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27"/>
  </p:notesMasterIdLst>
  <p:handoutMasterIdLst>
    <p:handoutMasterId r:id="rId28"/>
  </p:handoutMasterIdLst>
  <p:sldIdLst>
    <p:sldId id="257" r:id="rId2"/>
    <p:sldId id="301" r:id="rId3"/>
    <p:sldId id="305" r:id="rId4"/>
    <p:sldId id="275" r:id="rId5"/>
    <p:sldId id="302" r:id="rId6"/>
    <p:sldId id="303" r:id="rId7"/>
    <p:sldId id="304" r:id="rId8"/>
    <p:sldId id="306" r:id="rId9"/>
    <p:sldId id="311" r:id="rId10"/>
    <p:sldId id="309" r:id="rId11"/>
    <p:sldId id="314" r:id="rId12"/>
    <p:sldId id="316" r:id="rId13"/>
    <p:sldId id="315" r:id="rId14"/>
    <p:sldId id="317" r:id="rId15"/>
    <p:sldId id="318" r:id="rId16"/>
    <p:sldId id="319" r:id="rId17"/>
    <p:sldId id="320" r:id="rId18"/>
    <p:sldId id="321" r:id="rId19"/>
    <p:sldId id="322" r:id="rId20"/>
    <p:sldId id="323" r:id="rId21"/>
    <p:sldId id="324" r:id="rId22"/>
    <p:sldId id="327" r:id="rId23"/>
    <p:sldId id="328" r:id="rId24"/>
    <p:sldId id="329" r:id="rId25"/>
    <p:sldId id="300" r:id="rId26"/>
  </p:sldIdLst>
  <p:sldSz cx="13820775" cy="7773988"/>
  <p:notesSz cx="6735763" cy="9866313"/>
  <p:custDataLst>
    <p:tags r:id="rId29"/>
  </p:custDataLst>
  <p:defaultTextStyle>
    <a:defPPr>
      <a:defRPr lang="en-GB"/>
    </a:defPPr>
    <a:lvl1pPr algn="l" rtl="0" eaLnBrk="0" fontAlgn="base" hangingPunct="0">
      <a:spcBef>
        <a:spcPct val="0"/>
      </a:spcBef>
      <a:spcAft>
        <a:spcPct val="0"/>
      </a:spcAft>
      <a:defRPr sz="1200" kern="1200">
        <a:solidFill>
          <a:schemeClr val="tx1"/>
        </a:solidFill>
        <a:latin typeface="Arial" pitchFamily="34" charset="0"/>
        <a:ea typeface="ＭＳ Ｐゴシック" pitchFamily="50" charset="-128"/>
        <a:cs typeface="+mn-cs"/>
      </a:defRPr>
    </a:lvl1pPr>
    <a:lvl2pPr marL="457200" algn="l" rtl="0" eaLnBrk="0" fontAlgn="base" hangingPunct="0">
      <a:spcBef>
        <a:spcPct val="0"/>
      </a:spcBef>
      <a:spcAft>
        <a:spcPct val="0"/>
      </a:spcAft>
      <a:defRPr sz="1200" kern="1200">
        <a:solidFill>
          <a:schemeClr val="tx1"/>
        </a:solidFill>
        <a:latin typeface="Arial" pitchFamily="34" charset="0"/>
        <a:ea typeface="ＭＳ Ｐゴシック" pitchFamily="50" charset="-128"/>
        <a:cs typeface="+mn-cs"/>
      </a:defRPr>
    </a:lvl2pPr>
    <a:lvl3pPr marL="914400" algn="l" rtl="0" eaLnBrk="0" fontAlgn="base" hangingPunct="0">
      <a:spcBef>
        <a:spcPct val="0"/>
      </a:spcBef>
      <a:spcAft>
        <a:spcPct val="0"/>
      </a:spcAft>
      <a:defRPr sz="1200" kern="1200">
        <a:solidFill>
          <a:schemeClr val="tx1"/>
        </a:solidFill>
        <a:latin typeface="Arial" pitchFamily="34" charset="0"/>
        <a:ea typeface="ＭＳ Ｐゴシック" pitchFamily="50" charset="-128"/>
        <a:cs typeface="+mn-cs"/>
      </a:defRPr>
    </a:lvl3pPr>
    <a:lvl4pPr marL="1371600" algn="l" rtl="0" eaLnBrk="0" fontAlgn="base" hangingPunct="0">
      <a:spcBef>
        <a:spcPct val="0"/>
      </a:spcBef>
      <a:spcAft>
        <a:spcPct val="0"/>
      </a:spcAft>
      <a:defRPr sz="1200" kern="1200">
        <a:solidFill>
          <a:schemeClr val="tx1"/>
        </a:solidFill>
        <a:latin typeface="Arial" pitchFamily="34" charset="0"/>
        <a:ea typeface="ＭＳ Ｐゴシック" pitchFamily="50" charset="-128"/>
        <a:cs typeface="+mn-cs"/>
      </a:defRPr>
    </a:lvl4pPr>
    <a:lvl5pPr marL="1828800" algn="l" rtl="0" eaLnBrk="0" fontAlgn="base" hangingPunct="0">
      <a:spcBef>
        <a:spcPct val="0"/>
      </a:spcBef>
      <a:spcAft>
        <a:spcPct val="0"/>
      </a:spcAft>
      <a:defRPr sz="12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sz="12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sz="12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sz="12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sz="1200"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634" userDrawn="1">
          <p15:clr>
            <a:srgbClr val="A4A3A4"/>
          </p15:clr>
        </p15:guide>
        <p15:guide id="2" orient="horz" pos="89" userDrawn="1">
          <p15:clr>
            <a:srgbClr val="A4A3A4"/>
          </p15:clr>
        </p15:guide>
        <p15:guide id="3" orient="horz" pos="4036" userDrawn="1">
          <p15:clr>
            <a:srgbClr val="A4A3A4"/>
          </p15:clr>
        </p15:guide>
        <p15:guide id="4" pos="7593" userDrawn="1">
          <p15:clr>
            <a:srgbClr val="A4A3A4"/>
          </p15:clr>
        </p15:guide>
        <p15:guide id="5" pos="489" userDrawn="1">
          <p15:clr>
            <a:srgbClr val="A4A3A4"/>
          </p15:clr>
        </p15:guide>
        <p15:guide id="6" pos="676" userDrawn="1">
          <p15:clr>
            <a:srgbClr val="A4A3A4"/>
          </p15:clr>
        </p15:guide>
        <p15:guide id="7" pos="8216"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000000"/>
    <a:srgbClr val="FF0000"/>
    <a:srgbClr val="CC99FF"/>
    <a:srgbClr val="FFFF99"/>
    <a:srgbClr val="FFCCFF"/>
    <a:srgbClr val="FFFFFF"/>
    <a:srgbClr val="FB3D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90" autoAdjust="0"/>
    <p:restoredTop sz="95892" autoAdjust="0"/>
  </p:normalViewPr>
  <p:slideViewPr>
    <p:cSldViewPr>
      <p:cViewPr varScale="1">
        <p:scale>
          <a:sx n="97" d="100"/>
          <a:sy n="97" d="100"/>
        </p:scale>
        <p:origin x="96" y="360"/>
      </p:cViewPr>
      <p:guideLst>
        <p:guide orient="horz" pos="634"/>
        <p:guide orient="horz" pos="89"/>
        <p:guide orient="horz" pos="4036"/>
        <p:guide pos="7593"/>
        <p:guide pos="489"/>
        <p:guide pos="676"/>
        <p:guide pos="8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022" y="-102"/>
      </p:cViewPr>
      <p:guideLst>
        <p:guide orient="horz" pos="3108"/>
        <p:guide pos="2122"/>
      </p:guideLst>
    </p:cSldViewPr>
  </p:notesViewPr>
  <p:gridSpacing cx="72010" cy="7201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19302" cy="493237"/>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lvl1pPr algn="l" eaLnBrk="1" hangingPunct="1">
              <a:defRPr>
                <a:latin typeface="Arial" pitchFamily="34" charset="0"/>
                <a:ea typeface="+mn-ea"/>
                <a:cs typeface="Arial" pitchFamily="34" charset="0"/>
              </a:defRPr>
            </a:lvl1pPr>
          </a:lstStyle>
          <a:p>
            <a:pPr>
              <a:defRPr/>
            </a:pPr>
            <a:endParaRPr lang="en-GB" altLang="ja-JP" dirty="0"/>
          </a:p>
        </p:txBody>
      </p:sp>
      <p:sp>
        <p:nvSpPr>
          <p:cNvPr id="12291" name="Rectangle 3"/>
          <p:cNvSpPr>
            <a:spLocks noGrp="1" noChangeArrowheads="1"/>
          </p:cNvSpPr>
          <p:nvPr>
            <p:ph type="dt" sz="quarter" idx="1"/>
          </p:nvPr>
        </p:nvSpPr>
        <p:spPr bwMode="auto">
          <a:xfrm>
            <a:off x="3814890" y="0"/>
            <a:ext cx="2919302" cy="493237"/>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lvl1pPr algn="r" eaLnBrk="1" hangingPunct="1">
              <a:defRPr>
                <a:latin typeface="Arial" pitchFamily="34" charset="0"/>
                <a:ea typeface="+mn-ea"/>
                <a:cs typeface="Arial" pitchFamily="34" charset="0"/>
              </a:defRPr>
            </a:lvl1pPr>
          </a:lstStyle>
          <a:p>
            <a:pPr>
              <a:defRPr/>
            </a:pPr>
            <a:r>
              <a:rPr lang="ja-JP" altLang="en-GB" dirty="0"/>
              <a:t>Date</a:t>
            </a:r>
            <a:endParaRPr lang="en-GB" altLang="ja-JP" dirty="0"/>
          </a:p>
        </p:txBody>
      </p:sp>
      <p:sp>
        <p:nvSpPr>
          <p:cNvPr id="12292" name="Rectangle 4"/>
          <p:cNvSpPr>
            <a:spLocks noGrp="1" noChangeArrowheads="1"/>
          </p:cNvSpPr>
          <p:nvPr>
            <p:ph type="ftr" sz="quarter" idx="2"/>
          </p:nvPr>
        </p:nvSpPr>
        <p:spPr bwMode="auto">
          <a:xfrm>
            <a:off x="0" y="9371501"/>
            <a:ext cx="2919302" cy="493236"/>
          </a:xfrm>
          <a:prstGeom prst="rect">
            <a:avLst/>
          </a:prstGeom>
          <a:noFill/>
          <a:ln w="9525">
            <a:noFill/>
            <a:miter lim="800000"/>
            <a:headEnd/>
            <a:tailEnd/>
          </a:ln>
          <a:effectLst/>
        </p:spPr>
        <p:txBody>
          <a:bodyPr vert="horz" wrap="square" lIns="90654" tIns="45327" rIns="90654" bIns="45327" numCol="1" anchor="b" anchorCtr="0" compatLnSpc="1">
            <a:prstTxWarp prst="textNoShape">
              <a:avLst/>
            </a:prstTxWarp>
          </a:bodyPr>
          <a:lstStyle>
            <a:lvl1pPr algn="l" eaLnBrk="1" hangingPunct="1">
              <a:defRPr>
                <a:latin typeface="Arial" pitchFamily="34" charset="0"/>
                <a:ea typeface="+mn-ea"/>
                <a:cs typeface="Arial" pitchFamily="34" charset="0"/>
              </a:defRPr>
            </a:lvl1pPr>
          </a:lstStyle>
          <a:p>
            <a:pPr>
              <a:defRPr/>
            </a:pPr>
            <a:endParaRPr lang="en-GB" altLang="ja-JP" dirty="0"/>
          </a:p>
        </p:txBody>
      </p:sp>
      <p:sp>
        <p:nvSpPr>
          <p:cNvPr id="12293" name="Rectangle 5"/>
          <p:cNvSpPr>
            <a:spLocks noGrp="1" noChangeArrowheads="1"/>
          </p:cNvSpPr>
          <p:nvPr>
            <p:ph type="sldNum" sz="quarter" idx="3"/>
          </p:nvPr>
        </p:nvSpPr>
        <p:spPr bwMode="auto">
          <a:xfrm>
            <a:off x="3814890" y="9371501"/>
            <a:ext cx="2919302" cy="493236"/>
          </a:xfrm>
          <a:prstGeom prst="rect">
            <a:avLst/>
          </a:prstGeom>
          <a:noFill/>
          <a:ln w="9525">
            <a:noFill/>
            <a:miter lim="800000"/>
            <a:headEnd/>
            <a:tailEnd/>
          </a:ln>
          <a:effectLst/>
        </p:spPr>
        <p:txBody>
          <a:bodyPr vert="horz" wrap="square" lIns="90654" tIns="45327" rIns="90654" bIns="45327" numCol="1" anchor="b" anchorCtr="0" compatLnSpc="1">
            <a:prstTxWarp prst="textNoShape">
              <a:avLst/>
            </a:prstTxWarp>
          </a:bodyPr>
          <a:lstStyle>
            <a:lvl1pPr algn="r" eaLnBrk="1" hangingPunct="1">
              <a:defRPr>
                <a:cs typeface="Arial" pitchFamily="34" charset="0"/>
              </a:defRPr>
            </a:lvl1pPr>
          </a:lstStyle>
          <a:p>
            <a:fld id="{7C32B76D-D613-4E5F-BB9B-D76BE14756F3}" type="slidenum">
              <a:rPr lang="ja-JP" altLang="en-GB"/>
              <a:pPr/>
              <a:t>‹#›</a:t>
            </a:fld>
            <a:endParaRPr lang="en-GB" altLang="ja-JP" dirty="0"/>
          </a:p>
        </p:txBody>
      </p:sp>
    </p:spTree>
    <p:extLst>
      <p:ext uri="{BB962C8B-B14F-4D97-AF65-F5344CB8AC3E}">
        <p14:creationId xmlns:p14="http://schemas.microsoft.com/office/powerpoint/2010/main" val="22811840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19302" cy="493237"/>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lvl1pPr algn="l" eaLnBrk="1" hangingPunct="1">
              <a:defRPr>
                <a:latin typeface="Arial" pitchFamily="34" charset="0"/>
                <a:ea typeface="+mn-ea"/>
                <a:cs typeface="Arial" pitchFamily="34" charset="0"/>
              </a:defRPr>
            </a:lvl1pPr>
          </a:lstStyle>
          <a:p>
            <a:pPr>
              <a:defRPr/>
            </a:pPr>
            <a:endParaRPr lang="en-GB" altLang="ja-JP" dirty="0"/>
          </a:p>
        </p:txBody>
      </p:sp>
      <p:sp>
        <p:nvSpPr>
          <p:cNvPr id="7171" name="Rectangle 3"/>
          <p:cNvSpPr>
            <a:spLocks noGrp="1" noChangeArrowheads="1"/>
          </p:cNvSpPr>
          <p:nvPr>
            <p:ph type="dt" idx="1"/>
          </p:nvPr>
        </p:nvSpPr>
        <p:spPr bwMode="auto">
          <a:xfrm>
            <a:off x="3814890" y="0"/>
            <a:ext cx="2919302" cy="493237"/>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lvl1pPr algn="r" eaLnBrk="1" hangingPunct="1">
              <a:defRPr>
                <a:latin typeface="Arial" pitchFamily="34" charset="0"/>
                <a:ea typeface="+mn-ea"/>
                <a:cs typeface="Arial" pitchFamily="34" charset="0"/>
              </a:defRPr>
            </a:lvl1pPr>
          </a:lstStyle>
          <a:p>
            <a:pPr>
              <a:defRPr/>
            </a:pPr>
            <a:r>
              <a:rPr lang="ja-JP" altLang="en-GB" dirty="0"/>
              <a:t>Date</a:t>
            </a:r>
            <a:endParaRPr lang="en-GB" altLang="ja-JP" dirty="0"/>
          </a:p>
        </p:txBody>
      </p:sp>
      <p:sp>
        <p:nvSpPr>
          <p:cNvPr id="4100" name="Rectangle 4"/>
          <p:cNvSpPr>
            <a:spLocks noGrp="1" noRot="1" noChangeAspect="1" noChangeArrowheads="1" noTextEdit="1"/>
          </p:cNvSpPr>
          <p:nvPr>
            <p:ph type="sldImg" idx="2"/>
          </p:nvPr>
        </p:nvSpPr>
        <p:spPr bwMode="auto">
          <a:xfrm>
            <a:off x="82550" y="741363"/>
            <a:ext cx="6570663" cy="3697287"/>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74048" y="4686538"/>
            <a:ext cx="5387667" cy="4439132"/>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p>
            <a:pPr lvl="0"/>
            <a:r>
              <a:rPr lang="en-GB" altLang="ja-JP" noProof="0"/>
              <a:t>Click to edit Master text styles</a:t>
            </a:r>
          </a:p>
          <a:p>
            <a:pPr lvl="1"/>
            <a:r>
              <a:rPr lang="en-GB" altLang="ja-JP" noProof="0"/>
              <a:t>Second level</a:t>
            </a:r>
          </a:p>
          <a:p>
            <a:pPr lvl="2"/>
            <a:r>
              <a:rPr lang="en-GB" altLang="ja-JP" noProof="0"/>
              <a:t>Third level</a:t>
            </a:r>
          </a:p>
          <a:p>
            <a:pPr lvl="3"/>
            <a:r>
              <a:rPr lang="en-GB" altLang="ja-JP" noProof="0"/>
              <a:t>Fourth level</a:t>
            </a:r>
          </a:p>
          <a:p>
            <a:pPr lvl="4"/>
            <a:r>
              <a:rPr lang="en-GB" altLang="ja-JP" noProof="0"/>
              <a:t>Fifth level</a:t>
            </a:r>
          </a:p>
        </p:txBody>
      </p:sp>
      <p:sp>
        <p:nvSpPr>
          <p:cNvPr id="7174" name="Rectangle 6"/>
          <p:cNvSpPr>
            <a:spLocks noGrp="1" noChangeArrowheads="1"/>
          </p:cNvSpPr>
          <p:nvPr>
            <p:ph type="ftr" sz="quarter" idx="4"/>
          </p:nvPr>
        </p:nvSpPr>
        <p:spPr bwMode="auto">
          <a:xfrm>
            <a:off x="0" y="9371501"/>
            <a:ext cx="2919302" cy="493236"/>
          </a:xfrm>
          <a:prstGeom prst="rect">
            <a:avLst/>
          </a:prstGeom>
          <a:noFill/>
          <a:ln w="9525">
            <a:noFill/>
            <a:miter lim="800000"/>
            <a:headEnd/>
            <a:tailEnd/>
          </a:ln>
          <a:effectLst/>
        </p:spPr>
        <p:txBody>
          <a:bodyPr vert="horz" wrap="square" lIns="90654" tIns="45327" rIns="90654" bIns="45327" numCol="1" anchor="b" anchorCtr="0" compatLnSpc="1">
            <a:prstTxWarp prst="textNoShape">
              <a:avLst/>
            </a:prstTxWarp>
          </a:bodyPr>
          <a:lstStyle>
            <a:lvl1pPr algn="l" eaLnBrk="1" hangingPunct="1">
              <a:defRPr>
                <a:latin typeface="Arial" pitchFamily="34" charset="0"/>
                <a:ea typeface="+mn-ea"/>
                <a:cs typeface="Arial" pitchFamily="34" charset="0"/>
              </a:defRPr>
            </a:lvl1pPr>
          </a:lstStyle>
          <a:p>
            <a:pPr>
              <a:defRPr/>
            </a:pPr>
            <a:endParaRPr lang="en-GB" altLang="ja-JP" dirty="0"/>
          </a:p>
        </p:txBody>
      </p:sp>
      <p:sp>
        <p:nvSpPr>
          <p:cNvPr id="7175" name="Rectangle 7"/>
          <p:cNvSpPr>
            <a:spLocks noGrp="1" noChangeArrowheads="1"/>
          </p:cNvSpPr>
          <p:nvPr>
            <p:ph type="sldNum" sz="quarter" idx="5"/>
          </p:nvPr>
        </p:nvSpPr>
        <p:spPr bwMode="auto">
          <a:xfrm>
            <a:off x="3814890" y="9371501"/>
            <a:ext cx="2919302" cy="493236"/>
          </a:xfrm>
          <a:prstGeom prst="rect">
            <a:avLst/>
          </a:prstGeom>
          <a:noFill/>
          <a:ln w="9525">
            <a:noFill/>
            <a:miter lim="800000"/>
            <a:headEnd/>
            <a:tailEnd/>
          </a:ln>
          <a:effectLst/>
        </p:spPr>
        <p:txBody>
          <a:bodyPr vert="horz" wrap="square" lIns="90654" tIns="45327" rIns="90654" bIns="45327" numCol="1" anchor="b" anchorCtr="0" compatLnSpc="1">
            <a:prstTxWarp prst="textNoShape">
              <a:avLst/>
            </a:prstTxWarp>
          </a:bodyPr>
          <a:lstStyle>
            <a:lvl1pPr algn="r" eaLnBrk="1" hangingPunct="1">
              <a:defRPr>
                <a:cs typeface="Arial" pitchFamily="34" charset="0"/>
              </a:defRPr>
            </a:lvl1pPr>
          </a:lstStyle>
          <a:p>
            <a:fld id="{518E98FD-5386-4243-8313-8F2CC8BA71E9}" type="slidenum">
              <a:rPr lang="ja-JP" altLang="en-GB"/>
              <a:pPr/>
              <a:t>‹#›</a:t>
            </a:fld>
            <a:endParaRPr lang="en-GB" altLang="ja-JP" dirty="0"/>
          </a:p>
        </p:txBody>
      </p:sp>
    </p:spTree>
    <p:extLst>
      <p:ext uri="{BB962C8B-B14F-4D97-AF65-F5344CB8AC3E}">
        <p14:creationId xmlns:p14="http://schemas.microsoft.com/office/powerpoint/2010/main" val="238811673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0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0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0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0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0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0" name="Rectangle 9"/>
          <p:cNvSpPr/>
          <p:nvPr userDrawn="1"/>
        </p:nvSpPr>
        <p:spPr>
          <a:xfrm>
            <a:off x="0" y="-17153"/>
            <a:ext cx="13820775" cy="6579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0" dirty="0">
              <a:latin typeface="+mn-lt"/>
              <a:ea typeface="+mj-ea"/>
            </a:endParaRPr>
          </a:p>
        </p:txBody>
      </p:sp>
      <p:sp>
        <p:nvSpPr>
          <p:cNvPr id="12" name="Rectangle 11"/>
          <p:cNvSpPr/>
          <p:nvPr userDrawn="1"/>
        </p:nvSpPr>
        <p:spPr>
          <a:xfrm>
            <a:off x="-1" y="-13811"/>
            <a:ext cx="13820776" cy="5700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0" dirty="0"/>
          </a:p>
        </p:txBody>
      </p:sp>
      <p:sp>
        <p:nvSpPr>
          <p:cNvPr id="7" name="Rectangle 61"/>
          <p:cNvSpPr>
            <a:spLocks noGrp="1" noChangeArrowheads="1"/>
          </p:cNvSpPr>
          <p:nvPr>
            <p:ph type="sldNum" sz="quarter" idx="4"/>
          </p:nvPr>
        </p:nvSpPr>
        <p:spPr bwMode="auto">
          <a:xfrm>
            <a:off x="13379295" y="7559506"/>
            <a:ext cx="258328" cy="1384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eaLnBrk="1" hangingPunct="1">
              <a:defRPr sz="900">
                <a:solidFill>
                  <a:schemeClr val="bg2"/>
                </a:solidFill>
                <a:cs typeface="Arial" pitchFamily="34" charset="0"/>
              </a:defRPr>
            </a:lvl1pPr>
          </a:lstStyle>
          <a:p>
            <a:fld id="{9D3309F3-BF77-4AF5-BB63-E3678894DC25}" type="slidenum">
              <a:rPr lang="en-GB" altLang="ja-JP"/>
              <a:pPr/>
              <a:t>‹#›</a:t>
            </a:fld>
            <a:endParaRPr lang="en-GB" altLang="ja-JP"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23" y="7487494"/>
            <a:ext cx="2160085" cy="226110"/>
          </a:xfrm>
          <a:prstGeom prst="rect">
            <a:avLst/>
          </a:prstGeom>
        </p:spPr>
      </p:pic>
    </p:spTree>
    <p:extLst>
      <p:ext uri="{BB962C8B-B14F-4D97-AF65-F5344CB8AC3E}">
        <p14:creationId xmlns:p14="http://schemas.microsoft.com/office/powerpoint/2010/main" val="844657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61"/>
          <p:cNvSpPr>
            <a:spLocks noGrp="1" noChangeArrowheads="1"/>
          </p:cNvSpPr>
          <p:nvPr>
            <p:ph type="sldNum" sz="quarter" idx="4"/>
          </p:nvPr>
        </p:nvSpPr>
        <p:spPr bwMode="auto">
          <a:xfrm>
            <a:off x="13379295" y="7559506"/>
            <a:ext cx="258328" cy="1384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eaLnBrk="1" hangingPunct="1">
              <a:defRPr sz="900">
                <a:solidFill>
                  <a:schemeClr val="bg2"/>
                </a:solidFill>
                <a:cs typeface="Arial" pitchFamily="34" charset="0"/>
              </a:defRPr>
            </a:lvl1pPr>
          </a:lstStyle>
          <a:p>
            <a:fld id="{9D3309F3-BF77-4AF5-BB63-E3678894DC25}" type="slidenum">
              <a:rPr lang="en-GB" altLang="ja-JP"/>
              <a:pPr/>
              <a:t>‹#›</a:t>
            </a:fld>
            <a:endParaRPr lang="en-GB" altLang="ja-JP"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23" y="7487494"/>
            <a:ext cx="2160085" cy="226110"/>
          </a:xfrm>
          <a:prstGeom prst="rect">
            <a:avLst/>
          </a:prstGeom>
        </p:spPr>
      </p:pic>
    </p:spTree>
    <p:extLst>
      <p:ext uri="{BB962C8B-B14F-4D97-AF65-F5344CB8AC3E}">
        <p14:creationId xmlns:p14="http://schemas.microsoft.com/office/powerpoint/2010/main" val="822106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CAD2EDEF-E8E6-4EB0-AA0D-D406D6F971D3}" type="slidenum">
              <a:rPr kumimoji="1" lang="ja-JP" altLang="en-US" smtClean="0"/>
              <a:t>‹#›</a:t>
            </a:fld>
            <a:endParaRPr kumimoji="1" lang="ja-JP" altLang="en-US" dirty="0"/>
          </a:p>
        </p:txBody>
      </p:sp>
    </p:spTree>
    <p:extLst>
      <p:ext uri="{BB962C8B-B14F-4D97-AF65-F5344CB8AC3E}">
        <p14:creationId xmlns:p14="http://schemas.microsoft.com/office/powerpoint/2010/main" val="4077199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11" name="Freeform 6"/>
          <p:cNvSpPr/>
          <p:nvPr/>
        </p:nvSpPr>
        <p:spPr bwMode="auto">
          <a:xfrm>
            <a:off x="0" y="-3598"/>
            <a:ext cx="13820775" cy="5898873"/>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918214" y="1642706"/>
            <a:ext cx="11984353" cy="3367879"/>
          </a:xfrm>
        </p:spPr>
        <p:txBody>
          <a:bodyPr/>
          <a:lstStyle>
            <a:lvl1pPr>
              <a:defRPr sz="4456"/>
            </a:lvl1pPr>
          </a:lstStyle>
          <a:p>
            <a:r>
              <a:rPr lang="ja-JP" altLang="en-US"/>
              <a:t>マスター タイトルの書式設定</a:t>
            </a:r>
            <a:endParaRPr lang="en-US" dirty="0"/>
          </a:p>
        </p:txBody>
      </p:sp>
      <p:sp>
        <p:nvSpPr>
          <p:cNvPr id="3" name="Subtitle 2"/>
          <p:cNvSpPr>
            <a:spLocks noGrp="1"/>
          </p:cNvSpPr>
          <p:nvPr>
            <p:ph type="subTitle" idx="1"/>
          </p:nvPr>
        </p:nvSpPr>
        <p:spPr>
          <a:xfrm>
            <a:off x="918214" y="5986186"/>
            <a:ext cx="11984353" cy="493071"/>
          </a:xfrm>
        </p:spPr>
        <p:txBody>
          <a:bodyPr anchor="t"/>
          <a:lstStyle>
            <a:lvl1pPr marL="0" indent="0" algn="l">
              <a:buNone/>
              <a:defRPr>
                <a:solidFill>
                  <a:schemeClr val="tx1"/>
                </a:solidFill>
              </a:defRPr>
            </a:lvl1pPr>
            <a:lvl2pPr marL="377232" indent="0" algn="ctr">
              <a:buNone/>
              <a:defRPr>
                <a:solidFill>
                  <a:schemeClr val="tx1">
                    <a:tint val="75000"/>
                  </a:schemeClr>
                </a:solidFill>
              </a:defRPr>
            </a:lvl2pPr>
            <a:lvl3pPr marL="754463" indent="0" algn="ctr">
              <a:buNone/>
              <a:defRPr>
                <a:solidFill>
                  <a:schemeClr val="tx1">
                    <a:tint val="75000"/>
                  </a:schemeClr>
                </a:solidFill>
              </a:defRPr>
            </a:lvl3pPr>
            <a:lvl4pPr marL="1131695" indent="0" algn="ctr">
              <a:buNone/>
              <a:defRPr>
                <a:solidFill>
                  <a:schemeClr val="tx1">
                    <a:tint val="75000"/>
                  </a:schemeClr>
                </a:solidFill>
              </a:defRPr>
            </a:lvl4pPr>
            <a:lvl5pPr marL="1508927" indent="0" algn="ctr">
              <a:buNone/>
              <a:defRPr>
                <a:solidFill>
                  <a:schemeClr val="tx1">
                    <a:tint val="75000"/>
                  </a:schemeClr>
                </a:solidFill>
              </a:defRPr>
            </a:lvl5pPr>
            <a:lvl6pPr marL="1886159" indent="0" algn="ctr">
              <a:buNone/>
              <a:defRPr>
                <a:solidFill>
                  <a:schemeClr val="tx1">
                    <a:tint val="75000"/>
                  </a:schemeClr>
                </a:solidFill>
              </a:defRPr>
            </a:lvl6pPr>
            <a:lvl7pPr marL="2263389" indent="0" algn="ctr">
              <a:buNone/>
              <a:defRPr>
                <a:solidFill>
                  <a:schemeClr val="tx1">
                    <a:tint val="75000"/>
                  </a:schemeClr>
                </a:solidFill>
              </a:defRPr>
            </a:lvl7pPr>
            <a:lvl8pPr marL="2640621" indent="0" algn="ctr">
              <a:buNone/>
              <a:defRPr>
                <a:solidFill>
                  <a:schemeClr val="tx1">
                    <a:tint val="75000"/>
                  </a:schemeClr>
                </a:solidFill>
              </a:defRPr>
            </a:lvl8pPr>
            <a:lvl9pPr marL="3017853"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D2EDEF-E8E6-4EB0-AA0D-D406D6F971D3}" type="slidenum">
              <a:rPr kumimoji="1" lang="ja-JP" altLang="en-US" smtClean="0"/>
              <a:t>‹#›</a:t>
            </a:fld>
            <a:endParaRPr kumimoji="1" lang="ja-JP" altLang="en-US" dirty="0"/>
          </a:p>
        </p:txBody>
      </p:sp>
    </p:spTree>
    <p:extLst>
      <p:ext uri="{BB962C8B-B14F-4D97-AF65-F5344CB8AC3E}">
        <p14:creationId xmlns:p14="http://schemas.microsoft.com/office/powerpoint/2010/main" val="3632698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11" name="Freeform 6"/>
          <p:cNvSpPr/>
          <p:nvPr/>
        </p:nvSpPr>
        <p:spPr bwMode="auto">
          <a:xfrm>
            <a:off x="0" y="3"/>
            <a:ext cx="13820775" cy="2477959"/>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918214" y="506917"/>
            <a:ext cx="11984350" cy="1100068"/>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928088" y="2519110"/>
            <a:ext cx="11964599" cy="41222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D2EDEF-E8E6-4EB0-AA0D-D406D6F971D3}" type="slidenum">
              <a:rPr kumimoji="1" lang="ja-JP" altLang="en-US" smtClean="0"/>
              <a:t>‹#›</a:t>
            </a:fld>
            <a:endParaRPr kumimoji="1" lang="ja-JP" altLang="en-US" dirty="0"/>
          </a:p>
        </p:txBody>
      </p:sp>
    </p:spTree>
    <p:extLst>
      <p:ext uri="{BB962C8B-B14F-4D97-AF65-F5344CB8AC3E}">
        <p14:creationId xmlns:p14="http://schemas.microsoft.com/office/powerpoint/2010/main" val="35913526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1" y="-13811"/>
            <a:ext cx="13820776" cy="5700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0" dirty="0"/>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Lst>
  <p:hf hdr="0" dt="0"/>
  <p:txStyles>
    <p:titleStyle>
      <a:lvl1pPr algn="l" defTabSz="1019164" rtl="0" eaLnBrk="0" fontAlgn="base" hangingPunct="0">
        <a:spcBef>
          <a:spcPct val="0"/>
        </a:spcBef>
        <a:spcAft>
          <a:spcPct val="0"/>
        </a:spcAft>
        <a:defRPr>
          <a:solidFill>
            <a:schemeClr val="tx1"/>
          </a:solidFill>
          <a:latin typeface="+mj-lt"/>
          <a:ea typeface="+mj-ea"/>
          <a:cs typeface="+mj-cs"/>
        </a:defRPr>
      </a:lvl1pPr>
      <a:lvl2pPr algn="l" defTabSz="1019164"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64"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64"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64"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195" algn="l" defTabSz="1019164" rtl="0" fontAlgn="base">
        <a:spcBef>
          <a:spcPct val="0"/>
        </a:spcBef>
        <a:spcAft>
          <a:spcPct val="0"/>
        </a:spcAft>
        <a:defRPr>
          <a:solidFill>
            <a:schemeClr val="tx1"/>
          </a:solidFill>
          <a:latin typeface="Arial" pitchFamily="34" charset="0"/>
          <a:ea typeface="ＭＳ Ｐゴシック" pitchFamily="50" charset="-128"/>
        </a:defRPr>
      </a:lvl6pPr>
      <a:lvl7pPr marL="914390" algn="l" defTabSz="1019164" rtl="0" fontAlgn="base">
        <a:spcBef>
          <a:spcPct val="0"/>
        </a:spcBef>
        <a:spcAft>
          <a:spcPct val="0"/>
        </a:spcAft>
        <a:defRPr>
          <a:solidFill>
            <a:schemeClr val="tx1"/>
          </a:solidFill>
          <a:latin typeface="Arial" pitchFamily="34" charset="0"/>
          <a:ea typeface="ＭＳ Ｐゴシック" pitchFamily="50" charset="-128"/>
        </a:defRPr>
      </a:lvl7pPr>
      <a:lvl8pPr marL="1371585" algn="l" defTabSz="1019164" rtl="0" fontAlgn="base">
        <a:spcBef>
          <a:spcPct val="0"/>
        </a:spcBef>
        <a:spcAft>
          <a:spcPct val="0"/>
        </a:spcAft>
        <a:defRPr>
          <a:solidFill>
            <a:schemeClr val="tx1"/>
          </a:solidFill>
          <a:latin typeface="Arial" pitchFamily="34" charset="0"/>
          <a:ea typeface="ＭＳ Ｐゴシック" pitchFamily="50" charset="-128"/>
        </a:defRPr>
      </a:lvl8pPr>
      <a:lvl9pPr marL="1828780" algn="l" defTabSz="1019164" rtl="0" fontAlgn="base">
        <a:spcBef>
          <a:spcPct val="0"/>
        </a:spcBef>
        <a:spcAft>
          <a:spcPct val="0"/>
        </a:spcAft>
        <a:defRPr>
          <a:solidFill>
            <a:schemeClr val="tx1"/>
          </a:solidFill>
          <a:latin typeface="Arial" pitchFamily="34" charset="0"/>
          <a:ea typeface="ＭＳ Ｐゴシック" pitchFamily="50" charset="-128"/>
        </a:defRPr>
      </a:lvl9pPr>
    </p:titleStyle>
    <p:bodyStyle>
      <a:lvl1pPr marL="176211" indent="-176211" algn="l" defTabSz="346071" rtl="0" eaLnBrk="0" fontAlgn="base" hangingPunct="0">
        <a:spcBef>
          <a:spcPct val="100000"/>
        </a:spcBef>
        <a:spcAft>
          <a:spcPct val="0"/>
        </a:spcAft>
        <a:buChar char="•"/>
        <a:defRPr sz="1400">
          <a:solidFill>
            <a:schemeClr val="tx1"/>
          </a:solidFill>
          <a:latin typeface="+mn-lt"/>
          <a:ea typeface="+mn-ea"/>
          <a:cs typeface="+mn-cs"/>
        </a:defRPr>
      </a:lvl1pPr>
      <a:lvl2pPr marL="533394" indent="-177798" algn="l" defTabSz="346071"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28" indent="-184148" algn="l" defTabSz="346071"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11" indent="-177798" algn="l" defTabSz="346071"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295" indent="-177798" algn="l" defTabSz="346071"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490" indent="-177798" algn="l" defTabSz="346071" rtl="0" fontAlgn="base">
        <a:spcBef>
          <a:spcPct val="50000"/>
        </a:spcBef>
        <a:spcAft>
          <a:spcPct val="0"/>
        </a:spcAft>
        <a:buFont typeface="Arial" pitchFamily="34" charset="0"/>
        <a:buChar char="•"/>
        <a:defRPr sz="1400">
          <a:solidFill>
            <a:schemeClr val="tx1"/>
          </a:solidFill>
          <a:latin typeface="+mn-lt"/>
          <a:ea typeface="+mn-ea"/>
        </a:defRPr>
      </a:lvl6pPr>
      <a:lvl7pPr marL="2525686" indent="-177798" algn="l" defTabSz="346071" rtl="0" fontAlgn="base">
        <a:spcBef>
          <a:spcPct val="50000"/>
        </a:spcBef>
        <a:spcAft>
          <a:spcPct val="0"/>
        </a:spcAft>
        <a:buFont typeface="Arial" pitchFamily="34" charset="0"/>
        <a:buChar char="•"/>
        <a:defRPr sz="1400">
          <a:solidFill>
            <a:schemeClr val="tx1"/>
          </a:solidFill>
          <a:latin typeface="+mn-lt"/>
          <a:ea typeface="+mn-ea"/>
        </a:defRPr>
      </a:lvl7pPr>
      <a:lvl8pPr marL="2982880" indent="-177798" algn="l" defTabSz="346071" rtl="0" fontAlgn="base">
        <a:spcBef>
          <a:spcPct val="50000"/>
        </a:spcBef>
        <a:spcAft>
          <a:spcPct val="0"/>
        </a:spcAft>
        <a:buFont typeface="Arial" pitchFamily="34" charset="0"/>
        <a:buChar char="•"/>
        <a:defRPr sz="1400">
          <a:solidFill>
            <a:schemeClr val="tx1"/>
          </a:solidFill>
          <a:latin typeface="+mn-lt"/>
          <a:ea typeface="+mn-ea"/>
        </a:defRPr>
      </a:lvl8pPr>
      <a:lvl9pPr marL="3440075" indent="-177798" algn="l" defTabSz="346071" rtl="0" fontAlgn="base">
        <a:spcBef>
          <a:spcPct val="50000"/>
        </a:spcBef>
        <a:spcAft>
          <a:spcPct val="0"/>
        </a:spcAft>
        <a:buFont typeface="Arial" pitchFamily="34" charset="0"/>
        <a:buChar char="•"/>
        <a:defRPr sz="1400">
          <a:solidFill>
            <a:schemeClr val="tx1"/>
          </a:solidFill>
          <a:latin typeface="+mn-lt"/>
          <a:ea typeface="+mn-ea"/>
        </a:defRPr>
      </a:lvl9pPr>
    </p:bodyStyle>
    <p:otherStyle>
      <a:defPPr>
        <a:defRPr lang="en-US"/>
      </a:defPPr>
      <a:lvl1pPr marL="0" algn="l" defTabSz="914390" rtl="0" eaLnBrk="1" latinLnBrk="0" hangingPunct="1">
        <a:defRPr sz="1800" kern="1200">
          <a:solidFill>
            <a:schemeClr val="tx1"/>
          </a:solidFill>
          <a:latin typeface="+mn-lt"/>
          <a:ea typeface="+mn-ea"/>
          <a:cs typeface="+mn-cs"/>
        </a:defRPr>
      </a:lvl1pPr>
      <a:lvl2pPr marL="457195" algn="l" defTabSz="914390" rtl="0" eaLnBrk="1" latinLnBrk="0" hangingPunct="1">
        <a:defRPr sz="1800" kern="1200">
          <a:solidFill>
            <a:schemeClr val="tx1"/>
          </a:solidFill>
          <a:latin typeface="+mn-lt"/>
          <a:ea typeface="+mn-ea"/>
          <a:cs typeface="+mn-cs"/>
        </a:defRPr>
      </a:lvl2pPr>
      <a:lvl3pPr marL="914390" algn="l" defTabSz="914390" rtl="0" eaLnBrk="1" latinLnBrk="0" hangingPunct="1">
        <a:defRPr sz="1800" kern="1200">
          <a:solidFill>
            <a:schemeClr val="tx1"/>
          </a:solidFill>
          <a:latin typeface="+mn-lt"/>
          <a:ea typeface="+mn-ea"/>
          <a:cs typeface="+mn-cs"/>
        </a:defRPr>
      </a:lvl3pPr>
      <a:lvl4pPr marL="1371585" algn="l" defTabSz="914390" rtl="0" eaLnBrk="1" latinLnBrk="0" hangingPunct="1">
        <a:defRPr sz="1800" kern="1200">
          <a:solidFill>
            <a:schemeClr val="tx1"/>
          </a:solidFill>
          <a:latin typeface="+mn-lt"/>
          <a:ea typeface="+mn-ea"/>
          <a:cs typeface="+mn-cs"/>
        </a:defRPr>
      </a:lvl4pPr>
      <a:lvl5pPr marL="1828780" algn="l" defTabSz="914390" rtl="0" eaLnBrk="1" latinLnBrk="0" hangingPunct="1">
        <a:defRPr sz="1800" kern="1200">
          <a:solidFill>
            <a:schemeClr val="tx1"/>
          </a:solidFill>
          <a:latin typeface="+mn-lt"/>
          <a:ea typeface="+mn-ea"/>
          <a:cs typeface="+mn-cs"/>
        </a:defRPr>
      </a:lvl5pPr>
      <a:lvl6pPr marL="2285975" algn="l" defTabSz="914390" rtl="0" eaLnBrk="1" latinLnBrk="0" hangingPunct="1">
        <a:defRPr sz="1800" kern="1200">
          <a:solidFill>
            <a:schemeClr val="tx1"/>
          </a:solidFill>
          <a:latin typeface="+mn-lt"/>
          <a:ea typeface="+mn-ea"/>
          <a:cs typeface="+mn-cs"/>
        </a:defRPr>
      </a:lvl6pPr>
      <a:lvl7pPr marL="2743170" algn="l" defTabSz="914390" rtl="0" eaLnBrk="1" latinLnBrk="0" hangingPunct="1">
        <a:defRPr sz="1800" kern="1200">
          <a:solidFill>
            <a:schemeClr val="tx1"/>
          </a:solidFill>
          <a:latin typeface="+mn-lt"/>
          <a:ea typeface="+mn-ea"/>
          <a:cs typeface="+mn-cs"/>
        </a:defRPr>
      </a:lvl7pPr>
      <a:lvl8pPr marL="3200365" algn="l" defTabSz="914390" rtl="0" eaLnBrk="1" latinLnBrk="0" hangingPunct="1">
        <a:defRPr sz="1800" kern="1200">
          <a:solidFill>
            <a:schemeClr val="tx1"/>
          </a:solidFill>
          <a:latin typeface="+mn-lt"/>
          <a:ea typeface="+mn-ea"/>
          <a:cs typeface="+mn-cs"/>
        </a:defRPr>
      </a:lvl8pPr>
      <a:lvl9pPr marL="3657560" algn="l" defTabSz="91439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619033" y="7272889"/>
            <a:ext cx="188034" cy="138499"/>
          </a:xfrm>
          <a:ln>
            <a:noFill/>
          </a:ln>
        </p:spPr>
        <p:txBody>
          <a:bodyPr/>
          <a:lstStyle/>
          <a:p>
            <a:fld id="{9D3309F3-BF77-4AF5-BB63-E3678894DC25}" type="slidenum">
              <a:rPr lang="en-GB" altLang="ja-JP" smtClean="0"/>
              <a:pPr/>
              <a:t>0</a:t>
            </a:fld>
            <a:endParaRPr lang="en-GB" altLang="ja-JP" dirty="0"/>
          </a:p>
        </p:txBody>
      </p:sp>
      <p:sp>
        <p:nvSpPr>
          <p:cNvPr id="3" name="Rectangle 2"/>
          <p:cNvSpPr/>
          <p:nvPr/>
        </p:nvSpPr>
        <p:spPr bwMode="auto">
          <a:xfrm>
            <a:off x="1901010" y="7272888"/>
            <a:ext cx="1912947" cy="43206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4" name="Rectangle 3"/>
          <p:cNvSpPr/>
          <p:nvPr/>
        </p:nvSpPr>
        <p:spPr bwMode="auto">
          <a:xfrm>
            <a:off x="10006844" y="7272888"/>
            <a:ext cx="1912947" cy="43206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b="1" dirty="0">
              <a:cs typeface="Arial"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7005" y="1438656"/>
            <a:ext cx="6795692" cy="977277"/>
          </a:xfrm>
          <a:prstGeom prst="rect">
            <a:avLst/>
          </a:prstGeom>
        </p:spPr>
      </p:pic>
      <p:sp>
        <p:nvSpPr>
          <p:cNvPr id="6" name="TextBox 5"/>
          <p:cNvSpPr txBox="1"/>
          <p:nvPr/>
        </p:nvSpPr>
        <p:spPr>
          <a:xfrm>
            <a:off x="3237878" y="4043580"/>
            <a:ext cx="6624920" cy="1077218"/>
          </a:xfrm>
          <a:prstGeom prst="rect">
            <a:avLst/>
          </a:prstGeom>
          <a:noFill/>
        </p:spPr>
        <p:txBody>
          <a:bodyPr wrap="square" rtlCol="0">
            <a:spAutoFit/>
          </a:bodyPr>
          <a:lstStyle/>
          <a:p>
            <a:r>
              <a:rPr lang="en-US" sz="3200" dirty="0"/>
              <a:t>Introduction of </a:t>
            </a:r>
          </a:p>
          <a:p>
            <a:r>
              <a:rPr lang="en-US" sz="3200" dirty="0"/>
              <a:t>Vim emulator for Excel (VimExcel)</a:t>
            </a:r>
            <a:endParaRPr lang="en-IE" sz="3200" dirty="0"/>
          </a:p>
        </p:txBody>
      </p:sp>
      <p:sp>
        <p:nvSpPr>
          <p:cNvPr id="8" name="TextBox 7"/>
          <p:cNvSpPr txBox="1"/>
          <p:nvPr/>
        </p:nvSpPr>
        <p:spPr>
          <a:xfrm>
            <a:off x="4999443" y="6209839"/>
            <a:ext cx="6624920" cy="1015663"/>
          </a:xfrm>
          <a:prstGeom prst="rect">
            <a:avLst/>
          </a:prstGeom>
          <a:noFill/>
        </p:spPr>
        <p:txBody>
          <a:bodyPr wrap="square" rtlCol="0">
            <a:spAutoFit/>
          </a:bodyPr>
          <a:lstStyle/>
          <a:p>
            <a:pPr algn="r"/>
            <a:r>
              <a:rPr lang="en-US" sz="2000" dirty="0"/>
              <a:t>vimexcel@outlook.com</a:t>
            </a:r>
            <a:br>
              <a:rPr lang="en-US" sz="2000" dirty="0"/>
            </a:br>
            <a:r>
              <a:rPr lang="en-US" sz="2000" dirty="0"/>
              <a:t>Takashi Fujiwara</a:t>
            </a:r>
          </a:p>
          <a:p>
            <a:pPr algn="r"/>
            <a:r>
              <a:rPr lang="en-US" altLang="ja-JP" sz="2000"/>
              <a:t>13-Mar-2024</a:t>
            </a:r>
            <a:endParaRPr lang="en-IE" sz="2000" dirty="0"/>
          </a:p>
        </p:txBody>
      </p:sp>
    </p:spTree>
    <p:extLst>
      <p:ext uri="{BB962C8B-B14F-4D97-AF65-F5344CB8AC3E}">
        <p14:creationId xmlns:p14="http://schemas.microsoft.com/office/powerpoint/2010/main" val="2156864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flipH="1">
            <a:off x="5433850" y="4432738"/>
            <a:ext cx="2477910" cy="1776615"/>
          </a:xfrm>
          <a:prstGeom prst="rect">
            <a:avLst/>
          </a:prstGeom>
        </p:spPr>
      </p:pic>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9</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を利用する際に、悩ましいことの一つに</a:t>
            </a:r>
            <a:r>
              <a:rPr lang="en-US" altLang="ja-JP" kern="0" dirty="0"/>
              <a:t>IME</a:t>
            </a:r>
            <a:r>
              <a:rPr lang="ja-JP" altLang="en-US" kern="0" dirty="0"/>
              <a:t>の切り替えがあげられるかと思います。セルでの入力時に</a:t>
            </a:r>
            <a:r>
              <a:rPr lang="en-US" altLang="ja-JP" kern="0" dirty="0"/>
              <a:t>IME</a:t>
            </a:r>
            <a:r>
              <a:rPr lang="ja-JP" altLang="en-US" kern="0" dirty="0"/>
              <a:t>を起動させるか、起動させないようにするかを</a:t>
            </a:r>
            <a:r>
              <a:rPr lang="en-US" altLang="ja-JP" kern="0" dirty="0"/>
              <a:t>”Ctrl</a:t>
            </a:r>
            <a:r>
              <a:rPr lang="ja-JP" altLang="en-US" kern="0" dirty="0"/>
              <a:t> </a:t>
            </a:r>
            <a:r>
              <a:rPr lang="en-US" altLang="ja-JP" kern="0" dirty="0"/>
              <a:t>+</a:t>
            </a:r>
            <a:r>
              <a:rPr lang="ja-JP" altLang="en-US" kern="0" dirty="0"/>
              <a:t> </a:t>
            </a:r>
            <a:r>
              <a:rPr lang="en-US" altLang="ja-JP" kern="0" dirty="0"/>
              <a:t>L”</a:t>
            </a:r>
            <a:r>
              <a:rPr lang="ja-JP" altLang="en-US" kern="0" dirty="0"/>
              <a:t>で切り替えることが可能です。</a:t>
            </a:r>
            <a:br>
              <a:rPr lang="en-IE" altLang="ja-JP" kern="0" dirty="0"/>
            </a:b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の日本語・英語モードの切り替え</a:t>
            </a:r>
            <a:endParaRPr lang="en-US"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17184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日本語・英語モードの切り替え</a:t>
            </a:r>
            <a:endParaRPr lang="en-US" altLang="ja-JP" kern="0" dirty="0"/>
          </a:p>
          <a:p>
            <a:pPr marL="0" indent="176211">
              <a:buNone/>
            </a:pPr>
            <a:r>
              <a:rPr lang="en-US" altLang="ja-JP" kern="0" dirty="0"/>
              <a:t>Ctrl</a:t>
            </a:r>
            <a:r>
              <a:rPr lang="ja-JP" altLang="en-US" kern="0" dirty="0"/>
              <a:t> ＋ </a:t>
            </a:r>
            <a:r>
              <a:rPr lang="en-US" altLang="ja-JP" kern="0" dirty="0"/>
              <a:t>L </a:t>
            </a:r>
            <a:r>
              <a:rPr lang="ja-JP" altLang="en-US" kern="0" dirty="0"/>
              <a:t>により、日本語モード・英語モード（セル入力時の</a:t>
            </a:r>
            <a:r>
              <a:rPr lang="en-US" altLang="ja-JP" kern="0" dirty="0"/>
              <a:t>IME</a:t>
            </a:r>
            <a:r>
              <a:rPr lang="ja-JP" altLang="en-US" kern="0" dirty="0"/>
              <a:t>）の切り替えを制御</a:t>
            </a:r>
            <a:endParaRPr lang="en-IE" kern="0" dirty="0"/>
          </a:p>
        </p:txBody>
      </p:sp>
      <p:pic>
        <p:nvPicPr>
          <p:cNvPr id="2" name="Picture 1"/>
          <p:cNvPicPr>
            <a:picLocks noChangeAspect="1"/>
          </p:cNvPicPr>
          <p:nvPr/>
        </p:nvPicPr>
        <p:blipFill>
          <a:blip r:embed="rId3"/>
          <a:stretch>
            <a:fillRect/>
          </a:stretch>
        </p:blipFill>
        <p:spPr>
          <a:xfrm>
            <a:off x="7707102" y="3336775"/>
            <a:ext cx="1867656" cy="1155096"/>
          </a:xfrm>
          <a:prstGeom prst="rect">
            <a:avLst/>
          </a:prstGeom>
        </p:spPr>
      </p:pic>
      <p:pic>
        <p:nvPicPr>
          <p:cNvPr id="5" name="Picture 4"/>
          <p:cNvPicPr>
            <a:picLocks noChangeAspect="1"/>
          </p:cNvPicPr>
          <p:nvPr/>
        </p:nvPicPr>
        <p:blipFill>
          <a:blip r:embed="rId4"/>
          <a:stretch>
            <a:fillRect/>
          </a:stretch>
        </p:blipFill>
        <p:spPr>
          <a:xfrm>
            <a:off x="3813958" y="3336776"/>
            <a:ext cx="1781399" cy="1155097"/>
          </a:xfrm>
          <a:prstGeom prst="rect">
            <a:avLst/>
          </a:prstGeom>
        </p:spPr>
      </p:pic>
      <p:sp>
        <p:nvSpPr>
          <p:cNvPr id="16" name="AutoShape 3"/>
          <p:cNvSpPr>
            <a:spLocks noChangeArrowheads="1"/>
          </p:cNvSpPr>
          <p:nvPr/>
        </p:nvSpPr>
        <p:spPr bwMode="auto">
          <a:xfrm>
            <a:off x="6344949" y="3690350"/>
            <a:ext cx="607956" cy="447944"/>
          </a:xfrm>
          <a:prstGeom prst="leftRightArrow">
            <a:avLst>
              <a:gd name="adj1" fmla="val 69694"/>
              <a:gd name="adj2" fmla="val 34065"/>
            </a:avLst>
          </a:prstGeom>
          <a:solidFill>
            <a:srgbClr val="00B050"/>
          </a:solidFill>
          <a:ln w="9525" algn="ctr">
            <a:noFill/>
            <a:miter lim="800000"/>
            <a:headEnd/>
            <a:tailEnd/>
          </a:ln>
        </p:spPr>
        <p:txBody>
          <a:bodyPr rot="10800000" vert="eaVert" anchor="ctr"/>
          <a:lstStyle/>
          <a:p>
            <a:pPr marL="193868" indent="-193868" algn="ctr" defTabSz="1121283" eaLnBrk="1"/>
            <a:endParaRPr lang="en-US" altLang="ja-JP" sz="1155" dirty="0"/>
          </a:p>
        </p:txBody>
      </p:sp>
    </p:spTree>
    <p:extLst>
      <p:ext uri="{BB962C8B-B14F-4D97-AF65-F5344CB8AC3E}">
        <p14:creationId xmlns:p14="http://schemas.microsoft.com/office/powerpoint/2010/main" val="1785937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10</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a:t>
            </a:r>
            <a:r>
              <a:rPr lang="ja-JP" altLang="en-US" kern="0" dirty="0"/>
              <a:t>における基本動作であるカーソルの上下動については、下記のコマンドが対応しています。</a:t>
            </a:r>
            <a:br>
              <a:rPr lang="en-IE" altLang="ja-JP" kern="0" dirty="0"/>
            </a:b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の操作（移動）</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カーソルの移動</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3068970731"/>
              </p:ext>
            </p:extLst>
          </p:nvPr>
        </p:nvGraphicFramePr>
        <p:xfrm>
          <a:off x="3112423" y="2590816"/>
          <a:ext cx="7542484" cy="3732150"/>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248810">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US" sz="1600" b="0" i="0" u="none" strike="noStrike" dirty="0">
                          <a:solidFill>
                            <a:schemeClr val="tx2">
                              <a:lumMod val="50000"/>
                            </a:schemeClr>
                          </a:solidFill>
                          <a:effectLst/>
                          <a:latin typeface="+mn-lt"/>
                        </a:rPr>
                        <a:t>h</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左に移動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選択なし</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u="none" strike="noStrike" dirty="0">
                          <a:solidFill>
                            <a:schemeClr val="tx2">
                              <a:lumMod val="50000"/>
                            </a:schemeClr>
                          </a:solidFill>
                          <a:effectLst/>
                        </a:rPr>
                        <a:t>j</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下に移動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選択なし</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u="none" strike="noStrike" dirty="0">
                          <a:solidFill>
                            <a:schemeClr val="tx2">
                              <a:lumMod val="50000"/>
                            </a:schemeClr>
                          </a:solidFill>
                          <a:effectLst/>
                        </a:rPr>
                        <a:t>k</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上に移動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選択なし</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u="none" strike="noStrike" dirty="0">
                          <a:solidFill>
                            <a:schemeClr val="tx2">
                              <a:lumMod val="50000"/>
                            </a:schemeClr>
                          </a:solidFill>
                          <a:effectLst/>
                        </a:rPr>
                        <a:t>l</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右に移動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選択なし</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u="none" strike="noStrike" dirty="0">
                          <a:solidFill>
                            <a:schemeClr val="tx2">
                              <a:lumMod val="50000"/>
                            </a:schemeClr>
                          </a:solidFill>
                          <a:effectLst/>
                        </a:rPr>
                        <a:t>H</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左に移動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選択あり （</a:t>
                      </a:r>
                      <a:r>
                        <a:rPr lang="en-US" altLang="ja-JP" sz="1600" b="0" u="none" strike="noStrike" dirty="0">
                          <a:solidFill>
                            <a:schemeClr val="tx2">
                              <a:lumMod val="50000"/>
                            </a:schemeClr>
                          </a:solidFill>
                          <a:effectLst/>
                        </a:rPr>
                        <a:t>Vim</a:t>
                      </a:r>
                      <a:r>
                        <a:rPr lang="ja-JP" altLang="en-US" sz="1600" b="0" u="none" strike="noStrike" baseline="0" dirty="0">
                          <a:solidFill>
                            <a:schemeClr val="tx2">
                              <a:lumMod val="50000"/>
                            </a:schemeClr>
                          </a:solidFill>
                          <a:effectLst/>
                        </a:rPr>
                        <a:t>の</a:t>
                      </a:r>
                      <a:r>
                        <a:rPr lang="en-US" altLang="ja-JP" sz="1600" b="0" u="none" strike="noStrike" baseline="0" dirty="0">
                          <a:solidFill>
                            <a:schemeClr val="tx2">
                              <a:lumMod val="50000"/>
                            </a:schemeClr>
                          </a:solidFill>
                          <a:effectLst/>
                        </a:rPr>
                        <a:t>Visual</a:t>
                      </a:r>
                      <a:r>
                        <a:rPr lang="ja-JP" altLang="en-US" sz="1600" b="0" u="none" strike="noStrike" baseline="0" dirty="0">
                          <a:solidFill>
                            <a:schemeClr val="tx2">
                              <a:lumMod val="50000"/>
                            </a:schemeClr>
                          </a:solidFill>
                          <a:effectLst/>
                        </a:rPr>
                        <a:t>モードに類似）</a:t>
                      </a:r>
                      <a:endParaRPr lang="en-IE" altLang="ja-JP" sz="1600" b="0" u="none" strike="noStrike" baseline="0" dirty="0">
                        <a:solidFill>
                          <a:schemeClr val="tx2">
                            <a:lumMod val="50000"/>
                          </a:schemeClr>
                        </a:solidFill>
                        <a:effectLst/>
                      </a:endParaRPr>
                    </a:p>
                  </a:txBody>
                  <a:tcPr marL="108000" marR="108000"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u="none" strike="noStrike" dirty="0">
                          <a:solidFill>
                            <a:schemeClr val="tx2">
                              <a:lumMod val="50000"/>
                            </a:schemeClr>
                          </a:solidFill>
                          <a:effectLst/>
                        </a:rPr>
                        <a:t>J</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下に移動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選択あり （</a:t>
                      </a:r>
                      <a:r>
                        <a:rPr lang="en-US" altLang="ja-JP" sz="1600" b="0" u="none" strike="noStrike" dirty="0">
                          <a:solidFill>
                            <a:schemeClr val="tx2">
                              <a:lumMod val="50000"/>
                            </a:schemeClr>
                          </a:solidFill>
                          <a:effectLst/>
                        </a:rPr>
                        <a:t>Vim</a:t>
                      </a:r>
                      <a:r>
                        <a:rPr lang="ja-JP" altLang="en-US" sz="1600" b="0" u="none" strike="noStrike" baseline="0" dirty="0">
                          <a:solidFill>
                            <a:schemeClr val="tx2">
                              <a:lumMod val="50000"/>
                            </a:schemeClr>
                          </a:solidFill>
                          <a:effectLst/>
                        </a:rPr>
                        <a:t>の</a:t>
                      </a:r>
                      <a:r>
                        <a:rPr lang="en-US" altLang="ja-JP" sz="1600" b="0" u="none" strike="noStrike" baseline="0" dirty="0">
                          <a:solidFill>
                            <a:schemeClr val="tx2">
                              <a:lumMod val="50000"/>
                            </a:schemeClr>
                          </a:solidFill>
                          <a:effectLst/>
                        </a:rPr>
                        <a:t>Visual</a:t>
                      </a:r>
                      <a:r>
                        <a:rPr lang="ja-JP" altLang="en-US" sz="1600" b="0" u="none" strike="noStrike" baseline="0" dirty="0">
                          <a:solidFill>
                            <a:schemeClr val="tx2">
                              <a:lumMod val="50000"/>
                            </a:schemeClr>
                          </a:solidFill>
                          <a:effectLst/>
                        </a:rPr>
                        <a:t>モードに類似）</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u="none" strike="noStrike" dirty="0">
                          <a:solidFill>
                            <a:schemeClr val="tx2">
                              <a:lumMod val="50000"/>
                            </a:schemeClr>
                          </a:solidFill>
                          <a:effectLst/>
                        </a:rPr>
                        <a:t>K</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上に移動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選択あり （</a:t>
                      </a:r>
                      <a:r>
                        <a:rPr lang="en-US" altLang="ja-JP" sz="1600" b="0" u="none" strike="noStrike" dirty="0">
                          <a:solidFill>
                            <a:schemeClr val="tx2">
                              <a:lumMod val="50000"/>
                            </a:schemeClr>
                          </a:solidFill>
                          <a:effectLst/>
                        </a:rPr>
                        <a:t>Vim</a:t>
                      </a:r>
                      <a:r>
                        <a:rPr lang="ja-JP" altLang="en-US" sz="1600" b="0" u="none" strike="noStrike" baseline="0" dirty="0">
                          <a:solidFill>
                            <a:schemeClr val="tx2">
                              <a:lumMod val="50000"/>
                            </a:schemeClr>
                          </a:solidFill>
                          <a:effectLst/>
                        </a:rPr>
                        <a:t>の</a:t>
                      </a:r>
                      <a:r>
                        <a:rPr lang="en-US" altLang="ja-JP" sz="1600" b="0" u="none" strike="noStrike" baseline="0" dirty="0">
                          <a:solidFill>
                            <a:schemeClr val="tx2">
                              <a:lumMod val="50000"/>
                            </a:schemeClr>
                          </a:solidFill>
                          <a:effectLst/>
                        </a:rPr>
                        <a:t>Visual</a:t>
                      </a:r>
                      <a:r>
                        <a:rPr lang="ja-JP" altLang="en-US" sz="1600" b="0" u="none" strike="noStrike" baseline="0" dirty="0">
                          <a:solidFill>
                            <a:schemeClr val="tx2">
                              <a:lumMod val="50000"/>
                            </a:schemeClr>
                          </a:solidFill>
                          <a:effectLst/>
                        </a:rPr>
                        <a:t>モードに類似）</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2396383411"/>
                  </a:ext>
                </a:extLst>
              </a:tr>
              <a:tr h="248810">
                <a:tc>
                  <a:txBody>
                    <a:bodyPr/>
                    <a:lstStyle/>
                    <a:p>
                      <a:pPr algn="ctr" fontAlgn="ctr"/>
                      <a:r>
                        <a:rPr lang="en-IE" sz="1600" b="0" u="none" strike="noStrike" dirty="0">
                          <a:solidFill>
                            <a:schemeClr val="tx2">
                              <a:lumMod val="50000"/>
                            </a:schemeClr>
                          </a:solidFill>
                          <a:effectLst/>
                        </a:rPr>
                        <a:t>L</a:t>
                      </a:r>
                      <a:endParaRPr lang="en-IE"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tc>
                  <a:txBody>
                    <a:bodyPr/>
                    <a:lstStyle/>
                    <a:p>
                      <a:pPr algn="l" fontAlgn="ctr"/>
                      <a:r>
                        <a:rPr lang="ja-JP" altLang="en-US" sz="1600" b="0" u="none" strike="noStrike" dirty="0">
                          <a:solidFill>
                            <a:schemeClr val="tx2">
                              <a:lumMod val="50000"/>
                            </a:schemeClr>
                          </a:solidFill>
                          <a:effectLst/>
                        </a:rPr>
                        <a:t>右に移動 </a:t>
                      </a:r>
                      <a:r>
                        <a:rPr lang="en-US" altLang="ja-JP" sz="1600" b="0" u="none" strike="noStrike" dirty="0">
                          <a:solidFill>
                            <a:schemeClr val="tx2">
                              <a:lumMod val="50000"/>
                            </a:schemeClr>
                          </a:solidFill>
                          <a:effectLst/>
                        </a:rPr>
                        <a:t>- </a:t>
                      </a:r>
                      <a:r>
                        <a:rPr lang="ja-JP" altLang="en-US" sz="1600" b="0" u="none" strike="noStrike" dirty="0">
                          <a:solidFill>
                            <a:schemeClr val="tx2">
                              <a:lumMod val="50000"/>
                            </a:schemeClr>
                          </a:solidFill>
                          <a:effectLst/>
                        </a:rPr>
                        <a:t>選択あり （</a:t>
                      </a:r>
                      <a:r>
                        <a:rPr lang="en-US" altLang="ja-JP" sz="1600" b="0" u="none" strike="noStrike" dirty="0">
                          <a:solidFill>
                            <a:schemeClr val="tx2">
                              <a:lumMod val="50000"/>
                            </a:schemeClr>
                          </a:solidFill>
                          <a:effectLst/>
                        </a:rPr>
                        <a:t>Vim</a:t>
                      </a:r>
                      <a:r>
                        <a:rPr lang="ja-JP" altLang="en-US" sz="1600" b="0" u="none" strike="noStrike" baseline="0" dirty="0">
                          <a:solidFill>
                            <a:schemeClr val="tx2">
                              <a:lumMod val="50000"/>
                            </a:schemeClr>
                          </a:solidFill>
                          <a:effectLst/>
                        </a:rPr>
                        <a:t>の</a:t>
                      </a:r>
                      <a:r>
                        <a:rPr lang="en-US" altLang="ja-JP" sz="1600" b="0" u="none" strike="noStrike" baseline="0" dirty="0">
                          <a:solidFill>
                            <a:schemeClr val="tx2">
                              <a:lumMod val="50000"/>
                            </a:schemeClr>
                          </a:solidFill>
                          <a:effectLst/>
                        </a:rPr>
                        <a:t>Visual</a:t>
                      </a:r>
                      <a:r>
                        <a:rPr lang="ja-JP" altLang="en-US" sz="1600" b="0" u="none" strike="noStrike" baseline="0" dirty="0">
                          <a:solidFill>
                            <a:schemeClr val="tx2">
                              <a:lumMod val="50000"/>
                            </a:schemeClr>
                          </a:solidFill>
                          <a:effectLst/>
                        </a:rPr>
                        <a:t>モードに類似）</a:t>
                      </a:r>
                      <a:endParaRPr lang="ja-JP" altLang="en-US" sz="1600" b="0" i="0" u="none" strike="noStrike" dirty="0">
                        <a:solidFill>
                          <a:schemeClr val="tx2">
                            <a:lumMod val="50000"/>
                          </a:schemeClr>
                        </a:solidFill>
                        <a:effectLst/>
                        <a:latin typeface="Arial" panose="020B0604020202020204" pitchFamily="34" charset="0"/>
                      </a:endParaRPr>
                    </a:p>
                  </a:txBody>
                  <a:tcPr marL="108000" marR="108000" marT="4763" marB="0" anchor="ctr">
                    <a:solidFill>
                      <a:srgbClr val="CCFFCC"/>
                    </a:solidFill>
                  </a:tcPr>
                </a:tc>
                <a:extLst>
                  <a:ext uri="{0D108BD9-81ED-4DB2-BD59-A6C34878D82A}">
                    <a16:rowId xmlns:a16="http://schemas.microsoft.com/office/drawing/2014/main" val="329558576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Ctrl + u</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スクロールアップ（連続入力可能）</a:t>
                      </a:r>
                    </a:p>
                  </a:txBody>
                  <a:tcPr marL="108000" marR="108000" marT="4763" marB="0" anchor="ctr">
                    <a:solidFill>
                      <a:srgbClr val="CCFFCC"/>
                    </a:solidFill>
                  </a:tcPr>
                </a:tc>
                <a:extLst>
                  <a:ext uri="{0D108BD9-81ED-4DB2-BD59-A6C34878D82A}">
                    <a16:rowId xmlns:a16="http://schemas.microsoft.com/office/drawing/2014/main" val="21253352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Ctrl + d</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スクロールダウン（連続入力可能）</a:t>
                      </a:r>
                    </a:p>
                  </a:txBody>
                  <a:tcPr marL="108000" marR="108000" marT="4763" marB="0" anchor="ctr">
                    <a:solidFill>
                      <a:srgbClr val="CCFFCC"/>
                    </a:solidFill>
                  </a:tcPr>
                </a:tc>
                <a:extLst>
                  <a:ext uri="{0D108BD9-81ED-4DB2-BD59-A6C34878D82A}">
                    <a16:rowId xmlns:a16="http://schemas.microsoft.com/office/drawing/2014/main" val="288401203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gg</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最上部に移動</a:t>
                      </a:r>
                    </a:p>
                  </a:txBody>
                  <a:tcPr marL="108000" marR="108000" marT="4763" marB="0" anchor="ctr">
                    <a:solidFill>
                      <a:srgbClr val="CCFFCC"/>
                    </a:solidFill>
                  </a:tcPr>
                </a:tc>
                <a:extLst>
                  <a:ext uri="{0D108BD9-81ED-4DB2-BD59-A6C34878D82A}">
                    <a16:rowId xmlns:a16="http://schemas.microsoft.com/office/drawing/2014/main" val="51497428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G</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最下部に移動</a:t>
                      </a:r>
                    </a:p>
                  </a:txBody>
                  <a:tcPr marL="108000" marR="108000" marT="4763" marB="0" anchor="ctr">
                    <a:solidFill>
                      <a:srgbClr val="CCFFCC"/>
                    </a:solidFill>
                  </a:tcPr>
                </a:tc>
                <a:extLst>
                  <a:ext uri="{0D108BD9-81ED-4DB2-BD59-A6C34878D82A}">
                    <a16:rowId xmlns:a16="http://schemas.microsoft.com/office/drawing/2014/main" val="213922274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0</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行頭に移動</a:t>
                      </a:r>
                    </a:p>
                  </a:txBody>
                  <a:tcPr marL="108000" marR="108000" marT="4763" marB="0" anchor="ctr">
                    <a:solidFill>
                      <a:srgbClr val="CCFFCC"/>
                    </a:solidFill>
                  </a:tcPr>
                </a:tc>
                <a:extLst>
                  <a:ext uri="{0D108BD9-81ED-4DB2-BD59-A6C34878D82A}">
                    <a16:rowId xmlns:a16="http://schemas.microsoft.com/office/drawing/2014/main" val="233840411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行末に移動</a:t>
                      </a:r>
                    </a:p>
                  </a:txBody>
                  <a:tcPr marL="108000" marR="108000" marT="4763" marB="0" anchor="ctr">
                    <a:solidFill>
                      <a:srgbClr val="CCFFCC"/>
                    </a:solidFill>
                  </a:tcPr>
                </a:tc>
                <a:extLst>
                  <a:ext uri="{0D108BD9-81ED-4DB2-BD59-A6C34878D82A}">
                    <a16:rowId xmlns:a16="http://schemas.microsoft.com/office/drawing/2014/main" val="1717499304"/>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en-US" altLang="ja-JP" kern="0" dirty="0"/>
              <a:t>Vim</a:t>
            </a:r>
            <a:r>
              <a:rPr lang="ja-JP" altLang="en-US" kern="0" dirty="0"/>
              <a:t>と同様に下記の</a:t>
            </a:r>
            <a:r>
              <a:rPr lang="en-IE" altLang="ja-JP" kern="0" dirty="0"/>
              <a:t>”h”`</a:t>
            </a:r>
            <a:r>
              <a:rPr lang="en-US" altLang="ja-JP" kern="0" dirty="0"/>
              <a:t>, ”j”, ”k”, ”l”</a:t>
            </a:r>
            <a:r>
              <a:rPr lang="ja-JP" altLang="en-US" kern="0" dirty="0"/>
              <a:t>により、移動が可能</a:t>
            </a:r>
            <a:endParaRPr lang="en-IE" altLang="ja-JP" kern="0" dirty="0"/>
          </a:p>
          <a:p>
            <a:pPr>
              <a:spcBef>
                <a:spcPts val="0"/>
              </a:spcBef>
            </a:pPr>
            <a:r>
              <a:rPr lang="en-US" altLang="ja-JP" kern="0" dirty="0"/>
              <a:t>Shift</a:t>
            </a:r>
            <a:r>
              <a:rPr lang="ja-JP" altLang="en-US" kern="0" dirty="0"/>
              <a:t> </a:t>
            </a:r>
            <a:r>
              <a:rPr lang="en-US" altLang="ja-JP" kern="0" dirty="0"/>
              <a:t>+</a:t>
            </a:r>
            <a:r>
              <a:rPr lang="ja-JP" altLang="en-US" kern="0" dirty="0"/>
              <a:t> </a:t>
            </a:r>
            <a:r>
              <a:rPr lang="en-IE" altLang="ja-JP" kern="0" dirty="0"/>
              <a:t>”h”</a:t>
            </a:r>
            <a:r>
              <a:rPr lang="en-US" altLang="ja-JP" kern="0" dirty="0"/>
              <a:t>, ”j”, ”k”, ”l”</a:t>
            </a:r>
            <a:r>
              <a:rPr lang="ja-JP" altLang="en-US" kern="0" dirty="0"/>
              <a:t>により、</a:t>
            </a:r>
            <a:r>
              <a:rPr lang="en-US" altLang="ja-JP" kern="0" dirty="0"/>
              <a:t>Vim</a:t>
            </a:r>
            <a:r>
              <a:rPr lang="ja-JP" altLang="en-US" kern="0" dirty="0"/>
              <a:t>の</a:t>
            </a:r>
            <a:r>
              <a:rPr lang="en-US" altLang="ja-JP" kern="0" dirty="0"/>
              <a:t>Visual</a:t>
            </a:r>
            <a:r>
              <a:rPr lang="ja-JP" altLang="en-US" kern="0" dirty="0"/>
              <a:t>モードに類似した作業が可能</a:t>
            </a:r>
            <a:endParaRPr lang="en-IE" kern="0" dirty="0"/>
          </a:p>
        </p:txBody>
      </p:sp>
      <p:pic>
        <p:nvPicPr>
          <p:cNvPr id="2" name="Picture 1"/>
          <p:cNvPicPr>
            <a:picLocks noChangeAspect="1"/>
          </p:cNvPicPr>
          <p:nvPr/>
        </p:nvPicPr>
        <p:blipFill>
          <a:blip r:embed="rId2"/>
          <a:stretch>
            <a:fillRect/>
          </a:stretch>
        </p:blipFill>
        <p:spPr>
          <a:xfrm>
            <a:off x="9142697" y="1309154"/>
            <a:ext cx="1143760" cy="1281660"/>
          </a:xfrm>
          <a:prstGeom prst="rect">
            <a:avLst/>
          </a:prstGeom>
        </p:spPr>
      </p:pic>
    </p:spTree>
    <p:extLst>
      <p:ext uri="{BB962C8B-B14F-4D97-AF65-F5344CB8AC3E}">
        <p14:creationId xmlns:p14="http://schemas.microsoft.com/office/powerpoint/2010/main" val="3888898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11</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a:t>
            </a:r>
            <a:r>
              <a:rPr lang="ja-JP" altLang="en-US" kern="0" dirty="0"/>
              <a:t>における基本動作であるセル内の編集については、下記のコマンドが対応しています。</a:t>
            </a:r>
            <a:br>
              <a:rPr lang="en-IE" altLang="ja-JP" kern="0" dirty="0"/>
            </a:b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の操作（編集）</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セル内の編集</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4219794958"/>
              </p:ext>
            </p:extLst>
          </p:nvPr>
        </p:nvGraphicFramePr>
        <p:xfrm>
          <a:off x="3112423" y="2590816"/>
          <a:ext cx="7542484" cy="3234530"/>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248810">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i</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セルの始まりに値を挿入 </a:t>
                      </a:r>
                      <a:r>
                        <a:rPr lang="en-US" altLang="ja-JP" sz="1600" b="0" i="0" u="none" strike="noStrike" dirty="0">
                          <a:solidFill>
                            <a:schemeClr val="tx2">
                              <a:lumMod val="50000"/>
                            </a:schemeClr>
                          </a:solidFill>
                          <a:effectLst/>
                          <a:latin typeface="Arial" panose="020B0604020202020204" pitchFamily="34" charset="0"/>
                        </a:rPr>
                        <a:t>- IME</a:t>
                      </a:r>
                      <a:r>
                        <a:rPr lang="ja-JP" altLang="en-US" sz="1600" b="0" i="0" u="none" strike="noStrike" dirty="0">
                          <a:solidFill>
                            <a:schemeClr val="tx2">
                              <a:lumMod val="50000"/>
                            </a:schemeClr>
                          </a:solidFill>
                          <a:effectLst/>
                          <a:latin typeface="Arial" panose="020B0604020202020204" pitchFamily="34" charset="0"/>
                        </a:rPr>
                        <a:t>オン</a:t>
                      </a:r>
                    </a:p>
                  </a:txBody>
                  <a:tcPr marL="108000" marR="108000"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I</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セルの始まりに値を挿入 </a:t>
                      </a:r>
                      <a:r>
                        <a:rPr lang="en-US" altLang="ja-JP" sz="1600" b="0" i="0" u="none" strike="noStrike" dirty="0">
                          <a:solidFill>
                            <a:schemeClr val="tx2">
                              <a:lumMod val="50000"/>
                            </a:schemeClr>
                          </a:solidFill>
                          <a:effectLst/>
                          <a:latin typeface="Arial" panose="020B0604020202020204" pitchFamily="34" charset="0"/>
                        </a:rPr>
                        <a:t>- IME</a:t>
                      </a:r>
                      <a:r>
                        <a:rPr lang="ja-JP" altLang="en-US" sz="1600" b="0" i="0" u="none" strike="noStrike" dirty="0">
                          <a:solidFill>
                            <a:schemeClr val="tx2">
                              <a:lumMod val="50000"/>
                            </a:schemeClr>
                          </a:solidFill>
                          <a:effectLst/>
                          <a:latin typeface="Arial" panose="020B0604020202020204" pitchFamily="34" charset="0"/>
                        </a:rPr>
                        <a:t>オフ</a:t>
                      </a:r>
                    </a:p>
                  </a:txBody>
                  <a:tcPr marL="108000" marR="108000"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セルの終わりに値を挿入 </a:t>
                      </a:r>
                      <a:r>
                        <a:rPr lang="en-US" altLang="ja-JP" sz="1600" b="0" i="0" u="none" strike="noStrike" dirty="0">
                          <a:solidFill>
                            <a:schemeClr val="tx2">
                              <a:lumMod val="50000"/>
                            </a:schemeClr>
                          </a:solidFill>
                          <a:effectLst/>
                          <a:latin typeface="Arial" panose="020B0604020202020204" pitchFamily="34" charset="0"/>
                        </a:rPr>
                        <a:t>- IME</a:t>
                      </a:r>
                      <a:r>
                        <a:rPr lang="ja-JP" altLang="en-US" sz="1600" b="0" i="0" u="none" strike="noStrike" dirty="0">
                          <a:solidFill>
                            <a:schemeClr val="tx2">
                              <a:lumMod val="50000"/>
                            </a:schemeClr>
                          </a:solidFill>
                          <a:effectLst/>
                          <a:latin typeface="Arial" panose="020B0604020202020204" pitchFamily="34" charset="0"/>
                        </a:rPr>
                        <a:t>オン</a:t>
                      </a:r>
                    </a:p>
                  </a:txBody>
                  <a:tcPr marL="108000" marR="108000"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セルの終わりに値を挿入 </a:t>
                      </a:r>
                      <a:r>
                        <a:rPr lang="en-US" altLang="ja-JP" sz="1600" b="0" i="0" u="none" strike="noStrike" dirty="0">
                          <a:solidFill>
                            <a:schemeClr val="tx2">
                              <a:lumMod val="50000"/>
                            </a:schemeClr>
                          </a:solidFill>
                          <a:effectLst/>
                          <a:latin typeface="Arial" panose="020B0604020202020204" pitchFamily="34" charset="0"/>
                        </a:rPr>
                        <a:t>- IME</a:t>
                      </a:r>
                      <a:r>
                        <a:rPr lang="ja-JP" altLang="en-US" sz="1600" b="0" i="0" u="none" strike="noStrike" dirty="0">
                          <a:solidFill>
                            <a:schemeClr val="tx2">
                              <a:lumMod val="50000"/>
                            </a:schemeClr>
                          </a:solidFill>
                          <a:effectLst/>
                          <a:latin typeface="Arial" panose="020B0604020202020204" pitchFamily="34" charset="0"/>
                        </a:rPr>
                        <a:t>オフ</a:t>
                      </a:r>
                    </a:p>
                  </a:txBody>
                  <a:tcPr marL="108000" marR="108000"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s</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セルの値を置換 </a:t>
                      </a:r>
                      <a:r>
                        <a:rPr lang="en-US" altLang="ja-JP" sz="1600" b="0" i="0" u="none" strike="noStrike" dirty="0">
                          <a:solidFill>
                            <a:schemeClr val="tx2">
                              <a:lumMod val="50000"/>
                            </a:schemeClr>
                          </a:solidFill>
                          <a:effectLst/>
                          <a:latin typeface="Arial" panose="020B0604020202020204" pitchFamily="34" charset="0"/>
                        </a:rPr>
                        <a:t>- IME</a:t>
                      </a:r>
                      <a:r>
                        <a:rPr lang="ja-JP" altLang="en-US" sz="1600" b="0" i="0" u="none" strike="noStrike" dirty="0">
                          <a:solidFill>
                            <a:schemeClr val="tx2">
                              <a:lumMod val="50000"/>
                            </a:schemeClr>
                          </a:solidFill>
                          <a:effectLst/>
                          <a:latin typeface="Arial" panose="020B0604020202020204" pitchFamily="34" charset="0"/>
                        </a:rPr>
                        <a:t>オン</a:t>
                      </a:r>
                    </a:p>
                  </a:txBody>
                  <a:tcPr marL="108000" marR="108000"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S</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セルの値を置換 </a:t>
                      </a:r>
                      <a:r>
                        <a:rPr lang="en-US" altLang="ja-JP" sz="1600" b="0" i="0" u="none" strike="noStrike" dirty="0">
                          <a:solidFill>
                            <a:schemeClr val="tx2">
                              <a:lumMod val="50000"/>
                            </a:schemeClr>
                          </a:solidFill>
                          <a:effectLst/>
                          <a:latin typeface="Arial" panose="020B0604020202020204" pitchFamily="34" charset="0"/>
                        </a:rPr>
                        <a:t>- IME</a:t>
                      </a:r>
                      <a:r>
                        <a:rPr lang="ja-JP" altLang="en-US" sz="1600" b="0" i="0" u="none" strike="noStrike" dirty="0">
                          <a:solidFill>
                            <a:schemeClr val="tx2">
                              <a:lumMod val="50000"/>
                            </a:schemeClr>
                          </a:solidFill>
                          <a:effectLst/>
                          <a:latin typeface="Arial" panose="020B0604020202020204" pitchFamily="34" charset="0"/>
                        </a:rPr>
                        <a:t>オフ</a:t>
                      </a:r>
                    </a:p>
                  </a:txBody>
                  <a:tcPr marL="108000" marR="108000"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x</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値のカット</a:t>
                      </a:r>
                    </a:p>
                  </a:txBody>
                  <a:tcPr marL="108000" marR="108000" marT="4763" marB="0" anchor="ctr">
                    <a:solidFill>
                      <a:srgbClr val="CCFFCC"/>
                    </a:solidFill>
                  </a:tcPr>
                </a:tc>
                <a:extLst>
                  <a:ext uri="{0D108BD9-81ED-4DB2-BD59-A6C34878D82A}">
                    <a16:rowId xmlns:a16="http://schemas.microsoft.com/office/drawing/2014/main" val="2396383411"/>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D</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値の削除</a:t>
                      </a:r>
                    </a:p>
                  </a:txBody>
                  <a:tcPr marL="108000" marR="108000" marT="4763" marB="0" anchor="ctr">
                    <a:solidFill>
                      <a:srgbClr val="CCFFCC"/>
                    </a:solidFill>
                  </a:tcPr>
                </a:tc>
                <a:extLst>
                  <a:ext uri="{0D108BD9-81ED-4DB2-BD59-A6C34878D82A}">
                    <a16:rowId xmlns:a16="http://schemas.microsoft.com/office/drawing/2014/main" val="329558576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o</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アクティブセルの下に新しい行を挿入</a:t>
                      </a:r>
                    </a:p>
                  </a:txBody>
                  <a:tcPr marL="108000" marR="108000" marT="4763" marB="0" anchor="ctr">
                    <a:solidFill>
                      <a:srgbClr val="CCFFCC"/>
                    </a:solidFill>
                  </a:tcPr>
                </a:tc>
                <a:extLst>
                  <a:ext uri="{0D108BD9-81ED-4DB2-BD59-A6C34878D82A}">
                    <a16:rowId xmlns:a16="http://schemas.microsoft.com/office/drawing/2014/main" val="21253352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O</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アクティブセルの上に新しい行を挿入</a:t>
                      </a:r>
                    </a:p>
                  </a:txBody>
                  <a:tcPr marL="108000" marR="108000" marT="4763" marB="0" anchor="ctr">
                    <a:solidFill>
                      <a:srgbClr val="CCFFCC"/>
                    </a:solidFill>
                  </a:tcPr>
                </a:tc>
                <a:extLst>
                  <a:ext uri="{0D108BD9-81ED-4DB2-BD59-A6C34878D82A}">
                    <a16:rowId xmlns:a16="http://schemas.microsoft.com/office/drawing/2014/main" val="288401203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t</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アクティブセルの右に新しい行を挿入</a:t>
                      </a:r>
                    </a:p>
                  </a:txBody>
                  <a:tcPr marL="108000" marR="108000" marT="4763" marB="0" anchor="ctr">
                    <a:solidFill>
                      <a:srgbClr val="CCFFCC"/>
                    </a:solidFill>
                  </a:tcPr>
                </a:tc>
                <a:extLst>
                  <a:ext uri="{0D108BD9-81ED-4DB2-BD59-A6C34878D82A}">
                    <a16:rowId xmlns:a16="http://schemas.microsoft.com/office/drawing/2014/main" val="11893019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T</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アクティブセルの左に新しい行を挿入</a:t>
                      </a:r>
                    </a:p>
                  </a:txBody>
                  <a:tcPr marL="108000" marR="108000" marT="4763" marB="0" anchor="ctr">
                    <a:solidFill>
                      <a:srgbClr val="CCFFCC"/>
                    </a:solidFill>
                  </a:tcPr>
                </a:tc>
                <a:extLst>
                  <a:ext uri="{0D108BD9-81ED-4DB2-BD59-A6C34878D82A}">
                    <a16:rowId xmlns:a16="http://schemas.microsoft.com/office/drawing/2014/main" val="3721739993"/>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en-US" altLang="ja-JP" kern="0" dirty="0"/>
              <a:t>Vim</a:t>
            </a:r>
            <a:r>
              <a:rPr lang="ja-JP" altLang="en-US" kern="0" dirty="0"/>
              <a:t>と同様に下記のキー群より、セル内の文字列の編集・削除が可能</a:t>
            </a:r>
            <a:endParaRPr lang="en-IE" altLang="ja-JP" kern="0" dirty="0"/>
          </a:p>
          <a:p>
            <a:pPr>
              <a:spcBef>
                <a:spcPts val="0"/>
              </a:spcBef>
            </a:pPr>
            <a:r>
              <a:rPr lang="en-IE" altLang="ja-JP" kern="0" dirty="0"/>
              <a:t>”</a:t>
            </a:r>
            <a:r>
              <a:rPr lang="en-US" altLang="ja-JP" kern="0" dirty="0"/>
              <a:t>o</a:t>
            </a:r>
            <a:r>
              <a:rPr lang="en-IE" altLang="ja-JP" kern="0" dirty="0"/>
              <a:t>”</a:t>
            </a:r>
            <a:r>
              <a:rPr lang="en-US" altLang="ja-JP" kern="0" dirty="0"/>
              <a:t>, ”O” </a:t>
            </a:r>
            <a:r>
              <a:rPr lang="ja-JP" altLang="en-US" kern="0" dirty="0"/>
              <a:t>により、</a:t>
            </a:r>
            <a:r>
              <a:rPr lang="en-US" altLang="ja-JP" kern="0" dirty="0"/>
              <a:t>Excel</a:t>
            </a:r>
            <a:r>
              <a:rPr lang="ja-JP" altLang="en-US" kern="0" dirty="0"/>
              <a:t>の行の上下左右の追加が可能</a:t>
            </a:r>
            <a:endParaRPr lang="en-IE" kern="0" dirty="0"/>
          </a:p>
        </p:txBody>
      </p:sp>
      <p:sp>
        <p:nvSpPr>
          <p:cNvPr id="2" name="Rectangle 1"/>
          <p:cNvSpPr/>
          <p:nvPr/>
        </p:nvSpPr>
        <p:spPr>
          <a:xfrm>
            <a:off x="2733808" y="6479355"/>
            <a:ext cx="7739619" cy="461665"/>
          </a:xfrm>
          <a:prstGeom prst="rect">
            <a:avLst/>
          </a:prstGeom>
        </p:spPr>
        <p:txBody>
          <a:bodyPr wrap="none">
            <a:spAutoFit/>
          </a:bodyPr>
          <a:lstStyle/>
          <a:p>
            <a:pPr>
              <a:spcBef>
                <a:spcPts val="0"/>
              </a:spcBef>
            </a:pPr>
            <a:r>
              <a:rPr lang="ja-JP" altLang="en-US" kern="0" dirty="0"/>
              <a:t>＊</a:t>
            </a:r>
            <a:r>
              <a:rPr lang="en-US" altLang="ja-JP" kern="0" dirty="0"/>
              <a:t>VBA</a:t>
            </a:r>
            <a:r>
              <a:rPr lang="ja-JP" altLang="en-US" kern="0" dirty="0"/>
              <a:t>の仕様上の制約により、上記コマンド群により、セル内の値を編集コマンドを利用し始めた後は、</a:t>
            </a:r>
            <a:r>
              <a:rPr lang="en-IE" altLang="ja-JP" kern="0" dirty="0"/>
              <a:t> ”h”</a:t>
            </a:r>
            <a:r>
              <a:rPr lang="en-US" altLang="ja-JP" kern="0" dirty="0"/>
              <a:t>, ”j”, ”k”, ”l”</a:t>
            </a:r>
            <a:br>
              <a:rPr lang="en-US" altLang="ja-JP" kern="0" dirty="0"/>
            </a:br>
            <a:r>
              <a:rPr lang="ja-JP" altLang="en-US" kern="0" dirty="0"/>
              <a:t>キー等によるセル内文字列の移動は行うことができません。</a:t>
            </a:r>
            <a:endParaRPr lang="en-IE" kern="0" dirty="0"/>
          </a:p>
        </p:txBody>
      </p:sp>
      <p:pic>
        <p:nvPicPr>
          <p:cNvPr id="5" name="Picture 4"/>
          <p:cNvPicPr>
            <a:picLocks noChangeAspect="1"/>
          </p:cNvPicPr>
          <p:nvPr/>
        </p:nvPicPr>
        <p:blipFill>
          <a:blip r:embed="rId2"/>
          <a:stretch>
            <a:fillRect/>
          </a:stretch>
        </p:blipFill>
        <p:spPr>
          <a:xfrm>
            <a:off x="9307566" y="1251210"/>
            <a:ext cx="1150787" cy="1311023"/>
          </a:xfrm>
          <a:prstGeom prst="rect">
            <a:avLst/>
          </a:prstGeom>
        </p:spPr>
      </p:pic>
    </p:spTree>
    <p:extLst>
      <p:ext uri="{BB962C8B-B14F-4D97-AF65-F5344CB8AC3E}">
        <p14:creationId xmlns:p14="http://schemas.microsoft.com/office/powerpoint/2010/main" val="3782966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12</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における動作としてのセルのヤンク</a:t>
            </a:r>
            <a:r>
              <a:rPr lang="en-US" altLang="ja-JP" kern="0" dirty="0"/>
              <a:t>/</a:t>
            </a:r>
            <a:r>
              <a:rPr lang="ja-JP" altLang="en-US" kern="0" dirty="0"/>
              <a:t>削除</a:t>
            </a:r>
            <a:r>
              <a:rPr lang="en-US" altLang="ja-JP" kern="0" dirty="0"/>
              <a:t>/</a:t>
            </a:r>
            <a:r>
              <a:rPr lang="ja-JP" altLang="en-US" kern="0" dirty="0"/>
              <a:t>ペースト</a:t>
            </a:r>
            <a:r>
              <a:rPr lang="en-US" altLang="ja-JP" kern="0" dirty="0"/>
              <a:t>/</a:t>
            </a:r>
            <a:r>
              <a:rPr lang="ja-JP" altLang="en-US" kern="0" dirty="0"/>
              <a:t>交換については、下記のコマンドが対応しています。</a:t>
            </a:r>
            <a:br>
              <a:rPr lang="en-IE" altLang="ja-JP" kern="0" dirty="0"/>
            </a:b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の操作（ヤンク</a:t>
            </a:r>
            <a:r>
              <a:rPr lang="en-US" altLang="ja-JP" sz="2640" kern="0" dirty="0">
                <a:ea typeface="+mn-ea"/>
              </a:rPr>
              <a:t>/</a:t>
            </a:r>
            <a:r>
              <a:rPr lang="ja-JP" altLang="en-US" sz="2640" kern="0" dirty="0">
                <a:ea typeface="+mn-ea"/>
              </a:rPr>
              <a:t>削除</a:t>
            </a:r>
            <a:r>
              <a:rPr lang="en-US" altLang="ja-JP" sz="2640" kern="0" dirty="0">
                <a:ea typeface="+mn-ea"/>
              </a:rPr>
              <a:t>/</a:t>
            </a:r>
            <a:r>
              <a:rPr lang="ja-JP" altLang="en-US" sz="2640" kern="0" dirty="0">
                <a:ea typeface="+mn-ea"/>
              </a:rPr>
              <a:t>ペースト</a:t>
            </a:r>
            <a:r>
              <a:rPr lang="en-US" altLang="ja-JP" sz="2640" kern="0" dirty="0">
                <a:ea typeface="+mn-ea"/>
              </a:rPr>
              <a:t>/</a:t>
            </a:r>
            <a:r>
              <a:rPr lang="ja-JP" altLang="en-US" sz="2640" kern="0" dirty="0">
                <a:ea typeface="+mn-ea"/>
              </a:rPr>
              <a:t>交換）</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ヤンク</a:t>
            </a:r>
            <a:r>
              <a:rPr lang="en-US" altLang="ja-JP" kern="0" dirty="0"/>
              <a:t>/</a:t>
            </a:r>
            <a:r>
              <a:rPr lang="ja-JP" altLang="en-US" kern="0" dirty="0"/>
              <a:t>削除</a:t>
            </a:r>
            <a:r>
              <a:rPr lang="en-US" altLang="ja-JP" kern="0" dirty="0"/>
              <a:t>/</a:t>
            </a:r>
            <a:r>
              <a:rPr lang="ja-JP" altLang="en-US" kern="0" dirty="0"/>
              <a:t>ペースト</a:t>
            </a:r>
            <a:r>
              <a:rPr lang="en-US" altLang="ja-JP" kern="0" dirty="0"/>
              <a:t>/</a:t>
            </a:r>
            <a:r>
              <a:rPr lang="ja-JP" altLang="en-US" kern="0" dirty="0"/>
              <a:t>交換</a:t>
            </a:r>
            <a:endParaRPr lang="en-IE" altLang="ja-JP" kern="0" dirty="0"/>
          </a:p>
          <a:p>
            <a:pPr marL="0" indent="176211">
              <a:buNone/>
            </a:pP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731235907"/>
              </p:ext>
            </p:extLst>
          </p:nvPr>
        </p:nvGraphicFramePr>
        <p:xfrm>
          <a:off x="3112423" y="2808593"/>
          <a:ext cx="7542484" cy="2736910"/>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248810">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ya</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セルのヤンク</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yA</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セルのヤンク（テーブル全体）</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yy</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行のヤンク</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yc</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列のヤンク</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dd</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行の削除</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p</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ペースト </a:t>
                      </a:r>
                      <a:r>
                        <a:rPr lang="en-US" altLang="ja-JP" sz="1600" b="0" i="0" u="none" strike="noStrike" dirty="0">
                          <a:solidFill>
                            <a:schemeClr val="tx2">
                              <a:lumMod val="50000"/>
                            </a:schemeClr>
                          </a:solidFill>
                          <a:effectLst/>
                          <a:latin typeface="Arial" panose="020B0604020202020204" pitchFamily="34" charset="0"/>
                        </a:rPr>
                        <a:t>- x/ya/yy/yc/dd/dc</a:t>
                      </a:r>
                      <a:r>
                        <a:rPr lang="ja-JP" altLang="en-US" sz="1600" b="0" i="0" u="none" strike="noStrike" dirty="0">
                          <a:solidFill>
                            <a:schemeClr val="tx2">
                              <a:lumMod val="50000"/>
                            </a:schemeClr>
                          </a:solidFill>
                          <a:effectLst/>
                          <a:latin typeface="Arial" panose="020B0604020202020204" pitchFamily="34" charset="0"/>
                        </a:rPr>
                        <a:t>に対して</a:t>
                      </a:r>
                    </a:p>
                  </a:txBody>
                  <a:tcPr marL="4763" marR="4763"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P</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ペースト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形式を選択して貼り付け</a:t>
                      </a:r>
                    </a:p>
                  </a:txBody>
                  <a:tcPr marL="4763" marR="4763" marT="4763" marB="0" anchor="ctr">
                    <a:solidFill>
                      <a:srgbClr val="CCFFCC"/>
                    </a:solidFill>
                  </a:tcPr>
                </a:tc>
                <a:extLst>
                  <a:ext uri="{0D108BD9-81ED-4DB2-BD59-A6C34878D82A}">
                    <a16:rowId xmlns:a16="http://schemas.microsoft.com/office/drawing/2014/main" val="2396383411"/>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X</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ヤンクされたセルとアクティブセルの交換</a:t>
                      </a:r>
                    </a:p>
                  </a:txBody>
                  <a:tcPr marL="4763" marR="4763" marT="4763" marB="0" anchor="ctr">
                    <a:solidFill>
                      <a:srgbClr val="CCFFCC"/>
                    </a:solidFill>
                  </a:tcPr>
                </a:tc>
                <a:extLst>
                  <a:ext uri="{0D108BD9-81ED-4DB2-BD59-A6C34878D82A}">
                    <a16:rowId xmlns:a16="http://schemas.microsoft.com/office/drawing/2014/main" val="329558576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o</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アクティブセルの下に新しい行を挿入</a:t>
                      </a:r>
                    </a:p>
                  </a:txBody>
                  <a:tcPr marL="108000" marR="108000" marT="4763" marB="0" anchor="ctr">
                    <a:solidFill>
                      <a:srgbClr val="CCFFCC"/>
                    </a:solidFill>
                  </a:tcPr>
                </a:tc>
                <a:extLst>
                  <a:ext uri="{0D108BD9-81ED-4DB2-BD59-A6C34878D82A}">
                    <a16:rowId xmlns:a16="http://schemas.microsoft.com/office/drawing/2014/main" val="21253352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O</a:t>
                      </a:r>
                    </a:p>
                  </a:txBody>
                  <a:tcPr marL="108000" marR="108000"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アクティブセルの上に新しい行を挿入</a:t>
                      </a:r>
                    </a:p>
                  </a:txBody>
                  <a:tcPr marL="108000" marR="108000" marT="4763" marB="0" anchor="ctr">
                    <a:solidFill>
                      <a:srgbClr val="CCFFCC"/>
                    </a:solidFill>
                  </a:tcPr>
                </a:tc>
                <a:extLst>
                  <a:ext uri="{0D108BD9-81ED-4DB2-BD59-A6C34878D82A}">
                    <a16:rowId xmlns:a16="http://schemas.microsoft.com/office/drawing/2014/main" val="2884012036"/>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en-US" altLang="ja-JP" kern="0" dirty="0"/>
              <a:t>Yank</a:t>
            </a:r>
            <a:r>
              <a:rPr lang="ja-JP" altLang="en-US" kern="0" dirty="0"/>
              <a:t>について、</a:t>
            </a:r>
            <a:r>
              <a:rPr lang="en-US" altLang="ja-JP" kern="0" dirty="0"/>
              <a:t>“yy”</a:t>
            </a:r>
            <a:r>
              <a:rPr lang="ja-JP" altLang="en-US" kern="0" dirty="0"/>
              <a:t>以外はオリジナルのコマンド</a:t>
            </a:r>
            <a:endParaRPr lang="en-IE" altLang="ja-JP" kern="0" dirty="0"/>
          </a:p>
          <a:p>
            <a:pPr>
              <a:spcBef>
                <a:spcPts val="0"/>
              </a:spcBef>
            </a:pPr>
            <a:r>
              <a:rPr lang="en-IE" altLang="ja-JP" kern="0" dirty="0"/>
              <a:t>”</a:t>
            </a:r>
            <a:r>
              <a:rPr lang="en-US" altLang="ja-JP" kern="0" dirty="0"/>
              <a:t>p</a:t>
            </a:r>
            <a:r>
              <a:rPr lang="en-IE" altLang="ja-JP" kern="0" dirty="0"/>
              <a:t>”</a:t>
            </a:r>
            <a:r>
              <a:rPr lang="ja-JP" altLang="en-US" kern="0" dirty="0"/>
              <a:t>は形式を選択しない</a:t>
            </a:r>
            <a:r>
              <a:rPr lang="en-US" altLang="ja-JP" kern="0" dirty="0"/>
              <a:t>Paste</a:t>
            </a:r>
            <a:r>
              <a:rPr lang="ja-JP" altLang="en-US" kern="0" dirty="0"/>
              <a:t>、</a:t>
            </a:r>
            <a:r>
              <a:rPr lang="en-US" altLang="ja-JP" kern="0" dirty="0"/>
              <a:t> ”P” </a:t>
            </a:r>
            <a:r>
              <a:rPr lang="ja-JP" altLang="en-US" kern="0" dirty="0"/>
              <a:t>キーにより、“</a:t>
            </a:r>
            <a:r>
              <a:rPr lang="en-US" altLang="ja-JP" kern="0" dirty="0"/>
              <a:t>Paste</a:t>
            </a:r>
            <a:r>
              <a:rPr lang="ja-JP" altLang="en-US" kern="0" dirty="0"/>
              <a:t> </a:t>
            </a:r>
            <a:r>
              <a:rPr lang="en-US" altLang="ja-JP" kern="0" dirty="0"/>
              <a:t>Special”</a:t>
            </a:r>
            <a:r>
              <a:rPr lang="ja-JP" altLang="en-US" kern="0" dirty="0"/>
              <a:t>モードでの</a:t>
            </a:r>
            <a:r>
              <a:rPr lang="en-US" altLang="ja-JP" kern="0" dirty="0"/>
              <a:t>Paste</a:t>
            </a:r>
            <a:r>
              <a:rPr lang="ja-JP" altLang="en-US" kern="0" dirty="0"/>
              <a:t>が可能</a:t>
            </a:r>
            <a:endParaRPr lang="en-IE" altLang="ja-JP" kern="0" dirty="0"/>
          </a:p>
          <a:p>
            <a:pPr>
              <a:spcBef>
                <a:spcPts val="0"/>
              </a:spcBef>
            </a:pPr>
            <a:r>
              <a:rPr lang="en-US" altLang="ja-JP" kern="0" dirty="0"/>
              <a:t>“X”</a:t>
            </a:r>
            <a:r>
              <a:rPr lang="ja-JP" altLang="en-US" kern="0" dirty="0"/>
              <a:t>は、ヤンクされたセルをアクティブセルと入れ替える</a:t>
            </a:r>
            <a:r>
              <a:rPr lang="en-US" altLang="ja-JP" kern="0" dirty="0"/>
              <a:t>Excel</a:t>
            </a:r>
            <a:r>
              <a:rPr lang="ja-JP" altLang="en-US" kern="0" dirty="0"/>
              <a:t>にない機能を提供</a:t>
            </a:r>
            <a:endParaRPr lang="en-IE" kern="0" dirty="0"/>
          </a:p>
        </p:txBody>
      </p:sp>
      <p:pic>
        <p:nvPicPr>
          <p:cNvPr id="2" name="Picture 1"/>
          <p:cNvPicPr>
            <a:picLocks noChangeAspect="1"/>
          </p:cNvPicPr>
          <p:nvPr/>
        </p:nvPicPr>
        <p:blipFill>
          <a:blip r:embed="rId2"/>
          <a:stretch>
            <a:fillRect/>
          </a:stretch>
        </p:blipFill>
        <p:spPr>
          <a:xfrm>
            <a:off x="6550337" y="5687244"/>
            <a:ext cx="1988410" cy="1558672"/>
          </a:xfrm>
          <a:prstGeom prst="rect">
            <a:avLst/>
          </a:prstGeom>
        </p:spPr>
      </p:pic>
    </p:spTree>
    <p:extLst>
      <p:ext uri="{BB962C8B-B14F-4D97-AF65-F5344CB8AC3E}">
        <p14:creationId xmlns:p14="http://schemas.microsoft.com/office/powerpoint/2010/main" val="1662454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13</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における動作としてのセルの削除</a:t>
            </a:r>
            <a:r>
              <a:rPr lang="en-US" altLang="ja-JP" kern="0" dirty="0"/>
              <a:t>/</a:t>
            </a:r>
            <a:r>
              <a:rPr lang="ja-JP" altLang="en-US" kern="0" dirty="0"/>
              <a:t>アンドゥ</a:t>
            </a:r>
            <a:r>
              <a:rPr lang="en-US" altLang="ja-JP" kern="0" dirty="0"/>
              <a:t>/</a:t>
            </a:r>
            <a:r>
              <a:rPr lang="ja-JP" altLang="en-US" kern="0" dirty="0"/>
              <a:t>行・列の幅の増減については、下記のコマンドが対応しています。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の操作（削除</a:t>
            </a:r>
            <a:r>
              <a:rPr lang="en-US" altLang="ja-JP" sz="2640" kern="0" dirty="0">
                <a:ea typeface="+mn-ea"/>
              </a:rPr>
              <a:t>/</a:t>
            </a:r>
            <a:r>
              <a:rPr lang="ja-JP" altLang="en-US" sz="2640" kern="0" dirty="0">
                <a:ea typeface="+mn-ea"/>
              </a:rPr>
              <a:t>アンドゥ</a:t>
            </a:r>
            <a:r>
              <a:rPr lang="en-US" altLang="ja-JP" sz="2640" kern="0" dirty="0">
                <a:ea typeface="+mn-ea"/>
              </a:rPr>
              <a:t>/</a:t>
            </a:r>
            <a:r>
              <a:rPr lang="ja-JP" altLang="en-US" sz="2640" kern="0" dirty="0">
                <a:ea typeface="+mn-ea"/>
              </a:rPr>
              <a:t>行・列の幅の増減）</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行列の操作</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3874651457"/>
              </p:ext>
            </p:extLst>
          </p:nvPr>
        </p:nvGraphicFramePr>
        <p:xfrm>
          <a:off x="3112423" y="2590814"/>
          <a:ext cx="7542484" cy="2488100"/>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248810">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dg</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行を最上部まで削除</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dG</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行を最下部まで削除</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d0</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列を左端の列まで削除</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d$</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列を右端の列まで削除</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u</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コマンドのアンドゥ</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e</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行を狭める</a:t>
                      </a:r>
                    </a:p>
                  </a:txBody>
                  <a:tcPr marL="4763" marR="4763"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E</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行を広げる</a:t>
                      </a:r>
                    </a:p>
                  </a:txBody>
                  <a:tcPr marL="4763" marR="4763" marT="4763" marB="0" anchor="ctr">
                    <a:solidFill>
                      <a:srgbClr val="CCFFCC"/>
                    </a:solidFill>
                  </a:tcPr>
                </a:tc>
                <a:extLst>
                  <a:ext uri="{0D108BD9-81ED-4DB2-BD59-A6C34878D82A}">
                    <a16:rowId xmlns:a16="http://schemas.microsoft.com/office/drawing/2014/main" val="2396383411"/>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q</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列を狭める</a:t>
                      </a:r>
                    </a:p>
                  </a:txBody>
                  <a:tcPr marL="4763" marR="4763" marT="4763" marB="0" anchor="ctr">
                    <a:solidFill>
                      <a:srgbClr val="CCFFCC"/>
                    </a:solidFill>
                  </a:tcPr>
                </a:tc>
                <a:extLst>
                  <a:ext uri="{0D108BD9-81ED-4DB2-BD59-A6C34878D82A}">
                    <a16:rowId xmlns:a16="http://schemas.microsoft.com/office/drawing/2014/main" val="329558576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Q</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列を広げる</a:t>
                      </a:r>
                    </a:p>
                  </a:txBody>
                  <a:tcPr marL="4763" marR="4763" marT="4763" marB="0" anchor="ctr">
                    <a:solidFill>
                      <a:srgbClr val="CCFFCC"/>
                    </a:solidFill>
                  </a:tcPr>
                </a:tc>
                <a:extLst>
                  <a:ext uri="{0D108BD9-81ED-4DB2-BD59-A6C34878D82A}">
                    <a16:rowId xmlns:a16="http://schemas.microsoft.com/office/drawing/2014/main" val="2125335203"/>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en-US" altLang="ja-JP" kern="0" dirty="0"/>
              <a:t>“dg”</a:t>
            </a:r>
            <a:r>
              <a:rPr lang="ja-JP" altLang="en-US" kern="0" dirty="0"/>
              <a:t>は、</a:t>
            </a:r>
            <a:r>
              <a:rPr lang="en-US" altLang="ja-JP" kern="0" dirty="0"/>
              <a:t>Excel</a:t>
            </a:r>
            <a:r>
              <a:rPr lang="ja-JP" altLang="en-US" kern="0" dirty="0"/>
              <a:t>固有の挙動となる場合があります。“ｕ”により、アンドゥが可能</a:t>
            </a:r>
            <a:endParaRPr lang="en-IE" altLang="ja-JP" kern="0" dirty="0"/>
          </a:p>
          <a:p>
            <a:pPr>
              <a:spcBef>
                <a:spcPts val="0"/>
              </a:spcBef>
            </a:pPr>
            <a:r>
              <a:rPr lang="en-IE" altLang="ja-JP" kern="0" dirty="0"/>
              <a:t>”</a:t>
            </a:r>
            <a:r>
              <a:rPr lang="en-US" altLang="ja-JP" kern="0" dirty="0"/>
              <a:t>e”, “E”, “q”, “Q”</a:t>
            </a:r>
            <a:r>
              <a:rPr lang="ja-JP" altLang="en-US" kern="0" dirty="0"/>
              <a:t>により、行・列の幅の増減が可能とするオリジナルのコマンド</a:t>
            </a:r>
            <a:endParaRPr lang="en-IE" kern="0" dirty="0"/>
          </a:p>
        </p:txBody>
      </p:sp>
      <p:pic>
        <p:nvPicPr>
          <p:cNvPr id="2" name="Picture 1"/>
          <p:cNvPicPr>
            <a:picLocks noChangeAspect="1"/>
          </p:cNvPicPr>
          <p:nvPr/>
        </p:nvPicPr>
        <p:blipFill>
          <a:blip r:embed="rId2"/>
          <a:stretch>
            <a:fillRect/>
          </a:stretch>
        </p:blipFill>
        <p:spPr>
          <a:xfrm>
            <a:off x="6262298" y="5471215"/>
            <a:ext cx="1313670" cy="1601335"/>
          </a:xfrm>
          <a:prstGeom prst="rect">
            <a:avLst/>
          </a:prstGeom>
        </p:spPr>
      </p:pic>
    </p:spTree>
    <p:extLst>
      <p:ext uri="{BB962C8B-B14F-4D97-AF65-F5344CB8AC3E}">
        <p14:creationId xmlns:p14="http://schemas.microsoft.com/office/powerpoint/2010/main" val="692708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14</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における動作としての行・列の非表示</a:t>
            </a:r>
            <a:r>
              <a:rPr lang="en-US" altLang="ja-JP" kern="0" dirty="0"/>
              <a:t>/</a:t>
            </a:r>
            <a:r>
              <a:rPr lang="ja-JP" altLang="en-US" kern="0" dirty="0"/>
              <a:t>グループ化については、下記のコマンドが対応しています。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の操作（行・列の非表示</a:t>
            </a:r>
            <a:r>
              <a:rPr lang="en-US" altLang="ja-JP" sz="2640" kern="0" dirty="0">
                <a:ea typeface="+mn-ea"/>
              </a:rPr>
              <a:t>/</a:t>
            </a:r>
            <a:r>
              <a:rPr lang="ja-JP" altLang="en-US" sz="2640" kern="0" dirty="0">
                <a:ea typeface="+mn-ea"/>
              </a:rPr>
              <a:t>グループ化）</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行列の非表示・表示</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3028869883"/>
              </p:ext>
            </p:extLst>
          </p:nvPr>
        </p:nvGraphicFramePr>
        <p:xfrm>
          <a:off x="3112423" y="2590814"/>
          <a:ext cx="7542484" cy="381466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5h</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行の非表示</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5H</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行の再表示</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5g</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行のグループ化</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行をたたむ</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5s</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行を広げる</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5u</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行のグループ化解除</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行幅の自動調整 </a:t>
                      </a:r>
                      <a:r>
                        <a:rPr lang="en-US" altLang="ja-JP" sz="1600" b="0" i="0" u="none" strike="noStrike" dirty="0">
                          <a:solidFill>
                            <a:schemeClr val="tx2">
                              <a:lumMod val="50000"/>
                            </a:schemeClr>
                          </a:solidFill>
                          <a:effectLst/>
                          <a:latin typeface="Arial" panose="020B0604020202020204" pitchFamily="34" charset="0"/>
                        </a:rPr>
                        <a:t>- 2</a:t>
                      </a:r>
                      <a:r>
                        <a:rPr lang="ja-JP" altLang="en-US" sz="1600" b="0" i="0" u="none" strike="noStrike" dirty="0">
                          <a:solidFill>
                            <a:schemeClr val="tx2">
                              <a:lumMod val="50000"/>
                            </a:schemeClr>
                          </a:solidFill>
                          <a:effectLst/>
                          <a:latin typeface="Arial" panose="020B0604020202020204" pitchFamily="34" charset="0"/>
                        </a:rPr>
                        <a:t>ポイント余裕をとってあります</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6h</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列の非表示</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6H</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列の再表示</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6g</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列のグループ化</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6s</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列を広げる</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列をたたむ</a:t>
                      </a:r>
                    </a:p>
                  </a:txBody>
                  <a:tcPr marL="4763" marR="4763"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6u</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列のグループ化解除</a:t>
                      </a:r>
                    </a:p>
                  </a:txBody>
                  <a:tcPr marL="4763" marR="4763" marT="4763" marB="0" anchor="ctr">
                    <a:solidFill>
                      <a:srgbClr val="CCFFCC"/>
                    </a:solidFill>
                  </a:tcPr>
                </a:tc>
                <a:extLst>
                  <a:ext uri="{0D108BD9-81ED-4DB2-BD59-A6C34878D82A}">
                    <a16:rowId xmlns:a16="http://schemas.microsoft.com/office/drawing/2014/main" val="2396383411"/>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列幅の自動調整 </a:t>
                      </a:r>
                      <a:r>
                        <a:rPr lang="en-US" altLang="ja-JP" sz="1600" b="0" i="0" u="none" strike="noStrike" dirty="0">
                          <a:solidFill>
                            <a:schemeClr val="tx2">
                              <a:lumMod val="50000"/>
                            </a:schemeClr>
                          </a:solidFill>
                          <a:effectLst/>
                          <a:latin typeface="Arial" panose="020B0604020202020204" pitchFamily="34" charset="0"/>
                        </a:rPr>
                        <a:t>- 2</a:t>
                      </a:r>
                      <a:r>
                        <a:rPr lang="ja-JP" altLang="en-US" sz="1600" b="0" i="0" u="none" strike="noStrike" dirty="0">
                          <a:solidFill>
                            <a:schemeClr val="tx2">
                              <a:lumMod val="50000"/>
                            </a:schemeClr>
                          </a:solidFill>
                          <a:effectLst/>
                          <a:latin typeface="Arial" panose="020B0604020202020204" pitchFamily="34" charset="0"/>
                        </a:rPr>
                        <a:t>ポイント余裕をとってあります</a:t>
                      </a:r>
                    </a:p>
                  </a:txBody>
                  <a:tcPr marL="4763" marR="4763" marT="4763" marB="0" anchor="ctr">
                    <a:solidFill>
                      <a:srgbClr val="CCFFCC"/>
                    </a:solidFill>
                  </a:tcPr>
                </a:tc>
                <a:extLst>
                  <a:ext uri="{0D108BD9-81ED-4DB2-BD59-A6C34878D82A}">
                    <a16:rowId xmlns:a16="http://schemas.microsoft.com/office/drawing/2014/main" val="3295585766"/>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下記のコマンドは行・列の非表示</a:t>
            </a:r>
            <a:r>
              <a:rPr lang="en-US" altLang="ja-JP" kern="0" dirty="0"/>
              <a:t>/</a:t>
            </a:r>
            <a:r>
              <a:rPr lang="ja-JP" altLang="en-US" kern="0" dirty="0"/>
              <a:t>再表示、グループ化</a:t>
            </a:r>
            <a:r>
              <a:rPr lang="en-US" altLang="ja-JP" kern="0" dirty="0"/>
              <a:t>/</a:t>
            </a:r>
            <a:r>
              <a:rPr lang="ja-JP" altLang="en-US" kern="0" dirty="0"/>
              <a:t>グループ化解除のコマンド</a:t>
            </a:r>
            <a:endParaRPr lang="en-IE" kern="0" dirty="0"/>
          </a:p>
        </p:txBody>
      </p:sp>
      <p:pic>
        <p:nvPicPr>
          <p:cNvPr id="2" name="Picture 1"/>
          <p:cNvPicPr>
            <a:picLocks noChangeAspect="1"/>
          </p:cNvPicPr>
          <p:nvPr/>
        </p:nvPicPr>
        <p:blipFill>
          <a:blip r:embed="rId2"/>
          <a:stretch>
            <a:fillRect/>
          </a:stretch>
        </p:blipFill>
        <p:spPr>
          <a:xfrm flipH="1">
            <a:off x="9430737" y="1410884"/>
            <a:ext cx="1003660" cy="1179930"/>
          </a:xfrm>
          <a:prstGeom prst="rect">
            <a:avLst/>
          </a:prstGeom>
        </p:spPr>
      </p:pic>
    </p:spTree>
    <p:extLst>
      <p:ext uri="{BB962C8B-B14F-4D97-AF65-F5344CB8AC3E}">
        <p14:creationId xmlns:p14="http://schemas.microsoft.com/office/powerpoint/2010/main" val="810802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638627" y="941119"/>
            <a:ext cx="2169384" cy="1613691"/>
          </a:xfrm>
          <a:prstGeom prst="rect">
            <a:avLst/>
          </a:prstGeom>
        </p:spPr>
      </p:pic>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15</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における動作としての罫線の設定</a:t>
            </a:r>
            <a:r>
              <a:rPr lang="en-US" altLang="ja-JP" kern="0" dirty="0"/>
              <a:t>/</a:t>
            </a:r>
            <a:r>
              <a:rPr lang="ja-JP" altLang="en-US" kern="0" dirty="0"/>
              <a:t>消去については、下記のコマンドが対応しています。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の操作（罫線の設定</a:t>
            </a:r>
            <a:r>
              <a:rPr lang="en-US" altLang="ja-JP" sz="2640" kern="0" dirty="0">
                <a:ea typeface="+mn-ea"/>
              </a:rPr>
              <a:t>/</a:t>
            </a:r>
            <a:r>
              <a:rPr lang="ja-JP" altLang="en-US" sz="2640" kern="0" dirty="0">
                <a:ea typeface="+mn-ea"/>
              </a:rPr>
              <a:t>消去 </a:t>
            </a:r>
            <a:r>
              <a:rPr lang="en-US" altLang="ja-JP" sz="2640" kern="0" dirty="0">
                <a:ea typeface="+mn-ea"/>
              </a:rPr>
              <a:t>-</a:t>
            </a:r>
            <a:r>
              <a:rPr lang="ja-JP" altLang="en-US" sz="2640" kern="0" dirty="0">
                <a:ea typeface="+mn-ea"/>
              </a:rPr>
              <a:t> </a:t>
            </a:r>
            <a:r>
              <a:rPr lang="en-US" altLang="ja-JP" sz="2640" kern="0" dirty="0">
                <a:ea typeface="+mn-ea"/>
              </a:rPr>
              <a:t>1/2</a:t>
            </a:r>
            <a:r>
              <a:rPr lang="ja-JP" altLang="en-US" sz="2640" kern="0" dirty="0">
                <a:ea typeface="+mn-ea"/>
              </a:rPr>
              <a:t>）</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罫線の設定</a:t>
            </a:r>
            <a:r>
              <a:rPr lang="en-US" altLang="ja-JP" kern="0" dirty="0"/>
              <a:t>/</a:t>
            </a:r>
            <a:r>
              <a:rPr lang="ja-JP" altLang="en-US" kern="0" dirty="0"/>
              <a:t>消去 ①</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533670712"/>
              </p:ext>
            </p:extLst>
          </p:nvPr>
        </p:nvGraphicFramePr>
        <p:xfrm>
          <a:off x="3112423" y="2590816"/>
          <a:ext cx="7542484" cy="356585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m</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水平方向に点線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M</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c</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垂直方向に点線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C</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垂直水平方向に実線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z</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Z</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太線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水平方向に破線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消去</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水平方向に破線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消去</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水平方向に二重線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水平方向に二重線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垂直方向に二重線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水平方向に太線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垂直方向に太線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2396383411"/>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下記のコマンドにより、罫線の設定</a:t>
            </a:r>
            <a:r>
              <a:rPr lang="en-US" altLang="ja-JP" kern="0" dirty="0"/>
              <a:t>/</a:t>
            </a:r>
            <a:r>
              <a:rPr lang="ja-JP" altLang="en-US" kern="0" dirty="0"/>
              <a:t>消去が可能</a:t>
            </a:r>
            <a:endParaRPr lang="en-IE" kern="0" dirty="0"/>
          </a:p>
        </p:txBody>
      </p:sp>
    </p:spTree>
    <p:extLst>
      <p:ext uri="{BB962C8B-B14F-4D97-AF65-F5344CB8AC3E}">
        <p14:creationId xmlns:p14="http://schemas.microsoft.com/office/powerpoint/2010/main" val="3835501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16</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における動作としての罫線の設定</a:t>
            </a:r>
            <a:r>
              <a:rPr lang="en-US" altLang="ja-JP" kern="0" dirty="0"/>
              <a:t>/</a:t>
            </a:r>
            <a:r>
              <a:rPr lang="ja-JP" altLang="en-US" kern="0" dirty="0"/>
              <a:t>消去については、下記のコマンドが対応しています。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の操作（罫線の設定</a:t>
            </a:r>
            <a:r>
              <a:rPr lang="en-US" altLang="ja-JP" sz="2640" kern="0" dirty="0">
                <a:ea typeface="+mn-ea"/>
              </a:rPr>
              <a:t>/</a:t>
            </a:r>
            <a:r>
              <a:rPr lang="ja-JP" altLang="en-US" sz="2640" kern="0" dirty="0">
                <a:ea typeface="+mn-ea"/>
              </a:rPr>
              <a:t>消去 </a:t>
            </a:r>
            <a:r>
              <a:rPr lang="en-US" altLang="ja-JP" sz="2640" kern="0" dirty="0">
                <a:ea typeface="+mn-ea"/>
              </a:rPr>
              <a:t>-</a:t>
            </a:r>
            <a:r>
              <a:rPr lang="ja-JP" altLang="en-US" sz="2640" kern="0" dirty="0">
                <a:ea typeface="+mn-ea"/>
              </a:rPr>
              <a:t> </a:t>
            </a:r>
            <a:r>
              <a:rPr lang="en-US" altLang="ja-JP" sz="2640" kern="0" dirty="0">
                <a:ea typeface="+mn-ea"/>
              </a:rPr>
              <a:t>1/2</a:t>
            </a:r>
            <a:r>
              <a:rPr lang="ja-JP" altLang="en-US" sz="2640" kern="0" dirty="0">
                <a:ea typeface="+mn-ea"/>
              </a:rPr>
              <a:t>）</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罫線の設定</a:t>
            </a:r>
            <a:r>
              <a:rPr lang="en-US" altLang="ja-JP" kern="0" dirty="0"/>
              <a:t>/</a:t>
            </a:r>
            <a:r>
              <a:rPr lang="ja-JP" altLang="en-US" kern="0" dirty="0"/>
              <a:t>消去 ②</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2979248320"/>
              </p:ext>
            </p:extLst>
          </p:nvPr>
        </p:nvGraphicFramePr>
        <p:xfrm>
          <a:off x="3112423" y="2590816"/>
          <a:ext cx="7542484" cy="356585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ja-JP" altLang="en-US" sz="1600" b="0" i="0" u="none" strike="noStrike" dirty="0">
                          <a:solidFill>
                            <a:schemeClr val="tx2">
                              <a:lumMod val="50000"/>
                            </a:schemeClr>
                          </a:solidFill>
                          <a:effectLst/>
                          <a:latin typeface="Arial" panose="020B0604020202020204" pitchFamily="34" charset="0"/>
                        </a:rPr>
                        <a:t>ｍ</a:t>
                      </a:r>
                      <a:endParaRPr lang="en-IE" sz="1600" b="0" i="0" u="none" strike="noStrike" dirty="0">
                        <a:solidFill>
                          <a:schemeClr val="tx2">
                            <a:lumMod val="50000"/>
                          </a:schemeClr>
                        </a:solidFill>
                        <a:effectLst/>
                        <a:latin typeface="Arial" panose="020B0604020202020204" pitchFamily="34" charset="0"/>
                      </a:endParaRP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bb</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bR</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bB</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実線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選択範囲の周辺に設定</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bk</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取り消し線の設定</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bj</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選択範囲の周辺の線を消去</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選択範囲内の罫線を消去</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水平方向に太線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垂直方向に太線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選択範囲の中央に設定</a:t>
                      </a:r>
                    </a:p>
                  </a:txBody>
                  <a:tcPr marL="4763" marR="4763" marT="4763" marB="0" anchor="ctr">
                    <a:solidFill>
                      <a:srgbClr val="CCFFCC"/>
                    </a:solidFill>
                  </a:tcPr>
                </a:tc>
                <a:extLst>
                  <a:ext uri="{0D108BD9-81ED-4DB2-BD59-A6C34878D82A}">
                    <a16:rowId xmlns:a16="http://schemas.microsoft.com/office/drawing/2014/main" val="2396383411"/>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下記のコマンドにより、罫線の設定</a:t>
            </a:r>
            <a:r>
              <a:rPr lang="en-US" altLang="ja-JP" kern="0" dirty="0"/>
              <a:t>/</a:t>
            </a:r>
            <a:r>
              <a:rPr lang="ja-JP" altLang="en-US" kern="0" dirty="0"/>
              <a:t>消去が可能</a:t>
            </a:r>
            <a:endParaRPr lang="en-IE" kern="0" dirty="0"/>
          </a:p>
        </p:txBody>
      </p:sp>
      <p:pic>
        <p:nvPicPr>
          <p:cNvPr id="2" name="Picture 1"/>
          <p:cNvPicPr>
            <a:picLocks noChangeAspect="1"/>
          </p:cNvPicPr>
          <p:nvPr/>
        </p:nvPicPr>
        <p:blipFill>
          <a:blip r:embed="rId2"/>
          <a:stretch>
            <a:fillRect/>
          </a:stretch>
        </p:blipFill>
        <p:spPr>
          <a:xfrm>
            <a:off x="9718778" y="551124"/>
            <a:ext cx="1238679" cy="1919080"/>
          </a:xfrm>
          <a:prstGeom prst="rect">
            <a:avLst/>
          </a:prstGeom>
        </p:spPr>
      </p:pic>
    </p:spTree>
    <p:extLst>
      <p:ext uri="{BB962C8B-B14F-4D97-AF65-F5344CB8AC3E}">
        <p14:creationId xmlns:p14="http://schemas.microsoft.com/office/powerpoint/2010/main" val="1248575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17</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における動作としてのセル内の文字列の揃え・インデントについては、下記のコマンドが対応しています。</a:t>
            </a:r>
            <a:endParaRPr lang="en-IE" kern="0" dirty="0"/>
          </a:p>
        </p:txBody>
      </p:sp>
      <p:sp>
        <p:nvSpPr>
          <p:cNvPr id="14" name="タイトル 2"/>
          <p:cNvSpPr txBox="1">
            <a:spLocks/>
          </p:cNvSpPr>
          <p:nvPr/>
        </p:nvSpPr>
        <p:spPr>
          <a:xfrm>
            <a:off x="2245068" y="234189"/>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の操作（文字列の揃え・インデント）</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セル内の文字列の揃え</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3923949775"/>
              </p:ext>
            </p:extLst>
          </p:nvPr>
        </p:nvGraphicFramePr>
        <p:xfrm>
          <a:off x="3112423" y="2830453"/>
          <a:ext cx="7542484" cy="257061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1</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左揃え</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2</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中央揃え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水平方向</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3</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右揃え</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4</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選択範囲内で中央</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55</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インデントを増やす</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66</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インデントを減らす</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7</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上揃え</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8</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中央揃え </a:t>
                      </a:r>
                      <a:r>
                        <a:rPr lang="en-US" altLang="ja-JP" sz="1600" b="0" i="0" u="none" strike="noStrike" dirty="0">
                          <a:solidFill>
                            <a:schemeClr val="tx2">
                              <a:lumMod val="50000"/>
                            </a:schemeClr>
                          </a:solidFill>
                          <a:effectLst/>
                          <a:latin typeface="Arial" panose="020B0604020202020204" pitchFamily="34" charset="0"/>
                        </a:rPr>
                        <a:t>- </a:t>
                      </a:r>
                      <a:r>
                        <a:rPr lang="ja-JP" altLang="en-US" sz="1600" b="0" i="0" u="none" strike="noStrike" dirty="0">
                          <a:solidFill>
                            <a:schemeClr val="tx2">
                              <a:lumMod val="50000"/>
                            </a:schemeClr>
                          </a:solidFill>
                          <a:effectLst/>
                          <a:latin typeface="Arial" panose="020B0604020202020204" pitchFamily="34" charset="0"/>
                        </a:rPr>
                        <a:t>垂直方向</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9</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下揃え</a:t>
                      </a:r>
                    </a:p>
                  </a:txBody>
                  <a:tcPr marL="4763" marR="4763" marT="4763" marB="0" anchor="ctr">
                    <a:solidFill>
                      <a:srgbClr val="CCFFCC"/>
                    </a:solidFill>
                  </a:tcPr>
                </a:tc>
                <a:extLst>
                  <a:ext uri="{0D108BD9-81ED-4DB2-BD59-A6C34878D82A}">
                    <a16:rowId xmlns:a16="http://schemas.microsoft.com/office/drawing/2014/main" val="3740429170"/>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下記のコマンドは文字列をセル内で揃えが可能</a:t>
            </a:r>
            <a:endParaRPr lang="en-IE" altLang="ja-JP" kern="0" dirty="0"/>
          </a:p>
          <a:p>
            <a:pPr marL="0">
              <a:spcBef>
                <a:spcPts val="0"/>
              </a:spcBef>
            </a:pPr>
            <a:r>
              <a:rPr lang="en-US" altLang="ja-JP" kern="0" dirty="0"/>
              <a:t>“4”</a:t>
            </a:r>
            <a:r>
              <a:rPr lang="ja-JP" altLang="en-US" kern="0" dirty="0"/>
              <a:t>により、選択範囲内で中央の設定が可能</a:t>
            </a:r>
            <a:endParaRPr lang="en-IE" altLang="ja-JP" kern="0" dirty="0"/>
          </a:p>
          <a:p>
            <a:pPr marL="0">
              <a:spcBef>
                <a:spcPts val="0"/>
              </a:spcBef>
            </a:pPr>
            <a:r>
              <a:rPr lang="en-US" altLang="ja-JP" kern="0" dirty="0"/>
              <a:t>“55”,</a:t>
            </a:r>
            <a:r>
              <a:rPr lang="ja-JP" altLang="en-US" kern="0" dirty="0"/>
              <a:t> </a:t>
            </a:r>
            <a:r>
              <a:rPr lang="en-US" altLang="ja-JP" kern="0" dirty="0"/>
              <a:t>“66”</a:t>
            </a:r>
            <a:r>
              <a:rPr lang="ja-JP" altLang="en-US" kern="0" dirty="0"/>
              <a:t>によりインデントを増減が可能</a:t>
            </a:r>
            <a:endParaRPr lang="en-IE" altLang="ja-JP" kern="0" dirty="0"/>
          </a:p>
          <a:p>
            <a:pPr marL="0">
              <a:spcBef>
                <a:spcPts val="0"/>
              </a:spcBef>
            </a:pPr>
            <a:endParaRPr lang="en-IE" kern="0" dirty="0"/>
          </a:p>
        </p:txBody>
      </p:sp>
      <p:pic>
        <p:nvPicPr>
          <p:cNvPr id="2" name="Picture 1"/>
          <p:cNvPicPr>
            <a:picLocks noChangeAspect="1"/>
          </p:cNvPicPr>
          <p:nvPr/>
        </p:nvPicPr>
        <p:blipFill>
          <a:blip r:embed="rId2"/>
          <a:stretch>
            <a:fillRect/>
          </a:stretch>
        </p:blipFill>
        <p:spPr>
          <a:xfrm>
            <a:off x="6334307" y="5687245"/>
            <a:ext cx="1366654" cy="1604653"/>
          </a:xfrm>
          <a:prstGeom prst="rect">
            <a:avLst/>
          </a:prstGeom>
        </p:spPr>
      </p:pic>
    </p:spTree>
    <p:extLst>
      <p:ext uri="{BB962C8B-B14F-4D97-AF65-F5344CB8AC3E}">
        <p14:creationId xmlns:p14="http://schemas.microsoft.com/office/powerpoint/2010/main" val="64602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421006"/>
            <a:ext cx="188034" cy="138499"/>
          </a:xfrm>
        </p:spPr>
        <p:txBody>
          <a:bodyPr/>
          <a:lstStyle/>
          <a:p>
            <a:fld id="{9D3309F3-BF77-4AF5-BB63-E3678894DC25}" type="slidenum">
              <a:rPr lang="en-GB" altLang="ja-JP" smtClean="0"/>
              <a:pPr/>
              <a:t>18</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における動作としてのフォント・セル書式の変更については、下記のコマンドが対応しています。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の操作（フォント・セル書式の変更）</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フォント・セル書式の変更</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422215842"/>
              </p:ext>
            </p:extLst>
          </p:nvPr>
        </p:nvGraphicFramePr>
        <p:xfrm>
          <a:off x="3112423" y="2590816"/>
          <a:ext cx="7542484" cy="356585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&lt;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フォントサイズを小さく</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&gt;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フォントサイズを大きく</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選択セル値の先頭に文字列化する為の</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を追加</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削除</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フォントを</a:t>
                      </a:r>
                      <a:r>
                        <a:rPr lang="en-US" altLang="ja-JP" sz="1600" b="0" i="0" u="none" strike="noStrike" dirty="0">
                          <a:solidFill>
                            <a:schemeClr val="tx2">
                              <a:lumMod val="50000"/>
                            </a:schemeClr>
                          </a:solidFill>
                          <a:effectLst/>
                          <a:latin typeface="Arial" panose="020B0604020202020204" pitchFamily="34" charset="0"/>
                        </a:rPr>
                        <a:t>Arial</a:t>
                      </a:r>
                      <a:r>
                        <a:rPr lang="ja-JP" altLang="en-US" sz="1600" b="0" i="0" u="none" strike="noStrike" dirty="0">
                          <a:solidFill>
                            <a:schemeClr val="tx2">
                              <a:lumMod val="50000"/>
                            </a:schemeClr>
                          </a:solidFill>
                          <a:effectLst/>
                          <a:latin typeface="Arial" panose="020B0604020202020204" pitchFamily="34" charset="0"/>
                        </a:rPr>
                        <a:t>に</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'm</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フォントを</a:t>
                      </a:r>
                      <a:r>
                        <a:rPr lang="en-US" altLang="ja-JP" sz="1600" b="0" i="0" u="none" strike="noStrike" dirty="0">
                          <a:solidFill>
                            <a:schemeClr val="tx2">
                              <a:lumMod val="50000"/>
                            </a:schemeClr>
                          </a:solidFill>
                          <a:effectLst/>
                          <a:latin typeface="Arial" panose="020B0604020202020204" pitchFamily="34" charset="0"/>
                        </a:rPr>
                        <a:t>MS P Gothic</a:t>
                      </a:r>
                      <a:r>
                        <a:rPr lang="ja-JP" altLang="en-US" sz="1600" b="0" i="0" u="none" strike="noStrike" dirty="0">
                          <a:solidFill>
                            <a:schemeClr val="tx2">
                              <a:lumMod val="50000"/>
                            </a:schemeClr>
                          </a:solidFill>
                          <a:effectLst/>
                          <a:latin typeface="Arial" panose="020B0604020202020204" pitchFamily="34" charset="0"/>
                        </a:rPr>
                        <a:t>に</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値に</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をつける</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'f[n]↲</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フォントサイズを</a:t>
                      </a:r>
                      <a:r>
                        <a:rPr lang="en-US" altLang="ja-JP" sz="1600" b="0" i="0" u="none" strike="noStrike" dirty="0">
                          <a:solidFill>
                            <a:schemeClr val="tx2">
                              <a:lumMod val="50000"/>
                            </a:schemeClr>
                          </a:solidFill>
                          <a:effectLst/>
                          <a:latin typeface="Arial" panose="020B0604020202020204" pitchFamily="34" charset="0"/>
                        </a:rPr>
                        <a:t>[n]</a:t>
                      </a:r>
                      <a:r>
                        <a:rPr lang="ja-JP" altLang="en-US" sz="1600" b="0" i="0" u="none" strike="noStrike" dirty="0">
                          <a:solidFill>
                            <a:schemeClr val="tx2">
                              <a:lumMod val="50000"/>
                            </a:schemeClr>
                          </a:solidFill>
                          <a:effectLst/>
                          <a:latin typeface="Arial" panose="020B0604020202020204" pitchFamily="34" charset="0"/>
                        </a:rPr>
                        <a:t>に変更</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フォントスタイルを太字に設定</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解除</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'i</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フォントスタイルをイタリックに設定</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解除</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'u</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フォントスタイルを下線に設定</a:t>
                      </a:r>
                      <a:r>
                        <a:rPr lang="en-US" altLang="ja-JP" sz="1600" b="0" i="0" u="none" strike="noStrike" dirty="0">
                          <a:solidFill>
                            <a:schemeClr val="tx2">
                              <a:lumMod val="50000"/>
                            </a:schemeClr>
                          </a:solidFill>
                          <a:effectLst/>
                          <a:latin typeface="Arial" panose="020B0604020202020204" pitchFamily="34" charset="0"/>
                        </a:rPr>
                        <a:t>/</a:t>
                      </a:r>
                      <a:r>
                        <a:rPr lang="ja-JP" altLang="en-US" sz="1600" b="0" i="0" u="none" strike="noStrike" dirty="0">
                          <a:solidFill>
                            <a:schemeClr val="tx2">
                              <a:lumMod val="50000"/>
                            </a:schemeClr>
                          </a:solidFill>
                          <a:effectLst/>
                          <a:latin typeface="Arial" panose="020B0604020202020204" pitchFamily="34" charset="0"/>
                        </a:rPr>
                        <a:t>解除</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'x</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セルの書式設定 </a:t>
                      </a:r>
                      <a:r>
                        <a:rPr lang="en-US" altLang="ja-JP"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 </a:t>
                      </a: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表示形式 文字列</a:t>
                      </a:r>
                      <a:r>
                        <a:rPr lang="en-US" altLang="ja-JP"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a:t>
                      </a: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標準</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'v</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縦書き</a:t>
                      </a:r>
                    </a:p>
                  </a:txBody>
                  <a:tcPr marL="4763" marR="4763" marT="4763" marB="0" anchor="ctr">
                    <a:solidFill>
                      <a:srgbClr val="CCFFCC"/>
                    </a:solidFill>
                  </a:tcPr>
                </a:tc>
                <a:extLst>
                  <a:ext uri="{0D108BD9-81ED-4DB2-BD59-A6C34878D82A}">
                    <a16:rowId xmlns:a16="http://schemas.microsoft.com/office/drawing/2014/main" val="4067262626"/>
                  </a:ext>
                </a:extLst>
              </a:tr>
              <a:tr h="248810">
                <a:tc>
                  <a:txBody>
                    <a:bodyPr/>
                    <a:lstStyle/>
                    <a:p>
                      <a:pPr algn="ctr" fontAlgn="ctr"/>
                      <a:r>
                        <a:rPr lang="en-US" altLang="ja-JP" sz="1600" b="0" i="0" u="none" strike="noStrike" dirty="0">
                          <a:solidFill>
                            <a:schemeClr val="tx2">
                              <a:lumMod val="50000"/>
                            </a:schemeClr>
                          </a:solidFill>
                          <a:effectLst/>
                          <a:latin typeface="Arial" panose="020B0604020202020204" pitchFamily="34" charset="0"/>
                        </a:rPr>
                        <a:t>B</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ＭＳ Ｐゴシック" panose="020B0600070205080204" pitchFamily="50" charset="-128"/>
                          <a:ea typeface="ＭＳ Ｐゴシック" panose="020B0600070205080204" pitchFamily="50" charset="-128"/>
                        </a:rPr>
                        <a:t>セルの書式設定メニュー（フォント）を表示</a:t>
                      </a:r>
                    </a:p>
                  </a:txBody>
                  <a:tcPr marL="4763" marR="4763" marT="4763" marB="0" anchor="ctr">
                    <a:solidFill>
                      <a:srgbClr val="CCFFCC"/>
                    </a:solidFill>
                  </a:tcPr>
                </a:tc>
                <a:extLst>
                  <a:ext uri="{0D108BD9-81ED-4DB2-BD59-A6C34878D82A}">
                    <a16:rowId xmlns:a16="http://schemas.microsoft.com/office/drawing/2014/main" val="4254183773"/>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下記のコマンドはフォント・セル書式の変更関連のコマンド</a:t>
            </a:r>
            <a:endParaRPr lang="en-IE" kern="0" dirty="0"/>
          </a:p>
        </p:txBody>
      </p:sp>
      <p:pic>
        <p:nvPicPr>
          <p:cNvPr id="2" name="Picture 1"/>
          <p:cNvPicPr>
            <a:picLocks noChangeAspect="1"/>
          </p:cNvPicPr>
          <p:nvPr/>
        </p:nvPicPr>
        <p:blipFill>
          <a:blip r:embed="rId2"/>
          <a:stretch>
            <a:fillRect/>
          </a:stretch>
        </p:blipFill>
        <p:spPr>
          <a:xfrm flipH="1">
            <a:off x="5830239" y="6290760"/>
            <a:ext cx="1463059" cy="1196734"/>
          </a:xfrm>
          <a:prstGeom prst="rect">
            <a:avLst/>
          </a:prstGeom>
        </p:spPr>
      </p:pic>
    </p:spTree>
    <p:extLst>
      <p:ext uri="{BB962C8B-B14F-4D97-AF65-F5344CB8AC3E}">
        <p14:creationId xmlns:p14="http://schemas.microsoft.com/office/powerpoint/2010/main" val="1937509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サブタイトル 1"/>
          <p:cNvSpPr txBox="1">
            <a:spLocks/>
          </p:cNvSpPr>
          <p:nvPr/>
        </p:nvSpPr>
        <p:spPr>
          <a:xfrm>
            <a:off x="2245067" y="997496"/>
            <a:ext cx="9562000"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Windows</a:t>
            </a:r>
            <a:r>
              <a:rPr lang="ja-JP" altLang="en-US" kern="0" dirty="0"/>
              <a:t>上から</a:t>
            </a:r>
            <a:r>
              <a:rPr lang="en-US" altLang="ja-JP" kern="0" dirty="0"/>
              <a:t>Unix</a:t>
            </a:r>
            <a:r>
              <a:rPr lang="ja-JP" altLang="en-US" kern="0" dirty="0"/>
              <a:t>系環境に</a:t>
            </a:r>
            <a:r>
              <a:rPr lang="en-US" altLang="ja-JP" kern="0" dirty="0"/>
              <a:t>telnet/SSH</a:t>
            </a:r>
            <a:r>
              <a:rPr lang="ja-JP" altLang="en-US" kern="0" dirty="0"/>
              <a:t>するような業務を続けているうちに、下図のようなミスを日常的に犯すことによる</a:t>
            </a:r>
            <a:br>
              <a:rPr lang="en-IE" altLang="ja-JP" kern="0" dirty="0"/>
            </a:br>
            <a:r>
              <a:rPr lang="ja-JP" altLang="en-US" kern="0" dirty="0"/>
              <a:t>ストレスが無視できなくなりました。そこで</a:t>
            </a:r>
            <a:r>
              <a:rPr lang="en-US" altLang="ja-JP" kern="0" dirty="0"/>
              <a:t>Excel</a:t>
            </a:r>
            <a:r>
              <a:rPr lang="ja-JP" altLang="en-US" kern="0" dirty="0"/>
              <a:t>を</a:t>
            </a:r>
            <a:r>
              <a:rPr lang="en-US" altLang="ja-JP" kern="0" dirty="0"/>
              <a:t>Vim</a:t>
            </a:r>
            <a:r>
              <a:rPr lang="ja-JP" altLang="en-US" kern="0" dirty="0"/>
              <a:t>系の操作感覚で扱うツールの必要性を強く感じるようになりました。</a:t>
            </a:r>
            <a:endParaRPr lang="en-US"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の開発動機</a:t>
            </a:r>
            <a:endParaRPr lang="en-US" sz="2640" kern="0" dirty="0">
              <a:ea typeface="+mn-ea"/>
            </a:endParaRPr>
          </a:p>
        </p:txBody>
      </p:sp>
      <p:pic>
        <p:nvPicPr>
          <p:cNvPr id="15" name="Picture 14"/>
          <p:cNvPicPr>
            <a:picLocks noChangeAspect="1"/>
          </p:cNvPicPr>
          <p:nvPr/>
        </p:nvPicPr>
        <p:blipFill>
          <a:blip r:embed="rId2"/>
          <a:stretch>
            <a:fillRect/>
          </a:stretch>
        </p:blipFill>
        <p:spPr>
          <a:xfrm>
            <a:off x="3308627" y="1726696"/>
            <a:ext cx="7262555" cy="5591423"/>
          </a:xfrm>
          <a:prstGeom prst="rect">
            <a:avLst/>
          </a:prstGeom>
        </p:spPr>
      </p:pic>
      <p:pic>
        <p:nvPicPr>
          <p:cNvPr id="21" name="Picture 20"/>
          <p:cNvPicPr>
            <a:picLocks noChangeAspect="1"/>
          </p:cNvPicPr>
          <p:nvPr/>
        </p:nvPicPr>
        <p:blipFill>
          <a:blip r:embed="rId3"/>
          <a:stretch>
            <a:fillRect/>
          </a:stretch>
        </p:blipFill>
        <p:spPr>
          <a:xfrm>
            <a:off x="4462049" y="3794358"/>
            <a:ext cx="1100477" cy="728048"/>
          </a:xfrm>
          <a:prstGeom prst="rect">
            <a:avLst/>
          </a:prstGeom>
        </p:spPr>
      </p:pic>
    </p:spTree>
    <p:extLst>
      <p:ext uri="{BB962C8B-B14F-4D97-AF65-F5344CB8AC3E}">
        <p14:creationId xmlns:p14="http://schemas.microsoft.com/office/powerpoint/2010/main" val="41731317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19</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におけるワークシート関連の操作については、下記のコマンドが対応しています。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の操作（ワークシートの操作）</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ワークシートの操作</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3065117352"/>
              </p:ext>
            </p:extLst>
          </p:nvPr>
        </p:nvGraphicFramePr>
        <p:xfrm>
          <a:off x="3112423" y="2590814"/>
          <a:ext cx="7542484" cy="331704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wi</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新しいシートを挿入</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wn</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新しいシートを挿入</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wd</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アクティブシートを削除</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wp</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アクティブシートをコピーアンドペースト</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wr</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アクティブシートの名前をアクティブセルの値に変更</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w0</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一番最初のシートに移動</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w$</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一番最後のシートに移動</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V</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次のシートに移動</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V</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手前のシートに移動</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アクティブシートを左に</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アクティブシートを右に</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R</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アクティブシートの名前をアクティブセルの値に変更</a:t>
                      </a:r>
                    </a:p>
                  </a:txBody>
                  <a:tcPr marL="4763" marR="4763" marT="4763" marB="0" anchor="ctr">
                    <a:solidFill>
                      <a:srgbClr val="CCFFCC"/>
                    </a:solidFill>
                  </a:tcPr>
                </a:tc>
                <a:extLst>
                  <a:ext uri="{0D108BD9-81ED-4DB2-BD59-A6C34878D82A}">
                    <a16:rowId xmlns:a16="http://schemas.microsoft.com/office/drawing/2014/main" val="4067262626"/>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下記のコマンドはワークシートの操作関連のコマンド</a:t>
            </a:r>
            <a:endParaRPr lang="en-IE" altLang="ja-JP" kern="0" dirty="0"/>
          </a:p>
          <a:p>
            <a:pPr marL="0">
              <a:spcBef>
                <a:spcPts val="0"/>
              </a:spcBef>
            </a:pPr>
            <a:r>
              <a:rPr lang="en-US" altLang="ja-JP" kern="0" dirty="0"/>
              <a:t>“v”,</a:t>
            </a:r>
            <a:r>
              <a:rPr lang="ja-JP" altLang="en-US" kern="0" dirty="0"/>
              <a:t> </a:t>
            </a:r>
            <a:r>
              <a:rPr lang="en-US" altLang="ja-JP" kern="0" dirty="0"/>
              <a:t>“V”</a:t>
            </a:r>
            <a:r>
              <a:rPr lang="ja-JP" altLang="en-US" kern="0" dirty="0"/>
              <a:t>が</a:t>
            </a:r>
            <a:r>
              <a:rPr lang="en-US" altLang="ja-JP" kern="0" dirty="0"/>
              <a:t>Vim</a:t>
            </a:r>
            <a:r>
              <a:rPr lang="ja-JP" altLang="en-US" kern="0" dirty="0"/>
              <a:t>の</a:t>
            </a:r>
            <a:r>
              <a:rPr lang="en-US" altLang="ja-JP" kern="0" dirty="0"/>
              <a:t>Visual</a:t>
            </a:r>
            <a:r>
              <a:rPr lang="ja-JP" altLang="en-US" kern="0" dirty="0"/>
              <a:t>モードと挙動と異なるが、「慣れる」</a:t>
            </a:r>
            <a:endParaRPr lang="en-IE" kern="0" dirty="0"/>
          </a:p>
        </p:txBody>
      </p:sp>
      <p:pic>
        <p:nvPicPr>
          <p:cNvPr id="2" name="Picture 1"/>
          <p:cNvPicPr>
            <a:picLocks noChangeAspect="1"/>
          </p:cNvPicPr>
          <p:nvPr/>
        </p:nvPicPr>
        <p:blipFill>
          <a:blip r:embed="rId2"/>
          <a:stretch>
            <a:fillRect/>
          </a:stretch>
        </p:blipFill>
        <p:spPr>
          <a:xfrm>
            <a:off x="9180215" y="6119306"/>
            <a:ext cx="1042632" cy="1444157"/>
          </a:xfrm>
          <a:prstGeom prst="rect">
            <a:avLst/>
          </a:prstGeom>
        </p:spPr>
      </p:pic>
    </p:spTree>
    <p:extLst>
      <p:ext uri="{BB962C8B-B14F-4D97-AF65-F5344CB8AC3E}">
        <p14:creationId xmlns:p14="http://schemas.microsoft.com/office/powerpoint/2010/main" val="186351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20</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におけるオートフィルタ関連の操作については、下記のコマンドが対応しています。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の操作（オートフィルタの操作）</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ワークシートの操作</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3034979419"/>
              </p:ext>
            </p:extLst>
          </p:nvPr>
        </p:nvGraphicFramePr>
        <p:xfrm>
          <a:off x="3112423" y="2590814"/>
          <a:ext cx="7542484" cy="331704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fm</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オートフィルタモードの開始</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fa</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アクティブセルがある列のオートフィルタのみ解除</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fA</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すべての列のオートフィルタを解除</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fl</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オプションメニューを表示</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fs</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アクティブセルと等しい値を選択</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空白でないセルを選択</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fb</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空白セルを選択</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f1</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アクティブセルの先頭の</a:t>
                      </a:r>
                      <a:r>
                        <a:rPr lang="en-US" altLang="ja-JP" sz="1600" b="0" i="0" u="none" strike="noStrike" dirty="0">
                          <a:solidFill>
                            <a:schemeClr val="tx2">
                              <a:lumMod val="50000"/>
                            </a:schemeClr>
                          </a:solidFill>
                          <a:effectLst/>
                          <a:latin typeface="Arial" panose="020B0604020202020204" pitchFamily="34" charset="0"/>
                        </a:rPr>
                        <a:t>1</a:t>
                      </a:r>
                      <a:r>
                        <a:rPr lang="ja-JP" altLang="en-US" sz="1600" b="0" i="0" u="none" strike="noStrike" dirty="0">
                          <a:solidFill>
                            <a:schemeClr val="tx2">
                              <a:lumMod val="50000"/>
                            </a:schemeClr>
                          </a:solidFill>
                          <a:effectLst/>
                          <a:latin typeface="Arial" panose="020B0604020202020204" pitchFamily="34" charset="0"/>
                        </a:rPr>
                        <a:t>文字と同じ値のセルを選択</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アクティブセルとセルの色が同じセルを選択</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fv</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昇順にソート（ソート）</a:t>
                      </a:r>
                    </a:p>
                  </a:txBody>
                  <a:tcPr marL="4763" marR="4763" marT="4763" marB="0" anchor="ctr">
                    <a:solidFill>
                      <a:srgbClr val="CCFFCC"/>
                    </a:solidFill>
                  </a:tcPr>
                </a:tc>
                <a:extLst>
                  <a:ext uri="{0D108BD9-81ED-4DB2-BD59-A6C34878D82A}">
                    <a16:rowId xmlns:a16="http://schemas.microsoft.com/office/drawing/2014/main" val="3194946282"/>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fr</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降順にソート（逆ソート）</a:t>
                      </a:r>
                    </a:p>
                  </a:txBody>
                  <a:tcPr marL="4763" marR="4763" marT="4763" marB="0" anchor="ctr">
                    <a:solidFill>
                      <a:srgbClr val="CCFFCC"/>
                    </a:solidFill>
                  </a:tcPr>
                </a:tc>
                <a:extLst>
                  <a:ext uri="{0D108BD9-81ED-4DB2-BD59-A6C34878D82A}">
                    <a16:rowId xmlns:a16="http://schemas.microsoft.com/office/drawing/2014/main" val="3948814503"/>
                  </a:ext>
                </a:extLst>
              </a:tr>
              <a:tr h="248810">
                <a:tc>
                  <a:txBody>
                    <a:bodyPr/>
                    <a:lstStyle/>
                    <a:p>
                      <a:pPr algn="ctr" fontAlgn="ctr"/>
                      <a:r>
                        <a:rPr lang="en-IE" sz="1600" b="0" i="0" u="none" strike="noStrike" dirty="0">
                          <a:solidFill>
                            <a:schemeClr val="tx2">
                              <a:lumMod val="50000"/>
                            </a:schemeClr>
                          </a:solidFill>
                          <a:effectLst/>
                          <a:latin typeface="Arial" panose="020B0604020202020204" pitchFamily="34" charset="0"/>
                        </a:rPr>
                        <a:t>F1</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Arial" panose="020B0604020202020204" pitchFamily="34" charset="0"/>
                        </a:rPr>
                        <a:t>アクティブセルの末尾の</a:t>
                      </a:r>
                      <a:r>
                        <a:rPr lang="en-US" altLang="ja-JP" sz="1600" b="0" i="0" u="none" strike="noStrike" dirty="0">
                          <a:solidFill>
                            <a:schemeClr val="tx2">
                              <a:lumMod val="50000"/>
                            </a:schemeClr>
                          </a:solidFill>
                          <a:effectLst/>
                          <a:latin typeface="Arial" panose="020B0604020202020204" pitchFamily="34" charset="0"/>
                        </a:rPr>
                        <a:t>1</a:t>
                      </a:r>
                      <a:r>
                        <a:rPr lang="ja-JP" altLang="en-US" sz="1600" b="0" i="0" u="none" strike="noStrike" dirty="0">
                          <a:solidFill>
                            <a:schemeClr val="tx2">
                              <a:lumMod val="50000"/>
                            </a:schemeClr>
                          </a:solidFill>
                          <a:effectLst/>
                          <a:latin typeface="Arial" panose="020B0604020202020204" pitchFamily="34" charset="0"/>
                        </a:rPr>
                        <a:t>文字と同じ値のセルを選択</a:t>
                      </a:r>
                    </a:p>
                  </a:txBody>
                  <a:tcPr marL="4763" marR="4763" marT="4763" marB="0" anchor="ctr">
                    <a:solidFill>
                      <a:srgbClr val="CCFFCC"/>
                    </a:solidFill>
                  </a:tcPr>
                </a:tc>
                <a:extLst>
                  <a:ext uri="{0D108BD9-81ED-4DB2-BD59-A6C34878D82A}">
                    <a16:rowId xmlns:a16="http://schemas.microsoft.com/office/drawing/2014/main" val="4067262626"/>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下記のコマンドはワークシートの操作関連のコマンド</a:t>
            </a:r>
            <a:endParaRPr lang="en-IE" altLang="ja-JP" kern="0" dirty="0"/>
          </a:p>
          <a:p>
            <a:pPr marL="0">
              <a:spcBef>
                <a:spcPts val="0"/>
              </a:spcBef>
            </a:pPr>
            <a:r>
              <a:rPr lang="en-US" altLang="ja-JP" kern="0" dirty="0"/>
              <a:t>“v”,</a:t>
            </a:r>
            <a:r>
              <a:rPr lang="ja-JP" altLang="en-US" kern="0" dirty="0"/>
              <a:t> </a:t>
            </a:r>
            <a:r>
              <a:rPr lang="en-US" altLang="ja-JP" kern="0" dirty="0"/>
              <a:t>“V”</a:t>
            </a:r>
            <a:r>
              <a:rPr lang="ja-JP" altLang="en-US" kern="0" dirty="0"/>
              <a:t>が</a:t>
            </a:r>
            <a:r>
              <a:rPr lang="en-US" altLang="ja-JP" kern="0" dirty="0"/>
              <a:t>Vim</a:t>
            </a:r>
            <a:r>
              <a:rPr lang="ja-JP" altLang="en-US" kern="0" dirty="0"/>
              <a:t>の</a:t>
            </a:r>
            <a:r>
              <a:rPr lang="en-US" altLang="ja-JP" kern="0" dirty="0"/>
              <a:t>Visual</a:t>
            </a:r>
            <a:r>
              <a:rPr lang="ja-JP" altLang="en-US" kern="0" dirty="0"/>
              <a:t>モードと挙動と異なるが、「慣れる」</a:t>
            </a:r>
            <a:endParaRPr lang="en-IE" kern="0" dirty="0"/>
          </a:p>
        </p:txBody>
      </p:sp>
      <p:pic>
        <p:nvPicPr>
          <p:cNvPr id="2" name="Picture 1"/>
          <p:cNvPicPr>
            <a:picLocks noChangeAspect="1"/>
          </p:cNvPicPr>
          <p:nvPr/>
        </p:nvPicPr>
        <p:blipFill>
          <a:blip r:embed="rId2"/>
          <a:stretch>
            <a:fillRect/>
          </a:stretch>
        </p:blipFill>
        <p:spPr>
          <a:xfrm>
            <a:off x="5830237" y="6101884"/>
            <a:ext cx="1617640" cy="1230985"/>
          </a:xfrm>
          <a:prstGeom prst="rect">
            <a:avLst/>
          </a:prstGeom>
        </p:spPr>
      </p:pic>
    </p:spTree>
    <p:extLst>
      <p:ext uri="{BB962C8B-B14F-4D97-AF65-F5344CB8AC3E}">
        <p14:creationId xmlns:p14="http://schemas.microsoft.com/office/powerpoint/2010/main" val="2630223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flipH="1">
            <a:off x="9574759" y="1299101"/>
            <a:ext cx="1068105" cy="973425"/>
          </a:xfrm>
          <a:prstGeom prst="rect">
            <a:avLst/>
          </a:prstGeom>
        </p:spPr>
      </p:pic>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21</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におけるセル</a:t>
            </a:r>
            <a:r>
              <a:rPr lang="en-US" altLang="ja-JP" kern="0" dirty="0"/>
              <a:t>/</a:t>
            </a:r>
            <a:r>
              <a:rPr lang="ja-JP" altLang="en-US" kern="0" dirty="0"/>
              <a:t>フォント</a:t>
            </a:r>
            <a:r>
              <a:rPr lang="en-US" altLang="ja-JP" kern="0" dirty="0"/>
              <a:t>/</a:t>
            </a:r>
            <a:r>
              <a:rPr lang="ja-JP" altLang="en-US" kern="0" dirty="0"/>
              <a:t>罫線についての、色の変更関連の操作については、下記のコマンドが対応しています。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a:t>
            </a:r>
            <a:r>
              <a:rPr lang="ja-JP" altLang="en-US" sz="2640" kern="0" dirty="0"/>
              <a:t>色の変更 </a:t>
            </a:r>
            <a:r>
              <a:rPr lang="en-US" altLang="ja-JP" sz="2640" kern="0" dirty="0"/>
              <a:t>-</a:t>
            </a:r>
            <a:r>
              <a:rPr lang="ja-JP" altLang="en-US" sz="2640" kern="0" dirty="0"/>
              <a:t> </a:t>
            </a:r>
            <a:r>
              <a:rPr lang="ja-JP" altLang="en-US" sz="2640" kern="0" dirty="0">
                <a:ea typeface="+mn-ea"/>
              </a:rPr>
              <a:t>セル</a:t>
            </a:r>
            <a:r>
              <a:rPr lang="en-US" altLang="ja-JP" sz="2640" kern="0" dirty="0">
                <a:ea typeface="+mn-ea"/>
              </a:rPr>
              <a:t>/</a:t>
            </a:r>
            <a:r>
              <a:rPr lang="ja-JP" altLang="en-US" sz="2640" kern="0" dirty="0">
                <a:ea typeface="+mn-ea"/>
              </a:rPr>
              <a:t>フォント</a:t>
            </a:r>
            <a:r>
              <a:rPr lang="en-US" altLang="ja-JP" sz="2640" kern="0" dirty="0">
                <a:ea typeface="+mn-ea"/>
              </a:rPr>
              <a:t>/</a:t>
            </a:r>
            <a:r>
              <a:rPr lang="ja-JP" altLang="en-US" sz="2640" kern="0" dirty="0">
                <a:ea typeface="+mn-ea"/>
              </a:rPr>
              <a:t>罫線）</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色の変更</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2221589669"/>
              </p:ext>
            </p:extLst>
          </p:nvPr>
        </p:nvGraphicFramePr>
        <p:xfrm>
          <a:off x="3112423" y="2302774"/>
          <a:ext cx="7542484" cy="5123781"/>
        </p:xfrm>
        <a:graphic>
          <a:graphicData uri="http://schemas.openxmlformats.org/drawingml/2006/table">
            <a:tbl>
              <a:tblPr>
                <a:tableStyleId>{5C22544A-7EE6-4342-B048-85BDC9FD1C3A}</a:tableStyleId>
              </a:tblPr>
              <a:tblGrid>
                <a:gridCol w="573274">
                  <a:extLst>
                    <a:ext uri="{9D8B030D-6E8A-4147-A177-3AD203B41FA5}">
                      <a16:colId xmlns:a16="http://schemas.microsoft.com/office/drawing/2014/main" val="1992876006"/>
                    </a:ext>
                  </a:extLst>
                </a:gridCol>
                <a:gridCol w="3484605">
                  <a:extLst>
                    <a:ext uri="{9D8B030D-6E8A-4147-A177-3AD203B41FA5}">
                      <a16:colId xmlns:a16="http://schemas.microsoft.com/office/drawing/2014/main" val="945218117"/>
                    </a:ext>
                  </a:extLst>
                </a:gridCol>
                <a:gridCol w="3484605">
                  <a:extLst>
                    <a:ext uri="{9D8B030D-6E8A-4147-A177-3AD203B41FA5}">
                      <a16:colId xmlns:a16="http://schemas.microsoft.com/office/drawing/2014/main" val="2243575444"/>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gridSpan="2">
                  <a:txBody>
                    <a:bodyPr/>
                    <a:lstStyle/>
                    <a:p>
                      <a:pPr algn="ctr" fontAlgn="ctr"/>
                      <a:r>
                        <a:rPr lang="en-US" altLang="ja-JP" sz="1600" b="0" i="0" u="none" strike="noStrike" dirty="0">
                          <a:solidFill>
                            <a:schemeClr val="bg1"/>
                          </a:solidFill>
                          <a:effectLst/>
                          <a:latin typeface="Arial" panose="020B0604020202020204" pitchFamily="34" charset="0"/>
                        </a:rPr>
                        <a:t>Color</a:t>
                      </a:r>
                      <a:r>
                        <a:rPr lang="ja-JP" altLang="en-US" sz="1600" b="0" i="0" u="none" strike="noStrike" dirty="0">
                          <a:solidFill>
                            <a:schemeClr val="bg1"/>
                          </a:solidFill>
                          <a:effectLst/>
                          <a:latin typeface="Arial" panose="020B0604020202020204" pitchFamily="34" charset="0"/>
                        </a:rPr>
                        <a:t> </a:t>
                      </a:r>
                      <a:r>
                        <a:rPr lang="en-US" altLang="ja-JP" sz="1600" b="0" i="0" u="none" strike="noStrike" dirty="0">
                          <a:solidFill>
                            <a:schemeClr val="bg1"/>
                          </a:solidFill>
                          <a:effectLst/>
                          <a:latin typeface="Arial" panose="020B0604020202020204" pitchFamily="34" charset="0"/>
                        </a:rPr>
                        <a:t>Prefix</a:t>
                      </a:r>
                      <a:r>
                        <a:rPr lang="ja-JP" altLang="en-US" sz="1600" b="0" i="0" u="none" strike="noStrike" dirty="0">
                          <a:solidFill>
                            <a:schemeClr val="bg1"/>
                          </a:solidFill>
                          <a:effectLst/>
                          <a:latin typeface="Arial" panose="020B0604020202020204" pitchFamily="34" charset="0"/>
                        </a:rPr>
                        <a:t> </a:t>
                      </a:r>
                      <a:r>
                        <a:rPr lang="en-US" altLang="ja-JP" sz="1600" b="0" i="0" u="none" strike="noStrike" dirty="0">
                          <a:solidFill>
                            <a:schemeClr val="bg1"/>
                          </a:solidFill>
                          <a:effectLst/>
                          <a:latin typeface="Arial" panose="020B0604020202020204" pitchFamily="34" charset="0"/>
                        </a:rPr>
                        <a:t>/</a:t>
                      </a:r>
                      <a:r>
                        <a:rPr lang="ja-JP" altLang="en-US" sz="1600" b="0" i="0" u="none" strike="noStrike" dirty="0">
                          <a:solidFill>
                            <a:schemeClr val="bg1"/>
                          </a:solidFill>
                          <a:effectLst/>
                          <a:latin typeface="Arial" panose="020B0604020202020204" pitchFamily="34" charset="0"/>
                        </a:rPr>
                        <a:t> </a:t>
                      </a:r>
                      <a:r>
                        <a:rPr lang="en-US" altLang="ja-JP" sz="1600" b="0" i="0" u="none" strike="noStrike" dirty="0">
                          <a:solidFill>
                            <a:schemeClr val="bg1"/>
                          </a:solidFill>
                          <a:effectLst/>
                          <a:latin typeface="Arial" panose="020B0604020202020204" pitchFamily="34" charset="0"/>
                        </a:rPr>
                        <a:t>Color Index /</a:t>
                      </a:r>
                      <a:r>
                        <a:rPr lang="en-US" altLang="ja-JP" sz="1600" b="0" i="0" u="none" strike="noStrike" baseline="0" dirty="0">
                          <a:solidFill>
                            <a:schemeClr val="bg1"/>
                          </a:solidFill>
                          <a:effectLst/>
                          <a:latin typeface="Arial" panose="020B0604020202020204" pitchFamily="34" charset="0"/>
                        </a:rPr>
                        <a:t> Key</a:t>
                      </a:r>
                      <a:r>
                        <a:rPr lang="ja-JP" altLang="en-US" sz="1600" b="0" i="0" u="none" strike="noStrike" dirty="0">
                          <a:solidFill>
                            <a:schemeClr val="bg1"/>
                          </a:solidFill>
                          <a:effectLst/>
                          <a:latin typeface="Arial" panose="020B0604020202020204" pitchFamily="34" charset="0"/>
                        </a:rPr>
                        <a:t> </a:t>
                      </a:r>
                      <a:r>
                        <a:rPr lang="en-US" altLang="ja-JP" sz="1600" b="0" i="0" u="none" strike="noStrike" dirty="0">
                          <a:solidFill>
                            <a:schemeClr val="bg1"/>
                          </a:solidFill>
                          <a:effectLst/>
                          <a:latin typeface="Arial" panose="020B0604020202020204" pitchFamily="34" charset="0"/>
                        </a:rPr>
                        <a:t>Action</a:t>
                      </a:r>
                      <a:r>
                        <a:rPr lang="ja-JP" altLang="en-US" sz="1600" b="0" i="0" u="none" strike="noStrike" dirty="0">
                          <a:solidFill>
                            <a:schemeClr val="bg1"/>
                          </a:solidFill>
                          <a:effectLst/>
                          <a:latin typeface="Arial" panose="020B0604020202020204" pitchFamily="34" charset="0"/>
                        </a:rPr>
                        <a:t> </a:t>
                      </a:r>
                      <a:r>
                        <a:rPr lang="en-US" altLang="ja-JP" sz="1600" b="0" i="0" u="none" strike="noStrike" dirty="0">
                          <a:solidFill>
                            <a:schemeClr val="bg1"/>
                          </a:solidFill>
                          <a:effectLst/>
                          <a:latin typeface="Arial" panose="020B0604020202020204" pitchFamily="34" charset="0"/>
                        </a:rPr>
                        <a:t>Example</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hMerge="1">
                  <a:txBody>
                    <a:bodyPr/>
                    <a:lstStyle/>
                    <a:p>
                      <a:pPr algn="ctr" fontAlgn="ct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For fonts</a:t>
                      </a:r>
                    </a:p>
                  </a:txBody>
                  <a:tcPr marL="75450" marR="75450" marT="37725" marB="37725">
                    <a:solidFill>
                      <a:srgbClr val="CCFFCC"/>
                    </a:solidFill>
                  </a:tcPr>
                </a:tc>
                <a:tc rowSpan="4">
                  <a:txBody>
                    <a:bodyPr/>
                    <a:lstStyle/>
                    <a:p>
                      <a:pPr algn="ctr"/>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Color Prefix</a:t>
                      </a:r>
                    </a:p>
                  </a:txBody>
                  <a:tcPr marL="75450" marR="75450" marT="37725" marB="37725" anchor="ctr">
                    <a:solidFill>
                      <a:srgbClr val="CCFFCC"/>
                    </a:solidFill>
                  </a:tcPr>
                </a:tc>
                <a:extLst>
                  <a:ext uri="{0D108BD9-81ED-4DB2-BD59-A6C34878D82A}">
                    <a16:rowId xmlns:a16="http://schemas.microsoft.com/office/drawing/2014/main" val="1446551033"/>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For Cells</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3685283197"/>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For Horizontal line(s)</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3229226279"/>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For Vertical line(s)</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1213563284"/>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r</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Red</a:t>
                      </a:r>
                    </a:p>
                  </a:txBody>
                  <a:tcPr marL="75450" marR="75450" marT="37725" marB="37725">
                    <a:solidFill>
                      <a:srgbClr val="CCFFCC"/>
                    </a:solidFill>
                  </a:tcPr>
                </a:tc>
                <a:tc rowSpan="7">
                  <a:txBody>
                    <a:bodyPr/>
                    <a:lstStyle/>
                    <a:p>
                      <a:pPr algn="ctr"/>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Color Index</a:t>
                      </a:r>
                    </a:p>
                  </a:txBody>
                  <a:tcPr marL="75450" marR="75450" marT="37725" marB="37725" anchor="ctr">
                    <a:solidFill>
                      <a:srgbClr val="CCFFCC"/>
                    </a:solidFill>
                  </a:tcPr>
                </a:tc>
                <a:extLst>
                  <a:ext uri="{0D108BD9-81ED-4DB2-BD59-A6C34878D82A}">
                    <a16:rowId xmlns:a16="http://schemas.microsoft.com/office/drawing/2014/main" val="717836978"/>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g</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Green</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3575189662"/>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b</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Bl</a:t>
                      </a:r>
                      <a:r>
                        <a:rPr kumimoji="1" lang="en-IE"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ack</a:t>
                      </a:r>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2074885440"/>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w</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White</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135749347"/>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y</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Yellow</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4104233333"/>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B</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Blue</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2029511455"/>
                  </a:ext>
                </a:extLst>
              </a:tr>
              <a:tr h="319497">
                <a:tc>
                  <a:txBody>
                    <a:bodyPr/>
                    <a:lstStyle/>
                    <a:p>
                      <a:pPr algn="ctr"/>
                      <a:r>
                        <a:rPr kumimoji="1" lang="en-US" altLang="ja-JP" sz="1600" b="0" dirty="0">
                          <a:solidFill>
                            <a:schemeClr val="tx2">
                              <a:lumMod val="50000"/>
                            </a:schemeClr>
                          </a:solidFill>
                          <a:latin typeface="+mn-lt"/>
                          <a:ea typeface="Meiryo UI" panose="020B0604030504040204" pitchFamily="50" charset="-128"/>
                        </a:rPr>
                        <a:t>N</a:t>
                      </a:r>
                      <a:endParaRPr kumimoji="1" lang="ja-JP" altLang="en-US" sz="1600" b="0" dirty="0">
                        <a:solidFill>
                          <a:schemeClr val="tx2">
                            <a:lumMod val="50000"/>
                          </a:schemeClr>
                        </a:solidFill>
                        <a:latin typeface="+mn-lt"/>
                        <a:ea typeface="Meiryo UI" panose="020B0604030504040204" pitchFamily="50" charset="-128"/>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No Color</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4222071292"/>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;b</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Blue Cell(s)</a:t>
                      </a:r>
                    </a:p>
                  </a:txBody>
                  <a:tcPr marL="75450" marR="75450" marT="37725" marB="37725">
                    <a:solidFill>
                      <a:srgbClr val="CCFFCC"/>
                    </a:solidFill>
                  </a:tcPr>
                </a:tc>
                <a:tc rowSpan="4">
                  <a:txBody>
                    <a:bodyPr/>
                    <a:lstStyle/>
                    <a:p>
                      <a:pPr algn="ctr"/>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Key Action Example</a:t>
                      </a:r>
                    </a:p>
                  </a:txBody>
                  <a:tcPr marL="75450" marR="75450" marT="37725" marB="37725" anchor="ctr">
                    <a:solidFill>
                      <a:srgbClr val="CCFFCC"/>
                    </a:solidFill>
                  </a:tcPr>
                </a:tc>
                <a:extLst>
                  <a:ext uri="{0D108BD9-81ED-4DB2-BD59-A6C34878D82A}">
                    <a16:rowId xmlns:a16="http://schemas.microsoft.com/office/drawing/2014/main" val="3100550829"/>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‘r</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Red font(s)</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3740429170"/>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-B</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Black Horizontal line(s)</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3194946282"/>
                  </a:ext>
                </a:extLst>
              </a:tr>
              <a:tr h="319497">
                <a:tc>
                  <a:txBody>
                    <a:bodyPr/>
                    <a:lstStyle/>
                    <a:p>
                      <a:pPr algn="ctr"/>
                      <a:r>
                        <a:rPr kumimoji="1" lang="en-US" altLang="ja-JP"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!4</a:t>
                      </a:r>
                      <a:endParaRPr kumimoji="1" lang="ja-JP" altLang="en-US" sz="1600" b="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tc>
                  <a:txBody>
                    <a:bodyPr/>
                    <a:lstStyle/>
                    <a:p>
                      <a:r>
                        <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rPr>
                        <a:t>Light Blue Vertical line(s)</a:t>
                      </a:r>
                    </a:p>
                  </a:txBody>
                  <a:tcPr marL="75450" marR="75450" marT="37725" marB="37725">
                    <a:solidFill>
                      <a:srgbClr val="CCFFCC"/>
                    </a:solidFill>
                  </a:tcPr>
                </a:tc>
                <a:tc vMerge="1">
                  <a:txBody>
                    <a:bodyPr/>
                    <a:lstStyle/>
                    <a:p>
                      <a:endParaRPr kumimoji="1" lang="en-US" altLang="ja-JP" sz="1600" b="0" baseline="0" dirty="0">
                        <a:solidFill>
                          <a:schemeClr val="tx2">
                            <a:lumMod val="50000"/>
                          </a:schemeClr>
                        </a:solidFill>
                        <a:latin typeface="Arial" panose="020B0604020202020204" pitchFamily="34" charset="0"/>
                        <a:ea typeface="Meiryo UI" panose="020B0604030504040204" pitchFamily="50" charset="-128"/>
                        <a:cs typeface="Arial" panose="020B0604020202020204" pitchFamily="34" charset="0"/>
                      </a:endParaRPr>
                    </a:p>
                  </a:txBody>
                  <a:tcPr marL="75450" marR="75450" marT="37725" marB="37725">
                    <a:solidFill>
                      <a:srgbClr val="CCFFCC"/>
                    </a:solidFill>
                  </a:tcPr>
                </a:tc>
                <a:extLst>
                  <a:ext uri="{0D108BD9-81ED-4DB2-BD59-A6C34878D82A}">
                    <a16:rowId xmlns:a16="http://schemas.microsoft.com/office/drawing/2014/main" val="3948814503"/>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en-US" altLang="ja-JP" kern="0" dirty="0"/>
              <a:t>“Color</a:t>
            </a:r>
            <a:r>
              <a:rPr lang="ja-JP" altLang="en-US" kern="0" dirty="0"/>
              <a:t> </a:t>
            </a:r>
            <a:r>
              <a:rPr lang="en-US" altLang="ja-JP" kern="0" dirty="0"/>
              <a:t>Prefix”</a:t>
            </a:r>
            <a:r>
              <a:rPr lang="ja-JP" altLang="en-US" kern="0" dirty="0"/>
              <a:t>に“</a:t>
            </a:r>
            <a:r>
              <a:rPr lang="en-US" altLang="ja-JP" kern="0" dirty="0"/>
              <a:t>Color</a:t>
            </a:r>
            <a:r>
              <a:rPr lang="ja-JP" altLang="en-US" kern="0" dirty="0"/>
              <a:t> </a:t>
            </a:r>
            <a:r>
              <a:rPr lang="en-US" altLang="ja-JP" kern="0" dirty="0"/>
              <a:t>Index”</a:t>
            </a:r>
            <a:r>
              <a:rPr lang="ja-JP" altLang="en-US" kern="0" dirty="0"/>
              <a:t>を付記して、コマンド発行することにより、色の変更が可能</a:t>
            </a:r>
            <a:endParaRPr lang="en-IE" kern="0" dirty="0"/>
          </a:p>
        </p:txBody>
      </p:sp>
    </p:spTree>
    <p:extLst>
      <p:ext uri="{BB962C8B-B14F-4D97-AF65-F5344CB8AC3E}">
        <p14:creationId xmlns:p14="http://schemas.microsoft.com/office/powerpoint/2010/main" val="2770344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22</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Excel</a:t>
            </a:r>
            <a:r>
              <a:rPr lang="ja-JP" altLang="en-US" kern="0" dirty="0"/>
              <a:t>におけるその他の操作については、下記のコマンドが対応しています。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の操作（</a:t>
            </a:r>
            <a:r>
              <a:rPr lang="en-US" altLang="ja-JP" sz="2640" kern="0" dirty="0">
                <a:ea typeface="+mn-ea"/>
              </a:rPr>
              <a:t>M</a:t>
            </a:r>
            <a:r>
              <a:rPr lang="en-IE" altLang="ja-JP" sz="2640" kern="0" dirty="0">
                <a:ea typeface="+mn-ea"/>
              </a:rPr>
              <a:t>iscellaneous</a:t>
            </a:r>
            <a:r>
              <a:rPr lang="ja-JP" altLang="en-US" sz="2640" kern="0" dirty="0">
                <a:ea typeface="+mn-ea"/>
              </a:rPr>
              <a:t>）</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ワークシートの操作</a:t>
            </a:r>
            <a:endParaRPr lang="en-IE" kern="0" dirty="0"/>
          </a:p>
        </p:txBody>
      </p:sp>
      <p:graphicFrame>
        <p:nvGraphicFramePr>
          <p:cNvPr id="4" name="Table 3"/>
          <p:cNvGraphicFramePr>
            <a:graphicFrameLocks noGrp="1"/>
          </p:cNvGraphicFramePr>
          <p:nvPr>
            <p:extLst>
              <p:ext uri="{D42A27DB-BD31-4B8C-83A1-F6EECF244321}">
                <p14:modId xmlns:p14="http://schemas.microsoft.com/office/powerpoint/2010/main" val="2870628968"/>
              </p:ext>
            </p:extLst>
          </p:nvPr>
        </p:nvGraphicFramePr>
        <p:xfrm>
          <a:off x="3112423" y="2590814"/>
          <a:ext cx="7542484" cy="2819426"/>
        </p:xfrm>
        <a:graphic>
          <a:graphicData uri="http://schemas.openxmlformats.org/drawingml/2006/table">
            <a:tbl>
              <a:tblPr>
                <a:tableStyleId>{5C22544A-7EE6-4342-B048-85BDC9FD1C3A}</a:tableStyleId>
              </a:tblPr>
              <a:tblGrid>
                <a:gridCol w="1065559">
                  <a:extLst>
                    <a:ext uri="{9D8B030D-6E8A-4147-A177-3AD203B41FA5}">
                      <a16:colId xmlns:a16="http://schemas.microsoft.com/office/drawing/2014/main" val="1992876006"/>
                    </a:ext>
                  </a:extLst>
                </a:gridCol>
                <a:gridCol w="6476925">
                  <a:extLst>
                    <a:ext uri="{9D8B030D-6E8A-4147-A177-3AD203B41FA5}">
                      <a16:colId xmlns:a16="http://schemas.microsoft.com/office/drawing/2014/main" val="945218117"/>
                    </a:ext>
                  </a:extLst>
                </a:gridCol>
              </a:tblGrid>
              <a:tr h="331326">
                <a:tc>
                  <a:txBody>
                    <a:bodyPr/>
                    <a:lstStyle/>
                    <a:p>
                      <a:pPr algn="ctr" fontAlgn="ctr"/>
                      <a:r>
                        <a:rPr lang="en-US" sz="1600" b="0" i="0" u="none" strike="noStrike" dirty="0">
                          <a:solidFill>
                            <a:schemeClr val="bg1"/>
                          </a:solidFill>
                          <a:effectLst/>
                          <a:latin typeface="Arial" panose="020B0604020202020204" pitchFamily="34" charset="0"/>
                        </a:rPr>
                        <a:t>Key</a:t>
                      </a:r>
                      <a:endParaRPr lang="en-IE"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tc>
                  <a:txBody>
                    <a:bodyPr/>
                    <a:lstStyle/>
                    <a:p>
                      <a:pPr algn="ctr" fontAlgn="ctr"/>
                      <a:r>
                        <a:rPr lang="en-US" altLang="ja-JP" sz="1600" b="0" i="0" u="none" strike="noStrike" dirty="0">
                          <a:solidFill>
                            <a:schemeClr val="bg1"/>
                          </a:solidFill>
                          <a:effectLst/>
                          <a:latin typeface="Arial" panose="020B0604020202020204" pitchFamily="34" charset="0"/>
                        </a:rPr>
                        <a:t>Action</a:t>
                      </a:r>
                      <a:endParaRPr lang="ja-JP" altLang="en-US" sz="1600" b="0" i="0" u="none" strike="noStrike" dirty="0">
                        <a:solidFill>
                          <a:schemeClr val="bg1"/>
                        </a:solidFill>
                        <a:effectLst/>
                        <a:latin typeface="Arial" panose="020B0604020202020204" pitchFamily="34" charset="0"/>
                      </a:endParaRPr>
                    </a:p>
                  </a:txBody>
                  <a:tcPr marL="108000" marR="108000" marT="4763" marB="0" anchor="ctr">
                    <a:solidFill>
                      <a:srgbClr val="00B050"/>
                    </a:solidFill>
                  </a:tcPr>
                </a:tc>
                <a:extLst>
                  <a:ext uri="{0D108BD9-81ED-4DB2-BD59-A6C34878D82A}">
                    <a16:rowId xmlns:a16="http://schemas.microsoft.com/office/drawing/2014/main" val="779394818"/>
                  </a:ext>
                </a:extLst>
              </a:tr>
              <a:tr h="248810">
                <a:tc>
                  <a:txBody>
                    <a:bodyPr/>
                    <a:lstStyle/>
                    <a:p>
                      <a:pPr algn="ctr" fontAlgn="ctr"/>
                      <a:r>
                        <a:rPr lang="en-IE" sz="1600" b="0" i="0" u="none" strike="noStrike" dirty="0">
                          <a:solidFill>
                            <a:schemeClr val="tx2">
                              <a:lumMod val="50000"/>
                            </a:schemeClr>
                          </a:solidFill>
                          <a:effectLst/>
                          <a:latin typeface="+mn-lt"/>
                        </a:rPr>
                        <a:t>:w</a:t>
                      </a:r>
                    </a:p>
                  </a:txBody>
                  <a:tcPr marL="4763" marR="4763" marT="4763" marB="0" anchor="ctr">
                    <a:solidFill>
                      <a:srgbClr val="CCFFCC"/>
                    </a:solidFill>
                  </a:tcPr>
                </a:tc>
                <a:tc>
                  <a:txBody>
                    <a:bodyPr/>
                    <a:lstStyle/>
                    <a:p>
                      <a:pPr algn="l" fontAlgn="ctr"/>
                      <a:r>
                        <a:rPr lang="en-US" altLang="ja-JP" sz="1600" b="0" i="0" u="none" strike="noStrike" dirty="0">
                          <a:solidFill>
                            <a:schemeClr val="tx2">
                              <a:lumMod val="50000"/>
                            </a:schemeClr>
                          </a:solidFill>
                          <a:effectLst/>
                          <a:latin typeface="+mn-lt"/>
                        </a:rPr>
                        <a:t>Excel</a:t>
                      </a:r>
                      <a:r>
                        <a:rPr lang="ja-JP" altLang="en-US" sz="1600" b="0" i="0" u="none" strike="noStrike" dirty="0">
                          <a:solidFill>
                            <a:schemeClr val="tx2">
                              <a:lumMod val="50000"/>
                            </a:schemeClr>
                          </a:solidFill>
                          <a:effectLst/>
                          <a:latin typeface="+mn-lt"/>
                        </a:rPr>
                        <a:t>ファイルの保存</a:t>
                      </a:r>
                    </a:p>
                  </a:txBody>
                  <a:tcPr marL="4763" marR="4763" marT="4763" marB="0" anchor="ctr">
                    <a:solidFill>
                      <a:srgbClr val="CCFFCC"/>
                    </a:solidFill>
                  </a:tcPr>
                </a:tc>
                <a:extLst>
                  <a:ext uri="{0D108BD9-81ED-4DB2-BD59-A6C34878D82A}">
                    <a16:rowId xmlns:a16="http://schemas.microsoft.com/office/drawing/2014/main" val="717836978"/>
                  </a:ext>
                </a:extLst>
              </a:tr>
              <a:tr h="248810">
                <a:tc>
                  <a:txBody>
                    <a:bodyPr/>
                    <a:lstStyle/>
                    <a:p>
                      <a:pPr algn="ctr" fontAlgn="ctr"/>
                      <a:r>
                        <a:rPr lang="en-IE" sz="1600" b="0" i="0" u="none" strike="noStrike" dirty="0">
                          <a:solidFill>
                            <a:schemeClr val="tx2">
                              <a:lumMod val="50000"/>
                            </a:schemeClr>
                          </a:solidFill>
                          <a:effectLst/>
                          <a:latin typeface="+mn-lt"/>
                        </a:rPr>
                        <a:t>:W</a:t>
                      </a:r>
                    </a:p>
                  </a:txBody>
                  <a:tcPr marL="4763" marR="4763" marT="4763" marB="0" anchor="ctr">
                    <a:solidFill>
                      <a:srgbClr val="CCFFCC"/>
                    </a:solidFill>
                  </a:tcPr>
                </a:tc>
                <a:tc>
                  <a:txBody>
                    <a:bodyPr/>
                    <a:lstStyle/>
                    <a:p>
                      <a:pPr algn="l" fontAlgn="ctr"/>
                      <a:r>
                        <a:rPr lang="en-US" altLang="ja-JP" sz="1600" b="0" i="0" u="none" strike="noStrike" dirty="0">
                          <a:solidFill>
                            <a:schemeClr val="tx2">
                              <a:lumMod val="50000"/>
                            </a:schemeClr>
                          </a:solidFill>
                          <a:effectLst/>
                          <a:latin typeface="+mn-lt"/>
                        </a:rPr>
                        <a:t>Excel</a:t>
                      </a:r>
                      <a:r>
                        <a:rPr lang="ja-JP" altLang="en-US" sz="1600" b="0" i="0" u="none" strike="noStrike" dirty="0">
                          <a:solidFill>
                            <a:schemeClr val="tx2">
                              <a:lumMod val="50000"/>
                            </a:schemeClr>
                          </a:solidFill>
                          <a:effectLst/>
                          <a:latin typeface="+mn-lt"/>
                        </a:rPr>
                        <a:t>ファイルの保存（として保存）</a:t>
                      </a:r>
                    </a:p>
                  </a:txBody>
                  <a:tcPr marL="4763" marR="4763" marT="4763" marB="0" anchor="ctr">
                    <a:solidFill>
                      <a:srgbClr val="CCFFCC"/>
                    </a:solidFill>
                  </a:tcPr>
                </a:tc>
                <a:extLst>
                  <a:ext uri="{0D108BD9-81ED-4DB2-BD59-A6C34878D82A}">
                    <a16:rowId xmlns:a16="http://schemas.microsoft.com/office/drawing/2014/main" val="3575189662"/>
                  </a:ext>
                </a:extLst>
              </a:tr>
              <a:tr h="248810">
                <a:tc>
                  <a:txBody>
                    <a:bodyPr/>
                    <a:lstStyle/>
                    <a:p>
                      <a:pPr algn="ctr" fontAlgn="ctr"/>
                      <a:r>
                        <a:rPr lang="en-IE" sz="1600" b="0" i="0" u="none" strike="noStrike" dirty="0">
                          <a:solidFill>
                            <a:schemeClr val="tx2">
                              <a:lumMod val="50000"/>
                            </a:schemeClr>
                          </a:solidFill>
                          <a:effectLst/>
                          <a:latin typeface="+mn-lt"/>
                        </a:rPr>
                        <a:t>:q</a:t>
                      </a:r>
                    </a:p>
                  </a:txBody>
                  <a:tcPr marL="4763" marR="4763" marT="4763" marB="0" anchor="ctr">
                    <a:solidFill>
                      <a:srgbClr val="CCFFCC"/>
                    </a:solidFill>
                  </a:tcPr>
                </a:tc>
                <a:tc>
                  <a:txBody>
                    <a:bodyPr/>
                    <a:lstStyle/>
                    <a:p>
                      <a:pPr algn="l" fontAlgn="ctr"/>
                      <a:r>
                        <a:rPr lang="en-IE" sz="1600" b="0" i="0" u="none" strike="noStrike" dirty="0">
                          <a:solidFill>
                            <a:schemeClr val="tx2">
                              <a:lumMod val="50000"/>
                            </a:schemeClr>
                          </a:solidFill>
                          <a:effectLst/>
                          <a:latin typeface="+mn-lt"/>
                        </a:rPr>
                        <a:t>Excel</a:t>
                      </a:r>
                      <a:r>
                        <a:rPr lang="ja-JP" altLang="en-US" sz="1600" b="0" i="0" u="none" strike="noStrike" dirty="0">
                          <a:solidFill>
                            <a:schemeClr val="tx2">
                              <a:lumMod val="50000"/>
                            </a:schemeClr>
                          </a:solidFill>
                          <a:effectLst/>
                          <a:latin typeface="+mn-lt"/>
                        </a:rPr>
                        <a:t>の終了</a:t>
                      </a:r>
                    </a:p>
                  </a:txBody>
                  <a:tcPr marL="4763" marR="4763" marT="4763" marB="0" anchor="ctr">
                    <a:solidFill>
                      <a:srgbClr val="CCFFCC"/>
                    </a:solidFill>
                  </a:tcPr>
                </a:tc>
                <a:extLst>
                  <a:ext uri="{0D108BD9-81ED-4DB2-BD59-A6C34878D82A}">
                    <a16:rowId xmlns:a16="http://schemas.microsoft.com/office/drawing/2014/main" val="2074885440"/>
                  </a:ext>
                </a:extLst>
              </a:tr>
              <a:tr h="248810">
                <a:tc>
                  <a:txBody>
                    <a:bodyPr/>
                    <a:lstStyle/>
                    <a:p>
                      <a:pPr algn="ctr" fontAlgn="ctr"/>
                      <a:r>
                        <a:rPr lang="en-IE" sz="1600" b="0" i="0" u="none" strike="noStrike" dirty="0">
                          <a:solidFill>
                            <a:schemeClr val="tx2">
                              <a:lumMod val="50000"/>
                            </a:schemeClr>
                          </a:solidFill>
                          <a:effectLst/>
                          <a:latin typeface="+mn-lt"/>
                        </a:rPr>
                        <a:t>:x</a:t>
                      </a:r>
                    </a:p>
                  </a:txBody>
                  <a:tcPr marL="4763" marR="4763" marT="4763" marB="0" anchor="ctr">
                    <a:solidFill>
                      <a:srgbClr val="CCFFCC"/>
                    </a:solidFill>
                  </a:tcPr>
                </a:tc>
                <a:tc>
                  <a:txBody>
                    <a:bodyPr/>
                    <a:lstStyle/>
                    <a:p>
                      <a:pPr algn="l" fontAlgn="ctr"/>
                      <a:r>
                        <a:rPr lang="en-US" altLang="ja-JP" sz="1600" b="0" i="0" u="none" strike="noStrike" dirty="0">
                          <a:solidFill>
                            <a:schemeClr val="tx2">
                              <a:lumMod val="50000"/>
                            </a:schemeClr>
                          </a:solidFill>
                          <a:effectLst/>
                          <a:latin typeface="+mn-lt"/>
                        </a:rPr>
                        <a:t>Excel</a:t>
                      </a:r>
                      <a:r>
                        <a:rPr lang="ja-JP" altLang="en-US" sz="1600" b="0" i="0" u="none" strike="noStrike" dirty="0">
                          <a:solidFill>
                            <a:schemeClr val="tx2">
                              <a:lumMod val="50000"/>
                            </a:schemeClr>
                          </a:solidFill>
                          <a:effectLst/>
                          <a:latin typeface="+mn-lt"/>
                        </a:rPr>
                        <a:t>ファイルの保存終了（サマリ情報を表示後）</a:t>
                      </a:r>
                    </a:p>
                  </a:txBody>
                  <a:tcPr marL="4763" marR="4763" marT="4763" marB="0" anchor="ctr">
                    <a:solidFill>
                      <a:srgbClr val="CCFFCC"/>
                    </a:solidFill>
                  </a:tcPr>
                </a:tc>
                <a:extLst>
                  <a:ext uri="{0D108BD9-81ED-4DB2-BD59-A6C34878D82A}">
                    <a16:rowId xmlns:a16="http://schemas.microsoft.com/office/drawing/2014/main" val="135749347"/>
                  </a:ext>
                </a:extLst>
              </a:tr>
              <a:tr h="248810">
                <a:tc>
                  <a:txBody>
                    <a:bodyPr/>
                    <a:lstStyle/>
                    <a:p>
                      <a:pPr algn="ctr" fontAlgn="ctr"/>
                      <a:r>
                        <a:rPr lang="en-IE" sz="1600" b="0" i="0" u="none" strike="noStrike" dirty="0">
                          <a:solidFill>
                            <a:schemeClr val="tx2">
                              <a:lumMod val="50000"/>
                            </a:schemeClr>
                          </a:solidFill>
                          <a:effectLst/>
                          <a:latin typeface="+mn-lt"/>
                        </a:rPr>
                        <a:t>@r</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mn-lt"/>
                        </a:rPr>
                        <a:t>文字表示を折り返す</a:t>
                      </a:r>
                      <a:r>
                        <a:rPr lang="en-US" altLang="ja-JP" sz="1600" b="0" i="0" u="none" strike="noStrike" dirty="0">
                          <a:solidFill>
                            <a:schemeClr val="tx2">
                              <a:lumMod val="50000"/>
                            </a:schemeClr>
                          </a:solidFill>
                          <a:effectLst/>
                          <a:latin typeface="+mn-lt"/>
                        </a:rPr>
                        <a:t>/</a:t>
                      </a:r>
                      <a:r>
                        <a:rPr lang="ja-JP" altLang="en-US" sz="1600" b="0" i="0" u="none" strike="noStrike" dirty="0">
                          <a:solidFill>
                            <a:schemeClr val="tx2">
                              <a:lumMod val="50000"/>
                            </a:schemeClr>
                          </a:solidFill>
                          <a:effectLst/>
                          <a:latin typeface="+mn-lt"/>
                        </a:rPr>
                        <a:t>折り返さない</a:t>
                      </a:r>
                    </a:p>
                  </a:txBody>
                  <a:tcPr marL="4763" marR="4763" marT="4763" marB="0" anchor="ctr">
                    <a:solidFill>
                      <a:srgbClr val="CCFFCC"/>
                    </a:solidFill>
                  </a:tcPr>
                </a:tc>
                <a:extLst>
                  <a:ext uri="{0D108BD9-81ED-4DB2-BD59-A6C34878D82A}">
                    <a16:rowId xmlns:a16="http://schemas.microsoft.com/office/drawing/2014/main" val="4104233333"/>
                  </a:ext>
                </a:extLst>
              </a:tr>
              <a:tr h="248810">
                <a:tc>
                  <a:txBody>
                    <a:bodyPr/>
                    <a:lstStyle/>
                    <a:p>
                      <a:pPr algn="ctr" fontAlgn="ctr"/>
                      <a:r>
                        <a:rPr lang="en-IE" sz="1600" b="0" i="0" u="none" strike="noStrike" dirty="0">
                          <a:solidFill>
                            <a:schemeClr val="tx2">
                              <a:lumMod val="50000"/>
                            </a:schemeClr>
                          </a:solidFill>
                          <a:effectLst/>
                          <a:latin typeface="+mn-lt"/>
                        </a:rPr>
                        <a:t>@f</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mn-lt"/>
                        </a:rPr>
                        <a:t>下方向</a:t>
                      </a:r>
                      <a:r>
                        <a:rPr lang="en-US" altLang="ja-JP" sz="1600" b="0" i="0" u="none" strike="noStrike" dirty="0">
                          <a:solidFill>
                            <a:schemeClr val="tx2">
                              <a:lumMod val="50000"/>
                            </a:schemeClr>
                          </a:solidFill>
                          <a:effectLst/>
                          <a:latin typeface="+mn-lt"/>
                        </a:rPr>
                        <a:t>/</a:t>
                      </a:r>
                      <a:r>
                        <a:rPr lang="ja-JP" altLang="en-US" sz="1600" b="0" i="0" u="none" strike="noStrike" dirty="0">
                          <a:solidFill>
                            <a:schemeClr val="tx2">
                              <a:lumMod val="50000"/>
                            </a:schemeClr>
                          </a:solidFill>
                          <a:effectLst/>
                          <a:latin typeface="+mn-lt"/>
                        </a:rPr>
                        <a:t>右方向にオートフィル</a:t>
                      </a:r>
                    </a:p>
                  </a:txBody>
                  <a:tcPr marL="4763" marR="4763" marT="4763" marB="0" anchor="ctr">
                    <a:solidFill>
                      <a:srgbClr val="CCFFCC"/>
                    </a:solidFill>
                  </a:tcPr>
                </a:tc>
                <a:extLst>
                  <a:ext uri="{0D108BD9-81ED-4DB2-BD59-A6C34878D82A}">
                    <a16:rowId xmlns:a16="http://schemas.microsoft.com/office/drawing/2014/main" val="2029511455"/>
                  </a:ext>
                </a:extLst>
              </a:tr>
              <a:tr h="248810">
                <a:tc>
                  <a:txBody>
                    <a:bodyPr/>
                    <a:lstStyle/>
                    <a:p>
                      <a:pPr algn="ctr" fontAlgn="ctr"/>
                      <a:r>
                        <a:rPr lang="en-IE" sz="1600" b="0" i="0" u="none" strike="noStrike" dirty="0">
                          <a:solidFill>
                            <a:schemeClr val="tx2">
                              <a:lumMod val="50000"/>
                            </a:schemeClr>
                          </a:solidFill>
                          <a:effectLst/>
                          <a:latin typeface="+mn-lt"/>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mn-lt"/>
                        </a:rPr>
                        <a:t>離れた複数のセルレンジの選択</a:t>
                      </a:r>
                    </a:p>
                  </a:txBody>
                  <a:tcPr marL="4763" marR="4763" marT="4763" marB="0" anchor="ctr">
                    <a:solidFill>
                      <a:srgbClr val="CCFFCC"/>
                    </a:solidFill>
                  </a:tcPr>
                </a:tc>
                <a:extLst>
                  <a:ext uri="{0D108BD9-81ED-4DB2-BD59-A6C34878D82A}">
                    <a16:rowId xmlns:a16="http://schemas.microsoft.com/office/drawing/2014/main" val="4222071292"/>
                  </a:ext>
                </a:extLst>
              </a:tr>
              <a:tr h="248810">
                <a:tc>
                  <a:txBody>
                    <a:bodyPr/>
                    <a:lstStyle/>
                    <a:p>
                      <a:pPr algn="ctr" fontAlgn="ctr"/>
                      <a:r>
                        <a:rPr lang="en-IE" sz="1600" b="0" i="0" u="none" strike="noStrike" dirty="0">
                          <a:solidFill>
                            <a:schemeClr val="tx2">
                              <a:lumMod val="50000"/>
                            </a:schemeClr>
                          </a:solidFill>
                          <a:effectLst/>
                          <a:latin typeface="+mn-lt"/>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mn-lt"/>
                        </a:rPr>
                        <a:t>コマンドの繰り返し</a:t>
                      </a:r>
                    </a:p>
                  </a:txBody>
                  <a:tcPr marL="4763" marR="4763" marT="4763" marB="0" anchor="ctr">
                    <a:solidFill>
                      <a:srgbClr val="CCFFCC"/>
                    </a:solidFill>
                  </a:tcPr>
                </a:tc>
                <a:extLst>
                  <a:ext uri="{0D108BD9-81ED-4DB2-BD59-A6C34878D82A}">
                    <a16:rowId xmlns:a16="http://schemas.microsoft.com/office/drawing/2014/main" val="3100550829"/>
                  </a:ext>
                </a:extLst>
              </a:tr>
              <a:tr h="248810">
                <a:tc>
                  <a:txBody>
                    <a:bodyPr/>
                    <a:lstStyle/>
                    <a:p>
                      <a:pPr algn="ctr" fontAlgn="ctr"/>
                      <a:r>
                        <a:rPr lang="en-IE" sz="1600" b="0" i="0" u="none" strike="noStrike" dirty="0">
                          <a:solidFill>
                            <a:schemeClr val="tx2">
                              <a:lumMod val="50000"/>
                            </a:schemeClr>
                          </a:solidFill>
                          <a:effectLst/>
                          <a:latin typeface="+mn-lt"/>
                        </a:rPr>
                        <a:t>?</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mn-lt"/>
                        </a:rPr>
                        <a:t>ヘルプの表示</a:t>
                      </a:r>
                    </a:p>
                  </a:txBody>
                  <a:tcPr marL="4763" marR="4763" marT="4763" marB="0" anchor="ctr">
                    <a:solidFill>
                      <a:srgbClr val="CCFFCC"/>
                    </a:solidFill>
                  </a:tcPr>
                </a:tc>
                <a:extLst>
                  <a:ext uri="{0D108BD9-81ED-4DB2-BD59-A6C34878D82A}">
                    <a16:rowId xmlns:a16="http://schemas.microsoft.com/office/drawing/2014/main" val="3740429170"/>
                  </a:ext>
                </a:extLst>
              </a:tr>
              <a:tr h="248810">
                <a:tc>
                  <a:txBody>
                    <a:bodyPr/>
                    <a:lstStyle/>
                    <a:p>
                      <a:pPr algn="ctr" fontAlgn="ctr"/>
                      <a:r>
                        <a:rPr lang="en-IE" sz="1600" b="0" i="0" u="none" strike="noStrike" dirty="0">
                          <a:solidFill>
                            <a:schemeClr val="tx2">
                              <a:lumMod val="50000"/>
                            </a:schemeClr>
                          </a:solidFill>
                          <a:effectLst/>
                          <a:latin typeface="+mn-lt"/>
                        </a:rPr>
                        <a:t>Esc</a:t>
                      </a:r>
                    </a:p>
                  </a:txBody>
                  <a:tcPr marL="4763" marR="4763" marT="4763" marB="0" anchor="ctr">
                    <a:solidFill>
                      <a:srgbClr val="CCFFCC"/>
                    </a:solidFill>
                  </a:tcPr>
                </a:tc>
                <a:tc>
                  <a:txBody>
                    <a:bodyPr/>
                    <a:lstStyle/>
                    <a:p>
                      <a:pPr algn="l" fontAlgn="ctr"/>
                      <a:r>
                        <a:rPr lang="ja-JP" altLang="en-US" sz="1600" b="0" i="0" u="none" strike="noStrike" dirty="0">
                          <a:solidFill>
                            <a:schemeClr val="tx2">
                              <a:lumMod val="50000"/>
                            </a:schemeClr>
                          </a:solidFill>
                          <a:effectLst/>
                          <a:latin typeface="+mn-lt"/>
                        </a:rPr>
                        <a:t>ヘルプの非表示・</a:t>
                      </a:r>
                      <a:r>
                        <a:rPr lang="en-US" altLang="ja-JP" sz="1600" b="0" i="0" u="none" strike="noStrike" dirty="0">
                          <a:solidFill>
                            <a:schemeClr val="tx2">
                              <a:lumMod val="50000"/>
                            </a:schemeClr>
                          </a:solidFill>
                          <a:effectLst/>
                          <a:latin typeface="+mn-lt"/>
                        </a:rPr>
                        <a:t>Excel</a:t>
                      </a:r>
                      <a:r>
                        <a:rPr lang="ja-JP" altLang="en-US" sz="1600" b="0" i="0" u="none" strike="noStrike" dirty="0">
                          <a:solidFill>
                            <a:schemeClr val="tx2">
                              <a:lumMod val="50000"/>
                            </a:schemeClr>
                          </a:solidFill>
                          <a:effectLst/>
                          <a:latin typeface="+mn-lt"/>
                        </a:rPr>
                        <a:t>スタック時の解放</a:t>
                      </a:r>
                    </a:p>
                  </a:txBody>
                  <a:tcPr marL="4763" marR="4763" marT="4763" marB="0" anchor="ctr">
                    <a:solidFill>
                      <a:srgbClr val="CCFFCC"/>
                    </a:solidFill>
                  </a:tcPr>
                </a:tc>
                <a:extLst>
                  <a:ext uri="{0D108BD9-81ED-4DB2-BD59-A6C34878D82A}">
                    <a16:rowId xmlns:a16="http://schemas.microsoft.com/office/drawing/2014/main" val="3194946282"/>
                  </a:ext>
                </a:extLst>
              </a:tr>
            </a:tbl>
          </a:graphicData>
        </a:graphic>
      </p:graphicFrame>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ja-JP" altLang="en-US" kern="0" dirty="0"/>
              <a:t>その他、利用すると便利なコマンド群</a:t>
            </a:r>
            <a:endParaRPr lang="en-IE" altLang="ja-JP" kern="0" dirty="0"/>
          </a:p>
          <a:p>
            <a:pPr marL="0">
              <a:spcBef>
                <a:spcPts val="0"/>
              </a:spcBef>
            </a:pPr>
            <a:r>
              <a:rPr lang="en-US" altLang="ja-JP" kern="0" dirty="0"/>
              <a:t>Excel</a:t>
            </a:r>
            <a:r>
              <a:rPr lang="ja-JP" altLang="en-US" kern="0" dirty="0"/>
              <a:t>スタック時には、</a:t>
            </a:r>
            <a:r>
              <a:rPr lang="en-US" altLang="ja-JP" kern="0" dirty="0"/>
              <a:t>“Esc”</a:t>
            </a:r>
            <a:r>
              <a:rPr lang="ja-JP" altLang="en-US" kern="0" dirty="0"/>
              <a:t>で解放される場合が多い</a:t>
            </a:r>
            <a:endParaRPr lang="en-IE" kern="0" dirty="0"/>
          </a:p>
        </p:txBody>
      </p:sp>
      <p:pic>
        <p:nvPicPr>
          <p:cNvPr id="7" name="Picture 6"/>
          <p:cNvPicPr>
            <a:picLocks noChangeAspect="1"/>
          </p:cNvPicPr>
          <p:nvPr/>
        </p:nvPicPr>
        <p:blipFill>
          <a:blip r:embed="rId2"/>
          <a:stretch>
            <a:fillRect/>
          </a:stretch>
        </p:blipFill>
        <p:spPr>
          <a:xfrm>
            <a:off x="6232764" y="5759255"/>
            <a:ext cx="1414280" cy="1846497"/>
          </a:xfrm>
          <a:prstGeom prst="rect">
            <a:avLst/>
          </a:prstGeom>
        </p:spPr>
      </p:pic>
    </p:spTree>
    <p:extLst>
      <p:ext uri="{BB962C8B-B14F-4D97-AF65-F5344CB8AC3E}">
        <p14:creationId xmlns:p14="http://schemas.microsoft.com/office/powerpoint/2010/main" val="6732035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23</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いつもご愛用いただきありがとうございます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ja-JP" altLang="en-US" sz="2640" kern="0" dirty="0">
                <a:ea typeface="+mn-ea"/>
              </a:rPr>
              <a:t>おしまいに</a:t>
            </a:r>
            <a:endParaRPr lang="en-IE"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32692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を使いこなせば、必ず</a:t>
            </a:r>
            <a:r>
              <a:rPr lang="en-US" altLang="ja-JP" kern="0" dirty="0"/>
              <a:t>Excel</a:t>
            </a:r>
            <a:r>
              <a:rPr lang="ja-JP" altLang="en-US" kern="0" dirty="0"/>
              <a:t> </a:t>
            </a:r>
            <a:r>
              <a:rPr lang="en-US" altLang="ja-JP" kern="0" dirty="0"/>
              <a:t>King</a:t>
            </a:r>
            <a:r>
              <a:rPr lang="ja-JP" altLang="en-US" kern="0" dirty="0"/>
              <a:t>になれます</a:t>
            </a:r>
            <a:endParaRPr lang="en-IE" kern="0" dirty="0"/>
          </a:p>
        </p:txBody>
      </p:sp>
      <p:sp>
        <p:nvSpPr>
          <p:cNvPr id="15" name="サブタイトル 1"/>
          <p:cNvSpPr txBox="1">
            <a:spLocks/>
          </p:cNvSpPr>
          <p:nvPr/>
        </p:nvSpPr>
        <p:spPr>
          <a:xfrm>
            <a:off x="2511391" y="1942725"/>
            <a:ext cx="9389673" cy="8309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a:spcBef>
                <a:spcPts val="0"/>
              </a:spcBef>
            </a:pPr>
            <a:r>
              <a:rPr lang="en-US" altLang="ja-JP" kern="0" dirty="0"/>
              <a:t>Excel</a:t>
            </a:r>
            <a:r>
              <a:rPr lang="ja-JP" altLang="en-US" kern="0" dirty="0"/>
              <a:t>に関して言えば、他の</a:t>
            </a:r>
            <a:r>
              <a:rPr lang="en-US" altLang="ja-JP" kern="0" dirty="0"/>
              <a:t>Office</a:t>
            </a:r>
            <a:r>
              <a:rPr lang="ja-JP" altLang="en-US" kern="0" dirty="0"/>
              <a:t>製品と異なり、もはやプラットフォームであるといえます</a:t>
            </a:r>
            <a:endParaRPr lang="en-IE" altLang="ja-JP" kern="0" dirty="0"/>
          </a:p>
          <a:p>
            <a:pPr marL="0">
              <a:spcBef>
                <a:spcPts val="0"/>
              </a:spcBef>
            </a:pPr>
            <a:endParaRPr lang="en-US" altLang="ja-JP" kern="0" dirty="0"/>
          </a:p>
          <a:p>
            <a:pPr marL="0">
              <a:spcBef>
                <a:spcPts val="0"/>
              </a:spcBef>
            </a:pPr>
            <a:r>
              <a:rPr lang="en-US" altLang="ja-JP" kern="0" dirty="0"/>
              <a:t>VimExcel</a:t>
            </a:r>
            <a:r>
              <a:rPr lang="ja-JP" altLang="en-US" kern="0" dirty="0"/>
              <a:t>は</a:t>
            </a:r>
            <a:r>
              <a:rPr lang="en-US" altLang="ja-JP" kern="0" dirty="0"/>
              <a:t>VBA</a:t>
            </a:r>
            <a:r>
              <a:rPr lang="ja-JP" altLang="en-US" kern="0" dirty="0"/>
              <a:t>で作成されており、</a:t>
            </a:r>
            <a:r>
              <a:rPr lang="en-US" altLang="ja-JP" kern="0" dirty="0"/>
              <a:t>Excel2003</a:t>
            </a:r>
            <a:r>
              <a:rPr lang="ja-JP" altLang="en-US" kern="0" dirty="0"/>
              <a:t>以降、多少挙動は異なるものの</a:t>
            </a:r>
            <a:r>
              <a:rPr lang="en-US" altLang="ja-JP" kern="0" dirty="0"/>
              <a:t>Excel2016</a:t>
            </a:r>
            <a:r>
              <a:rPr lang="ja-JP" altLang="en-US" kern="0" dirty="0"/>
              <a:t>まで、稼働可能です。</a:t>
            </a:r>
            <a:endParaRPr lang="en-IE" altLang="ja-JP" kern="0" dirty="0"/>
          </a:p>
          <a:p>
            <a:pPr marL="0">
              <a:spcBef>
                <a:spcPts val="0"/>
              </a:spcBef>
            </a:pPr>
            <a:r>
              <a:rPr lang="en-US" altLang="ja-JP" kern="0" dirty="0"/>
              <a:t>Excel</a:t>
            </a:r>
            <a:r>
              <a:rPr lang="ja-JP" altLang="en-US" kern="0" dirty="0"/>
              <a:t>による作業は通常苦痛を伴いますが、作者に限って言えば、</a:t>
            </a:r>
            <a:r>
              <a:rPr lang="en-US" altLang="ja-JP" kern="0" dirty="0"/>
              <a:t>VimExcel</a:t>
            </a:r>
            <a:r>
              <a:rPr lang="ja-JP" altLang="en-US" kern="0" dirty="0"/>
              <a:t>を使う限り、そう感じたことはありません。</a:t>
            </a:r>
            <a:endParaRPr lang="en-IE" altLang="ja-JP" kern="0" dirty="0"/>
          </a:p>
          <a:p>
            <a:pPr marL="0">
              <a:spcBef>
                <a:spcPts val="0"/>
              </a:spcBef>
            </a:pPr>
            <a:endParaRPr lang="en-US" altLang="ja-JP" kern="0" dirty="0"/>
          </a:p>
          <a:p>
            <a:pPr marL="0">
              <a:spcBef>
                <a:spcPts val="0"/>
              </a:spcBef>
            </a:pPr>
            <a:r>
              <a:rPr lang="en-US" altLang="ja-JP" kern="0" dirty="0"/>
              <a:t>VimExcel</a:t>
            </a:r>
            <a:r>
              <a:rPr lang="ja-JP" altLang="en-US" kern="0" dirty="0"/>
              <a:t>をご利用いただいているあなたの</a:t>
            </a:r>
            <a:r>
              <a:rPr lang="en-US" altLang="ja-JP" kern="0" dirty="0"/>
              <a:t>Excel</a:t>
            </a:r>
            <a:r>
              <a:rPr lang="ja-JP" altLang="en-US" kern="0" dirty="0"/>
              <a:t> </a:t>
            </a:r>
            <a:r>
              <a:rPr lang="en-US" altLang="ja-JP" kern="0" dirty="0"/>
              <a:t>Life</a:t>
            </a:r>
            <a:r>
              <a:rPr lang="ja-JP" altLang="en-US" kern="0" dirty="0"/>
              <a:t>が</a:t>
            </a:r>
            <a:r>
              <a:rPr lang="en-US" altLang="ja-JP" kern="0" dirty="0"/>
              <a:t>Happy</a:t>
            </a:r>
            <a:r>
              <a:rPr lang="ja-JP" altLang="en-US" kern="0" dirty="0"/>
              <a:t>なものになることを心から祈っています。</a:t>
            </a:r>
            <a:endParaRPr lang="en-IE" kern="0" dirty="0"/>
          </a:p>
        </p:txBody>
      </p:sp>
      <p:pic>
        <p:nvPicPr>
          <p:cNvPr id="5" name="Picture 4"/>
          <p:cNvPicPr>
            <a:picLocks noChangeAspect="1"/>
          </p:cNvPicPr>
          <p:nvPr/>
        </p:nvPicPr>
        <p:blipFill>
          <a:blip r:embed="rId2"/>
          <a:stretch>
            <a:fillRect/>
          </a:stretch>
        </p:blipFill>
        <p:spPr>
          <a:xfrm>
            <a:off x="5290921" y="3599444"/>
            <a:ext cx="2771626" cy="3528000"/>
          </a:xfrm>
          <a:prstGeom prst="rect">
            <a:avLst/>
          </a:prstGeom>
        </p:spPr>
      </p:pic>
    </p:spTree>
    <p:extLst>
      <p:ext uri="{BB962C8B-B14F-4D97-AF65-F5344CB8AC3E}">
        <p14:creationId xmlns:p14="http://schemas.microsoft.com/office/powerpoint/2010/main" val="1016764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ln>
            <a:noFill/>
          </a:ln>
        </p:spPr>
        <p:txBody>
          <a:bodyPr/>
          <a:lstStyle/>
          <a:p>
            <a:fld id="{9D3309F3-BF77-4AF5-BB63-E3678894DC25}" type="slidenum">
              <a:rPr lang="en-GB" altLang="ja-JP" smtClean="0"/>
              <a:pPr/>
              <a:t>24</a:t>
            </a:fld>
            <a:endParaRPr lang="en-GB" altLang="ja-JP" dirty="0"/>
          </a:p>
        </p:txBody>
      </p:sp>
      <p:sp>
        <p:nvSpPr>
          <p:cNvPr id="3" name="Rectangle 2"/>
          <p:cNvSpPr/>
          <p:nvPr/>
        </p:nvSpPr>
        <p:spPr bwMode="auto">
          <a:xfrm>
            <a:off x="1901010" y="7272888"/>
            <a:ext cx="1912947" cy="43206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4" name="Rectangle 3"/>
          <p:cNvSpPr/>
          <p:nvPr/>
        </p:nvSpPr>
        <p:spPr bwMode="auto">
          <a:xfrm>
            <a:off x="10006844" y="7272888"/>
            <a:ext cx="1912947" cy="43206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b="1" dirty="0">
              <a:cs typeface="Arial"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2055" y="3629817"/>
            <a:ext cx="3576664" cy="514354"/>
          </a:xfrm>
          <a:prstGeom prst="rect">
            <a:avLst/>
          </a:prstGeom>
        </p:spPr>
      </p:pic>
    </p:spTree>
    <p:extLst>
      <p:ext uri="{BB962C8B-B14F-4D97-AF65-F5344CB8AC3E}">
        <p14:creationId xmlns:p14="http://schemas.microsoft.com/office/powerpoint/2010/main" val="1448058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サブタイトル 1"/>
          <p:cNvSpPr txBox="1">
            <a:spLocks/>
          </p:cNvSpPr>
          <p:nvPr/>
        </p:nvSpPr>
        <p:spPr>
          <a:xfrm>
            <a:off x="2245067" y="997496"/>
            <a:ext cx="9562000"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Microsoft</a:t>
            </a:r>
            <a:r>
              <a:rPr lang="ja-JP" altLang="en-US" kern="0" dirty="0"/>
              <a:t> </a:t>
            </a:r>
            <a:r>
              <a:rPr lang="en-US" altLang="ja-JP" kern="0" dirty="0"/>
              <a:t>Excel</a:t>
            </a:r>
            <a:r>
              <a:rPr lang="ja-JP" altLang="en-US" kern="0" dirty="0"/>
              <a:t>のほぼすべての操作を</a:t>
            </a:r>
            <a:r>
              <a:rPr lang="en-US" altLang="ja-JP" kern="0" dirty="0"/>
              <a:t>Vim</a:t>
            </a:r>
            <a:r>
              <a:rPr lang="ja-JP" altLang="en-US" kern="0" dirty="0"/>
              <a:t>を模した操作感覚で使用するためのフリーのアドインソフトウェアです。</a:t>
            </a:r>
            <a:endParaRPr lang="en-US"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a:t>
            </a:r>
            <a:r>
              <a:rPr lang="en-US" sz="2640" kern="0" dirty="0"/>
              <a:t>E</a:t>
            </a:r>
            <a:r>
              <a:rPr lang="en-US" sz="2640" kern="0" dirty="0">
                <a:ea typeface="+mn-ea"/>
              </a:rPr>
              <a:t>xcel</a:t>
            </a:r>
            <a:r>
              <a:rPr lang="ja-JP" altLang="en-US" sz="2640" kern="0" dirty="0">
                <a:ea typeface="+mn-ea"/>
              </a:rPr>
              <a:t>とは？</a:t>
            </a:r>
            <a:endParaRPr lang="en-US" sz="2640" kern="0" dirty="0">
              <a:ea typeface="+mn-ea"/>
            </a:endParaRPr>
          </a:p>
        </p:txBody>
      </p:sp>
      <p:pic>
        <p:nvPicPr>
          <p:cNvPr id="1026" name="Picture 2" descr="https://upload.wikimedia.org/wikipedia/commons/thumb/9/9f/Vimlogo.svg/100px-Vimlogo.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728" y="2230764"/>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web-assets.domo.com/blog/wp-content/uploads/sites/2/2014/08/connector-excel-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4007" y="2276877"/>
            <a:ext cx="2376000" cy="86027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6467" y="2411880"/>
            <a:ext cx="4104570" cy="590271"/>
          </a:xfrm>
          <a:prstGeom prst="rect">
            <a:avLst/>
          </a:prstGeom>
        </p:spPr>
      </p:pic>
      <p:sp>
        <p:nvSpPr>
          <p:cNvPr id="8" name="タイトル 2"/>
          <p:cNvSpPr txBox="1">
            <a:spLocks/>
          </p:cNvSpPr>
          <p:nvPr/>
        </p:nvSpPr>
        <p:spPr>
          <a:xfrm>
            <a:off x="3401101" y="2381390"/>
            <a:ext cx="493364" cy="651251"/>
          </a:xfrm>
          <a:prstGeom prst="rect">
            <a:avLst/>
          </a:prstGeom>
        </p:spPr>
        <p:txBody>
          <a:bodyPr anchor="ct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pPr algn="ctr"/>
            <a:r>
              <a:rPr lang="en-US" sz="4400" b="1" kern="0" dirty="0">
                <a:solidFill>
                  <a:srgbClr val="00B050"/>
                </a:solidFill>
                <a:ea typeface="+mn-ea"/>
              </a:rPr>
              <a:t>+</a:t>
            </a:r>
          </a:p>
        </p:txBody>
      </p:sp>
      <p:sp>
        <p:nvSpPr>
          <p:cNvPr id="9" name="タイトル 2"/>
          <p:cNvSpPr txBox="1">
            <a:spLocks/>
          </p:cNvSpPr>
          <p:nvPr/>
        </p:nvSpPr>
        <p:spPr>
          <a:xfrm>
            <a:off x="6838623" y="2386689"/>
            <a:ext cx="493364" cy="640655"/>
          </a:xfrm>
          <a:prstGeom prst="rect">
            <a:avLst/>
          </a:prstGeom>
        </p:spPr>
        <p:txBody>
          <a:bodyPr anchor="ct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pPr algn="ctr"/>
            <a:r>
              <a:rPr lang="en-US" sz="4400" b="1" kern="0" dirty="0">
                <a:solidFill>
                  <a:srgbClr val="00B050"/>
                </a:solidFill>
                <a:ea typeface="+mn-ea"/>
              </a:rPr>
              <a:t>=</a:t>
            </a:r>
          </a:p>
        </p:txBody>
      </p:sp>
      <p:pic>
        <p:nvPicPr>
          <p:cNvPr id="4" name="Picture 3"/>
          <p:cNvPicPr>
            <a:picLocks noChangeAspect="1"/>
          </p:cNvPicPr>
          <p:nvPr/>
        </p:nvPicPr>
        <p:blipFill>
          <a:blip r:embed="rId5"/>
          <a:stretch>
            <a:fillRect/>
          </a:stretch>
        </p:blipFill>
        <p:spPr>
          <a:xfrm>
            <a:off x="6334307" y="3886994"/>
            <a:ext cx="1733462" cy="1722796"/>
          </a:xfrm>
          <a:prstGeom prst="rect">
            <a:avLst/>
          </a:prstGeom>
        </p:spPr>
      </p:pic>
    </p:spTree>
    <p:extLst>
      <p:ext uri="{BB962C8B-B14F-4D97-AF65-F5344CB8AC3E}">
        <p14:creationId xmlns:p14="http://schemas.microsoft.com/office/powerpoint/2010/main" val="3074911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2445767" y="2302776"/>
            <a:ext cx="8707438" cy="3000375"/>
          </a:xfrm>
        </p:spPr>
        <p:txBody>
          <a:bodyPr anchor="t" anchorCtr="0">
            <a:normAutofit fontScale="92500"/>
          </a:bodyPr>
          <a:lstStyle/>
          <a:p>
            <a:pPr marL="0" indent="0">
              <a:buNone/>
            </a:pPr>
            <a:endParaRPr lang="en-US" altLang="ja-JP" sz="3630" dirty="0">
              <a:latin typeface="Meiryo UI" panose="020B0604030504040204" pitchFamily="50" charset="-128"/>
              <a:ea typeface="Meiryo UI" panose="020B0604030504040204" pitchFamily="50" charset="-128"/>
            </a:endParaRPr>
          </a:p>
          <a:p>
            <a:pPr marL="0" indent="0">
              <a:buNone/>
            </a:pPr>
            <a:endParaRPr lang="en-US" altLang="ja-JP" sz="3630" dirty="0">
              <a:latin typeface="Meiryo UI" panose="020B0604030504040204" pitchFamily="50" charset="-128"/>
              <a:ea typeface="Meiryo UI" panose="020B0604030504040204" pitchFamily="50" charset="-128"/>
            </a:endParaRPr>
          </a:p>
          <a:p>
            <a:pPr marL="0" indent="0">
              <a:buNone/>
            </a:pPr>
            <a:r>
              <a:rPr kumimoji="1" lang="en-US" altLang="ja-JP" sz="3630" dirty="0">
                <a:latin typeface="Meiryo UI" panose="020B0604030504040204" pitchFamily="50" charset="-128"/>
                <a:ea typeface="Meiryo UI" panose="020B0604030504040204" pitchFamily="50" charset="-128"/>
              </a:rPr>
              <a:t>   </a:t>
            </a:r>
            <a:r>
              <a:rPr kumimoji="1" lang="ja-JP" altLang="en-US" sz="3630" dirty="0">
                <a:latin typeface="Meiryo UI" panose="020B0604030504040204" pitchFamily="50" charset="-128"/>
                <a:ea typeface="Meiryo UI" panose="020B0604030504040204" pitchFamily="50" charset="-128"/>
              </a:rPr>
              <a:t>  </a:t>
            </a:r>
            <a:r>
              <a:rPr kumimoji="1" lang="en-US" altLang="ja-JP" sz="3630" dirty="0">
                <a:latin typeface="Meiryo UI" panose="020B0604030504040204" pitchFamily="50" charset="-128"/>
                <a:ea typeface="Meiryo UI" panose="020B0604030504040204" pitchFamily="50" charset="-128"/>
              </a:rPr>
              <a:t>0.9.0      1.0.0          1.2.0</a:t>
            </a:r>
            <a:r>
              <a:rPr kumimoji="1" lang="ja-JP" altLang="en-US" sz="3630" dirty="0">
                <a:latin typeface="Meiryo UI" panose="020B0604030504040204" pitchFamily="50" charset="-128"/>
                <a:ea typeface="Meiryo UI" panose="020B0604030504040204" pitchFamily="50" charset="-128"/>
              </a:rPr>
              <a:t>    </a:t>
            </a:r>
            <a:r>
              <a:rPr kumimoji="1" lang="en-US" altLang="ja-JP" sz="3630" dirty="0">
                <a:latin typeface="Meiryo UI" panose="020B0604030504040204" pitchFamily="50" charset="-128"/>
                <a:ea typeface="Meiryo UI" panose="020B0604030504040204" pitchFamily="50" charset="-128"/>
              </a:rPr>
              <a:t>2	.0.0</a:t>
            </a:r>
            <a:endParaRPr kumimoji="1" lang="ja-JP" altLang="en-US" sz="3630" dirty="0">
              <a:latin typeface="Meiryo UI" panose="020B0604030504040204" pitchFamily="50" charset="-128"/>
              <a:ea typeface="Meiryo UI" panose="020B0604030504040204" pitchFamily="50" charset="-128"/>
            </a:endParaRPr>
          </a:p>
        </p:txBody>
      </p:sp>
      <p:sp>
        <p:nvSpPr>
          <p:cNvPr id="10" name="AutoShape 41"/>
          <p:cNvSpPr>
            <a:spLocks noChangeArrowheads="1"/>
          </p:cNvSpPr>
          <p:nvPr/>
        </p:nvSpPr>
        <p:spPr bwMode="blackWhite">
          <a:xfrm>
            <a:off x="4887005" y="2590814"/>
            <a:ext cx="6189256" cy="1353600"/>
          </a:xfrm>
          <a:prstGeom prst="homePlate">
            <a:avLst>
              <a:gd name="adj" fmla="val 26255"/>
            </a:avLst>
          </a:prstGeom>
          <a:gradFill flip="none" rotWithShape="1">
            <a:gsLst>
              <a:gs pos="0">
                <a:schemeClr val="bg1"/>
              </a:gs>
              <a:gs pos="100000">
                <a:srgbClr val="92D050"/>
              </a:gs>
              <a:gs pos="100000">
                <a:srgbClr val="CCFFCC"/>
              </a:gs>
              <a:gs pos="100000">
                <a:srgbClr val="00B050"/>
              </a:gs>
            </a:gsLst>
            <a:lin ang="0" scaled="1"/>
            <a:tileRect/>
          </a:gradFill>
          <a:ln>
            <a:solidFill>
              <a:srgbClr val="00B050"/>
            </a:solidFill>
            <a:prstDash val="solid"/>
          </a:ln>
        </p:spPr>
        <p:txBody>
          <a:bodyPr lIns="39606" tIns="58401" rIns="39606" bIns="58401" anchor="ctr"/>
          <a:lstStyle/>
          <a:p>
            <a:pPr algn="ctr" fontAlgn="ctr"/>
            <a:endParaRPr lang="ja-JP" altLang="en-US" sz="1600" dirty="0">
              <a:solidFill>
                <a:schemeClr val="bg1"/>
              </a:solidFill>
            </a:endParaRP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1405" y="2879007"/>
            <a:ext cx="2064500" cy="775497"/>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8244" y="2590814"/>
            <a:ext cx="1875865" cy="1351880"/>
          </a:xfrm>
          <a:prstGeom prst="rect">
            <a:avLst/>
          </a:prstGeom>
          <a:ln>
            <a:solidFill>
              <a:srgbClr val="000000"/>
            </a:solidFill>
          </a:ln>
        </p:spPr>
      </p:pic>
      <p:sp>
        <p:nvSpPr>
          <p:cNvPr id="6" name="Slide Number Placeholder 5"/>
          <p:cNvSpPr>
            <a:spLocks noGrp="1"/>
          </p:cNvSpPr>
          <p:nvPr>
            <p:ph type="sldNum" sz="quarter" idx="4"/>
          </p:nvPr>
        </p:nvSpPr>
        <p:spPr/>
        <p:txBody>
          <a:bodyPr/>
          <a:lstStyle/>
          <a:p>
            <a:fld id="{9D3309F3-BF77-4AF5-BB63-E3678894DC25}" type="slidenum">
              <a:rPr lang="en-GB" altLang="ja-JP" smtClean="0"/>
              <a:pPr/>
              <a:t>3</a:t>
            </a:fld>
            <a:endParaRPr lang="en-GB" altLang="ja-JP" dirty="0"/>
          </a:p>
        </p:txBody>
      </p:sp>
      <p:sp>
        <p:nvSpPr>
          <p:cNvPr id="12" name="Rectangle 11"/>
          <p:cNvSpPr/>
          <p:nvPr/>
        </p:nvSpPr>
        <p:spPr bwMode="auto">
          <a:xfrm>
            <a:off x="7395905" y="2880502"/>
            <a:ext cx="3248296" cy="7740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63801" y="3069996"/>
            <a:ext cx="2736380" cy="393514"/>
          </a:xfrm>
          <a:prstGeom prst="rect">
            <a:avLst/>
          </a:prstGeom>
        </p:spPr>
      </p:pic>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当時存在した</a:t>
            </a:r>
            <a:r>
              <a:rPr lang="en-US" altLang="ja-JP" kern="0" dirty="0"/>
              <a:t>Vixcel</a:t>
            </a:r>
            <a:r>
              <a:rPr lang="ja-JP" altLang="en-US" kern="0" dirty="0"/>
              <a:t>というフリーウェアが</a:t>
            </a:r>
            <a:r>
              <a:rPr lang="en-US" altLang="ja-JP" kern="0" dirty="0"/>
              <a:t>Vi</a:t>
            </a:r>
            <a:r>
              <a:rPr lang="ja-JP" altLang="en-US" kern="0" dirty="0"/>
              <a:t>系の操作感覚を実現していました。そのソフトウェアをベースとして、</a:t>
            </a:r>
            <a:r>
              <a:rPr lang="en-US" altLang="ja-JP" kern="0" dirty="0"/>
              <a:t>Vimxls</a:t>
            </a:r>
            <a:r>
              <a:rPr lang="ja-JP" altLang="en-US" kern="0" dirty="0"/>
              <a:t>として開発を実施していましたが、バージョン</a:t>
            </a:r>
            <a:r>
              <a:rPr lang="en-US" altLang="ja-JP" kern="0" dirty="0"/>
              <a:t>1.0.0</a:t>
            </a:r>
            <a:r>
              <a:rPr lang="ja-JP" altLang="en-US" kern="0" dirty="0"/>
              <a:t>以降、</a:t>
            </a:r>
            <a:r>
              <a:rPr lang="en-US" altLang="ja-JP" kern="0" dirty="0"/>
              <a:t>VimExcel</a:t>
            </a:r>
            <a:r>
              <a:rPr lang="ja-JP" altLang="en-US" kern="0" dirty="0"/>
              <a:t>という名称とし、</a:t>
            </a:r>
            <a:r>
              <a:rPr lang="en-US" altLang="ja-JP" kern="0" dirty="0"/>
              <a:t>1.2.0</a:t>
            </a:r>
            <a:r>
              <a:rPr lang="ja-JP" altLang="en-US" kern="0" dirty="0"/>
              <a:t>よりロゴの変更を実施いたしました。</a:t>
            </a:r>
            <a:endParaRPr lang="en-US"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の歴史</a:t>
            </a:r>
            <a:endParaRPr lang="en-US" sz="2640" kern="0" dirty="0">
              <a:ea typeface="+mn-ea"/>
            </a:endParaRPr>
          </a:p>
        </p:txBody>
      </p:sp>
      <p:pic>
        <p:nvPicPr>
          <p:cNvPr id="17" name="Picture 16"/>
          <p:cNvPicPr>
            <a:picLocks noChangeAspect="1"/>
          </p:cNvPicPr>
          <p:nvPr/>
        </p:nvPicPr>
        <p:blipFill>
          <a:blip r:embed="rId5"/>
          <a:stretch>
            <a:fillRect/>
          </a:stretch>
        </p:blipFill>
        <p:spPr>
          <a:xfrm rot="19609509">
            <a:off x="10497568" y="2703642"/>
            <a:ext cx="279632" cy="459390"/>
          </a:xfrm>
          <a:prstGeom prst="rect">
            <a:avLst/>
          </a:prstGeom>
        </p:spPr>
      </p:pic>
      <p:pic>
        <p:nvPicPr>
          <p:cNvPr id="18" name="Picture 17"/>
          <p:cNvPicPr>
            <a:picLocks noChangeAspect="1"/>
          </p:cNvPicPr>
          <p:nvPr/>
        </p:nvPicPr>
        <p:blipFill>
          <a:blip r:embed="rId5"/>
          <a:stretch>
            <a:fillRect/>
          </a:stretch>
        </p:blipFill>
        <p:spPr>
          <a:xfrm rot="1990491" flipV="1">
            <a:off x="10497568" y="3339030"/>
            <a:ext cx="279632" cy="459390"/>
          </a:xfrm>
          <a:prstGeom prst="rect">
            <a:avLst/>
          </a:prstGeom>
        </p:spPr>
      </p:pic>
      <p:pic>
        <p:nvPicPr>
          <p:cNvPr id="19" name="Picture 18"/>
          <p:cNvPicPr>
            <a:picLocks noChangeAspect="1"/>
          </p:cNvPicPr>
          <p:nvPr/>
        </p:nvPicPr>
        <p:blipFill>
          <a:blip r:embed="rId6"/>
          <a:stretch>
            <a:fillRect/>
          </a:stretch>
        </p:blipFill>
        <p:spPr>
          <a:xfrm rot="19248069" flipH="1">
            <a:off x="3785459" y="5064517"/>
            <a:ext cx="2203095" cy="1903821"/>
          </a:xfrm>
          <a:prstGeom prst="rect">
            <a:avLst/>
          </a:prstGeom>
        </p:spPr>
      </p:pic>
    </p:spTree>
    <p:extLst>
      <p:ext uri="{BB962C8B-B14F-4D97-AF65-F5344CB8AC3E}">
        <p14:creationId xmlns:p14="http://schemas.microsoft.com/office/powerpoint/2010/main" val="2113453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9D3309F3-BF77-4AF5-BB63-E3678894DC25}" type="slidenum">
              <a:rPr lang="en-GB" altLang="ja-JP" smtClean="0"/>
              <a:pPr/>
              <a:t>4</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の開発者（</a:t>
            </a:r>
            <a:r>
              <a:rPr lang="en-US" altLang="ja-JP" kern="0" dirty="0"/>
              <a:t>Takashi</a:t>
            </a:r>
            <a:r>
              <a:rPr lang="ja-JP" altLang="en-US" kern="0" dirty="0"/>
              <a:t> </a:t>
            </a:r>
            <a:r>
              <a:rPr lang="en-US" altLang="ja-JP" kern="0" dirty="0"/>
              <a:t>Fujiwara:</a:t>
            </a:r>
            <a:r>
              <a:rPr lang="ja-JP" altLang="en-US" kern="0" dirty="0"/>
              <a:t> </a:t>
            </a:r>
            <a:r>
              <a:rPr lang="en-US" altLang="ja-JP" kern="0" dirty="0"/>
              <a:t>VimExcel@outlook.com</a:t>
            </a:r>
            <a:r>
              <a:rPr lang="ja-JP" altLang="en-US" kern="0" dirty="0"/>
              <a:t>）による</a:t>
            </a:r>
            <a:r>
              <a:rPr lang="en-US" altLang="ja-JP" kern="0" dirty="0"/>
              <a:t>twitter</a:t>
            </a:r>
            <a:r>
              <a:rPr lang="ja-JP" altLang="en-US" kern="0" dirty="0"/>
              <a:t>サイトは下記となります。</a:t>
            </a:r>
            <a:br>
              <a:rPr lang="en-IE" altLang="ja-JP" kern="0" dirty="0"/>
            </a:br>
            <a:r>
              <a:rPr lang="ja-JP" altLang="en-US" kern="0" dirty="0"/>
              <a:t>（</a:t>
            </a:r>
            <a:r>
              <a:rPr lang="en-US" altLang="ja-JP" kern="0" dirty="0"/>
              <a:t>※</a:t>
            </a:r>
            <a:r>
              <a:rPr lang="ja-JP" altLang="en-US" kern="0" dirty="0"/>
              <a:t> </a:t>
            </a:r>
            <a:r>
              <a:rPr lang="en-US" altLang="ja-JP" kern="0" dirty="0"/>
              <a:t>VimExcel</a:t>
            </a:r>
            <a:r>
              <a:rPr lang="ja-JP" altLang="en-US" kern="0" dirty="0"/>
              <a:t>の仕様等に直接関係ない作者の発言も本アカウントには含まれています。）</a:t>
            </a:r>
            <a:endParaRPr lang="en-US"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の開発者による</a:t>
            </a:r>
            <a:r>
              <a:rPr lang="en-US" altLang="ja-JP" sz="2640" kern="0" dirty="0">
                <a:ea typeface="+mn-ea"/>
              </a:rPr>
              <a:t>twitter</a:t>
            </a:r>
            <a:endParaRPr lang="en-US" sz="2640" kern="0" dirty="0">
              <a:ea typeface="+mn-ea"/>
            </a:endParaRPr>
          </a:p>
        </p:txBody>
      </p:sp>
      <p:pic>
        <p:nvPicPr>
          <p:cNvPr id="2" name="Picture 1"/>
          <p:cNvPicPr>
            <a:picLocks noChangeAspect="1"/>
          </p:cNvPicPr>
          <p:nvPr/>
        </p:nvPicPr>
        <p:blipFill>
          <a:blip r:embed="rId2"/>
          <a:stretch>
            <a:fillRect/>
          </a:stretch>
        </p:blipFill>
        <p:spPr>
          <a:xfrm>
            <a:off x="2661798" y="2230766"/>
            <a:ext cx="8098315" cy="4850637"/>
          </a:xfrm>
          <a:prstGeom prst="rect">
            <a:avLst/>
          </a:prstGeom>
        </p:spPr>
      </p:pic>
      <p:sp>
        <p:nvSpPr>
          <p:cNvPr id="15" name="Rectangle 14"/>
          <p:cNvSpPr/>
          <p:nvPr/>
        </p:nvSpPr>
        <p:spPr bwMode="auto">
          <a:xfrm>
            <a:off x="8710637" y="5255184"/>
            <a:ext cx="432060" cy="136819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7" name="Rectangle 6"/>
          <p:cNvSpPr/>
          <p:nvPr/>
        </p:nvSpPr>
        <p:spPr>
          <a:xfrm>
            <a:off x="4678077" y="1582675"/>
            <a:ext cx="4608640" cy="461665"/>
          </a:xfrm>
          <a:prstGeom prst="rect">
            <a:avLst/>
          </a:prstGeom>
        </p:spPr>
        <p:txBody>
          <a:bodyPr wrap="square">
            <a:spAutoFit/>
          </a:bodyPr>
          <a:lstStyle/>
          <a:p>
            <a:r>
              <a:rPr lang="en-IE" sz="2400" dirty="0"/>
              <a:t>https://twitter.com/VimExcel</a:t>
            </a:r>
          </a:p>
        </p:txBody>
      </p:sp>
      <p:sp>
        <p:nvSpPr>
          <p:cNvPr id="19" name="Rectangle 18"/>
          <p:cNvSpPr/>
          <p:nvPr/>
        </p:nvSpPr>
        <p:spPr bwMode="auto">
          <a:xfrm>
            <a:off x="8891940" y="5255184"/>
            <a:ext cx="1546939" cy="1258776"/>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pic>
        <p:nvPicPr>
          <p:cNvPr id="8" name="Picture 7"/>
          <p:cNvPicPr>
            <a:picLocks noChangeAspect="1"/>
          </p:cNvPicPr>
          <p:nvPr/>
        </p:nvPicPr>
        <p:blipFill>
          <a:blip r:embed="rId3"/>
          <a:stretch>
            <a:fillRect/>
          </a:stretch>
        </p:blipFill>
        <p:spPr>
          <a:xfrm>
            <a:off x="9172626" y="5471394"/>
            <a:ext cx="854394" cy="826359"/>
          </a:xfrm>
          <a:prstGeom prst="rect">
            <a:avLst/>
          </a:prstGeom>
        </p:spPr>
      </p:pic>
    </p:spTree>
    <p:extLst>
      <p:ext uri="{BB962C8B-B14F-4D97-AF65-F5344CB8AC3E}">
        <p14:creationId xmlns:p14="http://schemas.microsoft.com/office/powerpoint/2010/main" val="3428391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373759" y="1493378"/>
            <a:ext cx="8722911" cy="5850096"/>
          </a:xfrm>
          <a:prstGeom prst="rect">
            <a:avLst/>
          </a:prstGeom>
        </p:spPr>
      </p:pic>
      <p:sp>
        <p:nvSpPr>
          <p:cNvPr id="6" name="Slide Number Placeholder 5"/>
          <p:cNvSpPr>
            <a:spLocks noGrp="1"/>
          </p:cNvSpPr>
          <p:nvPr>
            <p:ph type="sldNum" sz="quarter" idx="4"/>
          </p:nvPr>
        </p:nvSpPr>
        <p:spPr/>
        <p:txBody>
          <a:bodyPr/>
          <a:lstStyle/>
          <a:p>
            <a:fld id="{9D3309F3-BF77-4AF5-BB63-E3678894DC25}" type="slidenum">
              <a:rPr lang="en-GB" altLang="ja-JP" smtClean="0"/>
              <a:pPr/>
              <a:t>5</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のダウンロードサイトは下記となります。</a:t>
            </a:r>
            <a:endParaRPr lang="en-US"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のダウンロード</a:t>
            </a:r>
            <a:endParaRPr lang="en-US" sz="2640" kern="0" dirty="0">
              <a:ea typeface="+mn-ea"/>
            </a:endParaRPr>
          </a:p>
        </p:txBody>
      </p:sp>
      <p:sp>
        <p:nvSpPr>
          <p:cNvPr id="15" name="Rectangle 14"/>
          <p:cNvSpPr/>
          <p:nvPr/>
        </p:nvSpPr>
        <p:spPr bwMode="auto">
          <a:xfrm>
            <a:off x="8782647" y="4967144"/>
            <a:ext cx="1728240" cy="158422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9" name="Rectangle 8"/>
          <p:cNvSpPr/>
          <p:nvPr/>
        </p:nvSpPr>
        <p:spPr>
          <a:xfrm>
            <a:off x="2445767" y="1366645"/>
            <a:ext cx="8353160" cy="461665"/>
          </a:xfrm>
          <a:prstGeom prst="rect">
            <a:avLst/>
          </a:prstGeom>
        </p:spPr>
        <p:txBody>
          <a:bodyPr wrap="square">
            <a:spAutoFit/>
          </a:bodyPr>
          <a:lstStyle/>
          <a:p>
            <a:r>
              <a:rPr lang="en-IE" sz="2400" dirty="0"/>
              <a:t>http://www.vector.co.jp/soft/dl/winnt/business/se494158.html</a:t>
            </a:r>
          </a:p>
        </p:txBody>
      </p:sp>
      <p:sp>
        <p:nvSpPr>
          <p:cNvPr id="10" name="Rectangle 9"/>
          <p:cNvSpPr/>
          <p:nvPr/>
        </p:nvSpPr>
        <p:spPr bwMode="auto">
          <a:xfrm>
            <a:off x="8935048" y="3094884"/>
            <a:ext cx="2161621" cy="424859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pic>
        <p:nvPicPr>
          <p:cNvPr id="4" name="Picture 3"/>
          <p:cNvPicPr>
            <a:picLocks noChangeAspect="1"/>
          </p:cNvPicPr>
          <p:nvPr/>
        </p:nvPicPr>
        <p:blipFill>
          <a:blip r:embed="rId3"/>
          <a:stretch>
            <a:fillRect/>
          </a:stretch>
        </p:blipFill>
        <p:spPr>
          <a:xfrm>
            <a:off x="7486469" y="4191649"/>
            <a:ext cx="1748777" cy="2055060"/>
          </a:xfrm>
          <a:prstGeom prst="rect">
            <a:avLst/>
          </a:prstGeom>
        </p:spPr>
      </p:pic>
    </p:spTree>
    <p:extLst>
      <p:ext uri="{BB962C8B-B14F-4D97-AF65-F5344CB8AC3E}">
        <p14:creationId xmlns:p14="http://schemas.microsoft.com/office/powerpoint/2010/main" val="1960955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438865"/>
            <a:ext cx="188034" cy="138499"/>
          </a:xfrm>
        </p:spPr>
        <p:txBody>
          <a:bodyPr/>
          <a:lstStyle/>
          <a:p>
            <a:fld id="{9D3309F3-BF77-4AF5-BB63-E3678894DC25}" type="slidenum">
              <a:rPr lang="en-GB" altLang="ja-JP" smtClean="0"/>
              <a:pPr/>
              <a:t>6</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をインストールすることにより、起動時に</a:t>
            </a:r>
            <a:r>
              <a:rPr lang="en-US" altLang="ja-JP" kern="0" dirty="0"/>
              <a:t>VimExcel</a:t>
            </a:r>
            <a:r>
              <a:rPr lang="ja-JP" altLang="en-US" kern="0" dirty="0"/>
              <a:t>が稼働可能な状態とすることができます。</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のインストール</a:t>
            </a:r>
            <a:endParaRPr lang="en-US"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0" name="サブタイトル 1"/>
          <p:cNvSpPr txBox="1">
            <a:spLocks/>
          </p:cNvSpPr>
          <p:nvPr/>
        </p:nvSpPr>
        <p:spPr>
          <a:xfrm>
            <a:off x="2373759" y="3598173"/>
            <a:ext cx="9389673" cy="17184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インストール方法 </a:t>
            </a:r>
            <a:r>
              <a:rPr lang="en-US" altLang="ja-JP" kern="0" dirty="0"/>
              <a:t>(Excel 2016</a:t>
            </a:r>
            <a:r>
              <a:rPr lang="ja-JP" altLang="en-US" kern="0" dirty="0"/>
              <a:t>以降</a:t>
            </a:r>
            <a:r>
              <a:rPr lang="en-US" altLang="ja-JP" kern="0" dirty="0"/>
              <a:t>)</a:t>
            </a:r>
          </a:p>
          <a:p>
            <a:pPr marL="0" indent="176211">
              <a:buNone/>
            </a:pPr>
            <a:r>
              <a:rPr lang="en-US" altLang="ja-JP" kern="0" dirty="0"/>
              <a:t>VimExcel_(</a:t>
            </a:r>
            <a:r>
              <a:rPr lang="ja-JP" altLang="en-US" kern="0" dirty="0"/>
              <a:t>バージョン名</a:t>
            </a:r>
            <a:r>
              <a:rPr lang="en-US" altLang="ja-JP" kern="0" dirty="0"/>
              <a:t>).vba</a:t>
            </a:r>
            <a:r>
              <a:rPr lang="ja-JP" altLang="en-US" kern="0" dirty="0"/>
              <a:t>を下記の“</a:t>
            </a:r>
            <a:r>
              <a:rPr lang="en-IE" altLang="ja-JP" kern="0" dirty="0"/>
              <a:t>C:\Program Files (x86)\Microsoft Office\root\Office16\XLSTART</a:t>
            </a:r>
            <a:r>
              <a:rPr lang="ja-JP" altLang="en-US" kern="0" dirty="0"/>
              <a:t>”に配置</a:t>
            </a:r>
            <a:endParaRPr lang="en-IE" kern="0" dirty="0"/>
          </a:p>
        </p:txBody>
      </p:sp>
      <p:sp>
        <p:nvSpPr>
          <p:cNvPr id="11" name="Isosceles Triangle 10"/>
          <p:cNvSpPr/>
          <p:nvPr/>
        </p:nvSpPr>
        <p:spPr bwMode="auto">
          <a:xfrm rot="5400000" flipH="1">
            <a:off x="2242687" y="368566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17184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ja-JP" altLang="en-US" kern="0" dirty="0"/>
              <a:t>インストール方法 </a:t>
            </a:r>
            <a:r>
              <a:rPr lang="en-US" altLang="ja-JP" kern="0" dirty="0"/>
              <a:t>(Excel 2013</a:t>
            </a:r>
            <a:r>
              <a:rPr lang="ja-JP" altLang="en-US" kern="0" dirty="0"/>
              <a:t>以前</a:t>
            </a:r>
            <a:r>
              <a:rPr lang="en-US" altLang="ja-JP" kern="0" dirty="0"/>
              <a:t>)</a:t>
            </a:r>
          </a:p>
          <a:p>
            <a:pPr marL="0" indent="176211">
              <a:buNone/>
            </a:pPr>
            <a:r>
              <a:rPr lang="en-US" altLang="ja-JP" kern="0" dirty="0"/>
              <a:t>Excel</a:t>
            </a:r>
            <a:r>
              <a:rPr lang="ja-JP" altLang="en-US" kern="0" dirty="0"/>
              <a:t>の左上のボタン </a:t>
            </a:r>
            <a:r>
              <a:rPr lang="en-US" altLang="ja-JP" kern="0" dirty="0"/>
              <a:t>=&gt; Excel</a:t>
            </a:r>
            <a:r>
              <a:rPr lang="ja-JP" altLang="en-US" kern="0" dirty="0"/>
              <a:t>のオプション</a:t>
            </a:r>
            <a:r>
              <a:rPr lang="en-US" altLang="ja-JP" kern="0" dirty="0"/>
              <a:t>(I) =&gt; </a:t>
            </a:r>
            <a:r>
              <a:rPr lang="ja-JP" altLang="en-US" kern="0" dirty="0"/>
              <a:t>アドイン </a:t>
            </a:r>
            <a:r>
              <a:rPr lang="en-US" altLang="ja-JP" kern="0" dirty="0"/>
              <a:t>=&gt; </a:t>
            </a:r>
            <a:r>
              <a:rPr lang="ja-JP" altLang="en-US" kern="0" dirty="0"/>
              <a:t>設定</a:t>
            </a:r>
            <a:r>
              <a:rPr lang="en-US" altLang="ja-JP" kern="0" dirty="0"/>
              <a:t>(G) =&gt; </a:t>
            </a:r>
            <a:r>
              <a:rPr lang="ja-JP" altLang="en-US" kern="0" dirty="0"/>
              <a:t>参照</a:t>
            </a:r>
            <a:r>
              <a:rPr lang="en-US" altLang="ja-JP" kern="0" dirty="0"/>
              <a:t>(B)</a:t>
            </a:r>
          </a:p>
          <a:p>
            <a:pPr marL="0" indent="176211">
              <a:buNone/>
            </a:pPr>
            <a:r>
              <a:rPr lang="ja-JP" altLang="en-US" kern="0" dirty="0"/>
              <a:t>上記で表示された</a:t>
            </a:r>
            <a:r>
              <a:rPr lang="en-US" altLang="ja-JP" kern="0" dirty="0"/>
              <a:t>AddIns</a:t>
            </a:r>
            <a:r>
              <a:rPr lang="ja-JP" altLang="en-US" kern="0" dirty="0"/>
              <a:t>フォルダに、</a:t>
            </a:r>
            <a:r>
              <a:rPr lang="en-US" altLang="ja-JP" kern="0" dirty="0"/>
              <a:t>zip</a:t>
            </a:r>
            <a:r>
              <a:rPr lang="ja-JP" altLang="en-US" kern="0" dirty="0"/>
              <a:t>解凍後に</a:t>
            </a:r>
          </a:p>
          <a:p>
            <a:pPr marL="0" indent="176211">
              <a:buNone/>
            </a:pPr>
            <a:r>
              <a:rPr lang="en-US" altLang="ja-JP" kern="0" dirty="0"/>
              <a:t>VimExcel_(</a:t>
            </a:r>
            <a:r>
              <a:rPr lang="ja-JP" altLang="en-US" kern="0" dirty="0"/>
              <a:t>バージョン名</a:t>
            </a:r>
            <a:r>
              <a:rPr lang="en-US" altLang="ja-JP" kern="0" dirty="0"/>
              <a:t>).vba</a:t>
            </a:r>
            <a:r>
              <a:rPr lang="ja-JP" altLang="en-US" kern="0" dirty="0"/>
              <a:t>を配置</a:t>
            </a:r>
            <a:endParaRPr lang="en-IE" kern="0" dirty="0"/>
          </a:p>
        </p:txBody>
      </p:sp>
      <p:pic>
        <p:nvPicPr>
          <p:cNvPr id="16" name="Picture 15"/>
          <p:cNvPicPr>
            <a:picLocks noChangeAspect="1"/>
          </p:cNvPicPr>
          <p:nvPr/>
        </p:nvPicPr>
        <p:blipFill>
          <a:blip r:embed="rId2"/>
          <a:stretch>
            <a:fillRect/>
          </a:stretch>
        </p:blipFill>
        <p:spPr>
          <a:xfrm>
            <a:off x="3035814" y="4579655"/>
            <a:ext cx="7475075" cy="2571171"/>
          </a:xfrm>
          <a:prstGeom prst="rect">
            <a:avLst/>
          </a:prstGeom>
        </p:spPr>
      </p:pic>
      <p:pic>
        <p:nvPicPr>
          <p:cNvPr id="17" name="Picture 16"/>
          <p:cNvPicPr>
            <a:picLocks noChangeAspect="1"/>
          </p:cNvPicPr>
          <p:nvPr/>
        </p:nvPicPr>
        <p:blipFill>
          <a:blip r:embed="rId3"/>
          <a:stretch>
            <a:fillRect/>
          </a:stretch>
        </p:blipFill>
        <p:spPr>
          <a:xfrm>
            <a:off x="9286719" y="2352629"/>
            <a:ext cx="1743959" cy="1372720"/>
          </a:xfrm>
          <a:prstGeom prst="rect">
            <a:avLst/>
          </a:prstGeom>
        </p:spPr>
      </p:pic>
    </p:spTree>
    <p:extLst>
      <p:ext uri="{BB962C8B-B14F-4D97-AF65-F5344CB8AC3E}">
        <p14:creationId xmlns:p14="http://schemas.microsoft.com/office/powerpoint/2010/main" val="341824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7</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をインストール後は、</a:t>
            </a:r>
            <a:r>
              <a:rPr lang="en-US" altLang="ja-JP" kern="0" dirty="0"/>
              <a:t>Excel</a:t>
            </a:r>
            <a:r>
              <a:rPr lang="ja-JP" altLang="en-US" kern="0" dirty="0"/>
              <a:t>起動時に</a:t>
            </a:r>
            <a:r>
              <a:rPr lang="en-US" altLang="ja-JP" kern="0" dirty="0"/>
              <a:t>VimExcel</a:t>
            </a:r>
            <a:r>
              <a:rPr lang="ja-JP" altLang="en-US" kern="0" dirty="0"/>
              <a:t>が稼働可能な状態です。</a:t>
            </a:r>
            <a:r>
              <a:rPr lang="en-US" altLang="ja-JP" kern="0" dirty="0"/>
              <a:t>Ctrl</a:t>
            </a:r>
            <a:r>
              <a:rPr lang="ja-JP" altLang="en-US" kern="0" dirty="0"/>
              <a:t> ＋ </a:t>
            </a:r>
            <a:r>
              <a:rPr lang="en-US" altLang="ja-JP" kern="0" dirty="0"/>
              <a:t>M</a:t>
            </a:r>
            <a:r>
              <a:rPr lang="ja-JP" altLang="en-US" kern="0" dirty="0"/>
              <a:t>で停止・再起動を制御</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の起動・停止</a:t>
            </a:r>
            <a:endParaRPr lang="en-US"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0" name="サブタイトル 1"/>
          <p:cNvSpPr txBox="1">
            <a:spLocks/>
          </p:cNvSpPr>
          <p:nvPr/>
        </p:nvSpPr>
        <p:spPr>
          <a:xfrm>
            <a:off x="2373759" y="4616836"/>
            <a:ext cx="9389673" cy="17184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Esc</a:t>
            </a:r>
            <a:r>
              <a:rPr lang="ja-JP" altLang="en-US" kern="0" dirty="0"/>
              <a:t>でスタック状態を回避</a:t>
            </a:r>
            <a:endParaRPr lang="en-US" altLang="ja-JP" kern="0" dirty="0"/>
          </a:p>
          <a:p>
            <a:pPr marL="0" indent="176211">
              <a:buNone/>
            </a:pPr>
            <a:r>
              <a:rPr lang="en-US" altLang="ja-JP" kern="0" dirty="0"/>
              <a:t>“Esc”</a:t>
            </a:r>
            <a:r>
              <a:rPr lang="ja-JP" altLang="en-US" kern="0" dirty="0"/>
              <a:t>により、</a:t>
            </a:r>
            <a:r>
              <a:rPr lang="en-US" altLang="ja-JP" kern="0" dirty="0"/>
              <a:t>VimExcel</a:t>
            </a:r>
            <a:r>
              <a:rPr lang="ja-JP" altLang="en-US" kern="0" dirty="0"/>
              <a:t>、</a:t>
            </a:r>
            <a:r>
              <a:rPr lang="en-US" altLang="ja-JP" kern="0" dirty="0"/>
              <a:t>Excel</a:t>
            </a:r>
            <a:r>
              <a:rPr lang="ja-JP" altLang="en-US" kern="0" dirty="0"/>
              <a:t>自体の不具合に基づく、スタック状態をある程度回避可能</a:t>
            </a:r>
            <a:endParaRPr lang="en-IE" kern="0" dirty="0"/>
          </a:p>
        </p:txBody>
      </p:sp>
      <p:sp>
        <p:nvSpPr>
          <p:cNvPr id="11" name="Isosceles Triangle 10"/>
          <p:cNvSpPr/>
          <p:nvPr/>
        </p:nvSpPr>
        <p:spPr bwMode="auto">
          <a:xfrm rot="5400000" flipH="1">
            <a:off x="2242687" y="4704327"/>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171849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の停止・再起動</a:t>
            </a:r>
            <a:endParaRPr lang="en-US" altLang="ja-JP" kern="0" dirty="0"/>
          </a:p>
          <a:p>
            <a:pPr marL="0" indent="176211">
              <a:buNone/>
            </a:pPr>
            <a:r>
              <a:rPr lang="en-US" altLang="ja-JP" kern="0" dirty="0"/>
              <a:t>“Ctrl</a:t>
            </a:r>
            <a:r>
              <a:rPr lang="ja-JP" altLang="en-US" kern="0" dirty="0"/>
              <a:t> ＋ </a:t>
            </a:r>
            <a:r>
              <a:rPr lang="en-US" altLang="ja-JP" kern="0" dirty="0"/>
              <a:t>m”</a:t>
            </a:r>
            <a:r>
              <a:rPr lang="ja-JP" altLang="en-US" kern="0" dirty="0"/>
              <a:t>により、起動・停止を制御</a:t>
            </a:r>
            <a:endParaRPr lang="en-IE" kern="0" dirty="0"/>
          </a:p>
        </p:txBody>
      </p:sp>
      <p:pic>
        <p:nvPicPr>
          <p:cNvPr id="15" name="Picture 14"/>
          <p:cNvPicPr>
            <a:picLocks noChangeAspect="1"/>
          </p:cNvPicPr>
          <p:nvPr/>
        </p:nvPicPr>
        <p:blipFill>
          <a:blip r:embed="rId2"/>
          <a:stretch>
            <a:fillRect/>
          </a:stretch>
        </p:blipFill>
        <p:spPr>
          <a:xfrm>
            <a:off x="6838379" y="2602782"/>
            <a:ext cx="1412743" cy="1535590"/>
          </a:xfrm>
          <a:prstGeom prst="rect">
            <a:avLst/>
          </a:prstGeom>
        </p:spPr>
      </p:pic>
      <p:pic>
        <p:nvPicPr>
          <p:cNvPr id="18" name="Picture 17"/>
          <p:cNvPicPr>
            <a:picLocks noChangeAspect="1"/>
          </p:cNvPicPr>
          <p:nvPr/>
        </p:nvPicPr>
        <p:blipFill>
          <a:blip r:embed="rId3"/>
          <a:stretch>
            <a:fillRect/>
          </a:stretch>
        </p:blipFill>
        <p:spPr>
          <a:xfrm>
            <a:off x="4029988" y="2494111"/>
            <a:ext cx="1370219" cy="1752935"/>
          </a:xfrm>
          <a:prstGeom prst="rect">
            <a:avLst/>
          </a:prstGeom>
        </p:spPr>
      </p:pic>
      <p:sp>
        <p:nvSpPr>
          <p:cNvPr id="19" name="AutoShape 3"/>
          <p:cNvSpPr>
            <a:spLocks noChangeArrowheads="1"/>
          </p:cNvSpPr>
          <p:nvPr/>
        </p:nvSpPr>
        <p:spPr bwMode="auto">
          <a:xfrm>
            <a:off x="5815313" y="3146604"/>
            <a:ext cx="607956" cy="447944"/>
          </a:xfrm>
          <a:prstGeom prst="leftRightArrow">
            <a:avLst>
              <a:gd name="adj1" fmla="val 69694"/>
              <a:gd name="adj2" fmla="val 34065"/>
            </a:avLst>
          </a:prstGeom>
          <a:solidFill>
            <a:srgbClr val="00B050"/>
          </a:solidFill>
          <a:ln w="9525" algn="ctr">
            <a:noFill/>
            <a:miter lim="800000"/>
            <a:headEnd/>
            <a:tailEnd/>
          </a:ln>
        </p:spPr>
        <p:txBody>
          <a:bodyPr rot="10800000" vert="eaVert" anchor="ctr"/>
          <a:lstStyle/>
          <a:p>
            <a:pPr marL="193868" indent="-193868" algn="ctr" defTabSz="1121283" eaLnBrk="1"/>
            <a:endParaRPr lang="en-US" altLang="ja-JP" sz="1155" dirty="0"/>
          </a:p>
        </p:txBody>
      </p:sp>
      <p:pic>
        <p:nvPicPr>
          <p:cNvPr id="4" name="Picture 3"/>
          <p:cNvPicPr>
            <a:picLocks noChangeAspect="1"/>
          </p:cNvPicPr>
          <p:nvPr/>
        </p:nvPicPr>
        <p:blipFill>
          <a:blip r:embed="rId4"/>
          <a:stretch>
            <a:fillRect/>
          </a:stretch>
        </p:blipFill>
        <p:spPr>
          <a:xfrm>
            <a:off x="9646769" y="4284572"/>
            <a:ext cx="1453769" cy="1650090"/>
          </a:xfrm>
          <a:prstGeom prst="rect">
            <a:avLst/>
          </a:prstGeom>
        </p:spPr>
      </p:pic>
    </p:spTree>
    <p:extLst>
      <p:ext uri="{BB962C8B-B14F-4D97-AF65-F5344CB8AC3E}">
        <p14:creationId xmlns:p14="http://schemas.microsoft.com/office/powerpoint/2010/main" val="2190596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16618" y="7343475"/>
            <a:ext cx="188034" cy="138499"/>
          </a:xfrm>
        </p:spPr>
        <p:txBody>
          <a:bodyPr/>
          <a:lstStyle/>
          <a:p>
            <a:fld id="{9D3309F3-BF77-4AF5-BB63-E3678894DC25}" type="slidenum">
              <a:rPr lang="en-GB" altLang="ja-JP" smtClean="0"/>
              <a:pPr/>
              <a:t>8</a:t>
            </a:fld>
            <a:endParaRPr lang="en-GB" altLang="ja-JP" dirty="0"/>
          </a:p>
        </p:txBody>
      </p:sp>
      <p:sp>
        <p:nvSpPr>
          <p:cNvPr id="13" name="サブタイトル 1"/>
          <p:cNvSpPr txBox="1">
            <a:spLocks/>
          </p:cNvSpPr>
          <p:nvPr/>
        </p:nvSpPr>
        <p:spPr>
          <a:xfrm>
            <a:off x="2245068" y="997496"/>
            <a:ext cx="9389673" cy="418662"/>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起動中に、</a:t>
            </a:r>
            <a:r>
              <a:rPr lang="en-US" altLang="ja-JP" kern="0" dirty="0"/>
              <a:t>”?”</a:t>
            </a:r>
            <a:r>
              <a:rPr lang="ja-JP" altLang="en-US" kern="0" dirty="0"/>
              <a:t>により、利用可能なコマンドの多くの利用方法が確認可能です。バージョン</a:t>
            </a:r>
            <a:r>
              <a:rPr lang="en-US" altLang="ja-JP" kern="0" dirty="0"/>
              <a:t>1.2.5</a:t>
            </a:r>
            <a:r>
              <a:rPr lang="ja-JP" altLang="en-US" kern="0" dirty="0"/>
              <a:t>の時点で</a:t>
            </a:r>
            <a:r>
              <a:rPr lang="en-US" altLang="ja-JP" kern="0" dirty="0"/>
              <a:t>400</a:t>
            </a:r>
            <a:r>
              <a:rPr lang="ja-JP" altLang="en-US" kern="0" dirty="0"/>
              <a:t>以上のコマンドが利用可能ですが、より詳細については、</a:t>
            </a:r>
            <a:r>
              <a:rPr lang="en-US" altLang="ja-JP" kern="0" dirty="0"/>
              <a:t>” VimExcel_Help_1.2.5.xlsx”</a:t>
            </a:r>
            <a:r>
              <a:rPr lang="ja-JP" altLang="en-US" kern="0" dirty="0"/>
              <a:t>をご確認ください。</a:t>
            </a:r>
            <a:endParaRPr lang="en-IE" kern="0" dirty="0"/>
          </a:p>
        </p:txBody>
      </p:sp>
      <p:sp>
        <p:nvSpPr>
          <p:cNvPr id="14" name="タイトル 2"/>
          <p:cNvSpPr txBox="1">
            <a:spLocks/>
          </p:cNvSpPr>
          <p:nvPr/>
        </p:nvSpPr>
        <p:spPr>
          <a:xfrm>
            <a:off x="2245068" y="269134"/>
            <a:ext cx="9389672" cy="651251"/>
          </a:xfrm>
          <a:prstGeom prst="rect">
            <a:avLst/>
          </a:prstGeom>
        </p:spPr>
        <p:txBody>
          <a:bodyPr/>
          <a:lstStyle>
            <a:lvl1pPr algn="l" defTabSz="1019175" rtl="0" eaLnBrk="0" fontAlgn="base" hangingPunct="0">
              <a:spcBef>
                <a:spcPct val="0"/>
              </a:spcBef>
              <a:spcAft>
                <a:spcPct val="0"/>
              </a:spcAft>
              <a:defRPr>
                <a:solidFill>
                  <a:schemeClr val="tx1"/>
                </a:solidFill>
                <a:latin typeface="+mj-lt"/>
                <a:ea typeface="+mj-ea"/>
                <a:cs typeface="+mj-cs"/>
              </a:defRPr>
            </a:lvl1pPr>
            <a:lvl2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2pPr>
            <a:lvl3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3pPr>
            <a:lvl4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4pPr>
            <a:lvl5pPr algn="l" defTabSz="1019175" rtl="0" eaLnBrk="0" fontAlgn="base" hangingPunct="0">
              <a:spcBef>
                <a:spcPct val="0"/>
              </a:spcBef>
              <a:spcAft>
                <a:spcPct val="0"/>
              </a:spcAft>
              <a:defRPr>
                <a:solidFill>
                  <a:schemeClr val="tx1"/>
                </a:solidFill>
                <a:latin typeface="Arial" pitchFamily="34" charset="0"/>
                <a:ea typeface="ＭＳ Ｐゴシック" pitchFamily="50" charset="-128"/>
              </a:defRPr>
            </a:lvl5pPr>
            <a:lvl6pPr marL="457200" algn="l" defTabSz="1019175" rtl="0" fontAlgn="base">
              <a:spcBef>
                <a:spcPct val="0"/>
              </a:spcBef>
              <a:spcAft>
                <a:spcPct val="0"/>
              </a:spcAft>
              <a:defRPr>
                <a:solidFill>
                  <a:schemeClr val="tx1"/>
                </a:solidFill>
                <a:latin typeface="Arial" pitchFamily="34" charset="0"/>
                <a:ea typeface="ＭＳ Ｐゴシック" pitchFamily="50" charset="-128"/>
              </a:defRPr>
            </a:lvl6pPr>
            <a:lvl7pPr marL="914400" algn="l" defTabSz="1019175" rtl="0" fontAlgn="base">
              <a:spcBef>
                <a:spcPct val="0"/>
              </a:spcBef>
              <a:spcAft>
                <a:spcPct val="0"/>
              </a:spcAft>
              <a:defRPr>
                <a:solidFill>
                  <a:schemeClr val="tx1"/>
                </a:solidFill>
                <a:latin typeface="Arial" pitchFamily="34" charset="0"/>
                <a:ea typeface="ＭＳ Ｐゴシック" pitchFamily="50" charset="-128"/>
              </a:defRPr>
            </a:lvl7pPr>
            <a:lvl8pPr marL="1371600" algn="l" defTabSz="1019175" rtl="0" fontAlgn="base">
              <a:spcBef>
                <a:spcPct val="0"/>
              </a:spcBef>
              <a:spcAft>
                <a:spcPct val="0"/>
              </a:spcAft>
              <a:defRPr>
                <a:solidFill>
                  <a:schemeClr val="tx1"/>
                </a:solidFill>
                <a:latin typeface="Arial" pitchFamily="34" charset="0"/>
                <a:ea typeface="ＭＳ Ｐゴシック" pitchFamily="50" charset="-128"/>
              </a:defRPr>
            </a:lvl8pPr>
            <a:lvl9pPr marL="1828800" algn="l" defTabSz="1019175" rtl="0" fontAlgn="base">
              <a:spcBef>
                <a:spcPct val="0"/>
              </a:spcBef>
              <a:spcAft>
                <a:spcPct val="0"/>
              </a:spcAft>
              <a:defRPr>
                <a:solidFill>
                  <a:schemeClr val="tx1"/>
                </a:solidFill>
                <a:latin typeface="Arial" pitchFamily="34" charset="0"/>
                <a:ea typeface="ＭＳ Ｐゴシック" pitchFamily="50" charset="-128"/>
              </a:defRPr>
            </a:lvl9pPr>
          </a:lstStyle>
          <a:p>
            <a:r>
              <a:rPr lang="en-US" sz="2640" kern="0" dirty="0">
                <a:ea typeface="+mn-ea"/>
              </a:rPr>
              <a:t>VimExcel</a:t>
            </a:r>
            <a:r>
              <a:rPr lang="ja-JP" altLang="en-US" sz="2640" kern="0" dirty="0">
                <a:ea typeface="+mn-ea"/>
              </a:rPr>
              <a:t>のヘルプ</a:t>
            </a:r>
            <a:endParaRPr lang="en-US" sz="2640" kern="0" dirty="0">
              <a:ea typeface="+mn-ea"/>
            </a:endParaRPr>
          </a:p>
        </p:txBody>
      </p:sp>
      <p:sp>
        <p:nvSpPr>
          <p:cNvPr id="3" name="Isosceles Triangle 2"/>
          <p:cNvSpPr/>
          <p:nvPr/>
        </p:nvSpPr>
        <p:spPr bwMode="auto">
          <a:xfrm rot="5400000" flipH="1">
            <a:off x="2242687" y="1646004"/>
            <a:ext cx="396055" cy="125379"/>
          </a:xfrm>
          <a:prstGeom prst="triangle">
            <a:avLst/>
          </a:prstGeom>
          <a:solidFill>
            <a:srgbClr val="00B050">
              <a:alpha val="67000"/>
            </a:srgbClr>
          </a:solidFill>
          <a:ln w="9525" cap="flat" cmpd="sng" algn="ctr">
            <a:noFill/>
            <a:prstDash val="solid"/>
            <a:round/>
            <a:headEnd type="none" w="med" len="med"/>
            <a:tailEnd type="none" w="med" len="med"/>
          </a:ln>
          <a:effectLst/>
        </p:spPr>
        <p:txBody>
          <a:bodyPr vert="horz" wrap="none" lIns="90000" tIns="54000" rIns="90000" bIns="54000" numCol="1" rtlCol="0" anchor="ctr" anchorCtr="0" compatLnSpc="1">
            <a:prstTxWarp prst="textNoShape">
              <a:avLst/>
            </a:prstTxWarp>
          </a:bodyPr>
          <a:lstStyle/>
          <a:p>
            <a:pPr algn="ctr" defTabSz="1019164" eaLnBrk="1"/>
            <a:endParaRPr lang="en-IE" dirty="0">
              <a:cs typeface="Arial" pitchFamily="34" charset="0"/>
            </a:endParaRPr>
          </a:p>
        </p:txBody>
      </p:sp>
      <p:sp>
        <p:nvSpPr>
          <p:cNvPr id="12" name="サブタイトル 1"/>
          <p:cNvSpPr txBox="1">
            <a:spLocks/>
          </p:cNvSpPr>
          <p:nvPr/>
        </p:nvSpPr>
        <p:spPr>
          <a:xfrm>
            <a:off x="2373759" y="1543786"/>
            <a:ext cx="9389673" cy="686978"/>
          </a:xfrm>
          <a:prstGeom prst="rect">
            <a:avLst/>
          </a:prstGeom>
        </p:spPr>
        <p:txBody>
          <a:bodyPr/>
          <a:lstStyle>
            <a:lvl1pPr marL="176213" indent="-176213" algn="l" defTabSz="346075" rtl="0" eaLnBrk="0" fontAlgn="base" hangingPunct="0">
              <a:spcBef>
                <a:spcPct val="100000"/>
              </a:spcBef>
              <a:spcAft>
                <a:spcPct val="0"/>
              </a:spcAft>
              <a:buChar char="•"/>
              <a:defRPr sz="1400">
                <a:solidFill>
                  <a:schemeClr val="tx1"/>
                </a:solidFill>
                <a:latin typeface="+mn-lt"/>
                <a:ea typeface="+mn-ea"/>
                <a:cs typeface="+mn-cs"/>
              </a:defRPr>
            </a:lvl1pPr>
            <a:lvl2pPr marL="533400"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2pPr>
            <a:lvl3pPr marL="896938" indent="-18415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3pPr>
            <a:lvl4pPr marL="1254125"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4pPr>
            <a:lvl5pPr marL="1611313" indent="-177800" algn="l" defTabSz="346075" rtl="0" eaLnBrk="0" fontAlgn="base" hangingPunct="0">
              <a:spcBef>
                <a:spcPct val="50000"/>
              </a:spcBef>
              <a:spcAft>
                <a:spcPct val="0"/>
              </a:spcAft>
              <a:buFont typeface="Arial" pitchFamily="34" charset="0"/>
              <a:buChar char="•"/>
              <a:defRPr sz="1400">
                <a:solidFill>
                  <a:schemeClr val="tx1"/>
                </a:solidFill>
                <a:latin typeface="+mn-lt"/>
                <a:ea typeface="+mn-ea"/>
              </a:defRPr>
            </a:lvl5pPr>
            <a:lvl6pPr marL="2068513" indent="-177800" algn="l" defTabSz="346075" rtl="0" fontAlgn="base">
              <a:spcBef>
                <a:spcPct val="50000"/>
              </a:spcBef>
              <a:spcAft>
                <a:spcPct val="0"/>
              </a:spcAft>
              <a:buFont typeface="Arial" pitchFamily="34" charset="0"/>
              <a:buChar char="•"/>
              <a:defRPr sz="1400">
                <a:solidFill>
                  <a:schemeClr val="tx1"/>
                </a:solidFill>
                <a:latin typeface="+mn-lt"/>
                <a:ea typeface="+mn-ea"/>
              </a:defRPr>
            </a:lvl6pPr>
            <a:lvl7pPr marL="2525713" indent="-177800" algn="l" defTabSz="346075" rtl="0" fontAlgn="base">
              <a:spcBef>
                <a:spcPct val="50000"/>
              </a:spcBef>
              <a:spcAft>
                <a:spcPct val="0"/>
              </a:spcAft>
              <a:buFont typeface="Arial" pitchFamily="34" charset="0"/>
              <a:buChar char="•"/>
              <a:defRPr sz="1400">
                <a:solidFill>
                  <a:schemeClr val="tx1"/>
                </a:solidFill>
                <a:latin typeface="+mn-lt"/>
                <a:ea typeface="+mn-ea"/>
              </a:defRPr>
            </a:lvl7pPr>
            <a:lvl8pPr marL="2982913" indent="-177800" algn="l" defTabSz="346075" rtl="0" fontAlgn="base">
              <a:spcBef>
                <a:spcPct val="50000"/>
              </a:spcBef>
              <a:spcAft>
                <a:spcPct val="0"/>
              </a:spcAft>
              <a:buFont typeface="Arial" pitchFamily="34" charset="0"/>
              <a:buChar char="•"/>
              <a:defRPr sz="1400">
                <a:solidFill>
                  <a:schemeClr val="tx1"/>
                </a:solidFill>
                <a:latin typeface="+mn-lt"/>
                <a:ea typeface="+mn-ea"/>
              </a:defRPr>
            </a:lvl8pPr>
            <a:lvl9pPr marL="3440113" indent="-177800" algn="l" defTabSz="346075" rtl="0" fontAlgn="base">
              <a:spcBef>
                <a:spcPct val="50000"/>
              </a:spcBef>
              <a:spcAft>
                <a:spcPct val="0"/>
              </a:spcAft>
              <a:buFont typeface="Arial" pitchFamily="34" charset="0"/>
              <a:buChar char="•"/>
              <a:defRPr sz="1400">
                <a:solidFill>
                  <a:schemeClr val="tx1"/>
                </a:solidFill>
                <a:latin typeface="+mn-lt"/>
                <a:ea typeface="+mn-ea"/>
              </a:defRPr>
            </a:lvl9pPr>
          </a:lstStyle>
          <a:p>
            <a:pPr marL="0" indent="176211">
              <a:buNone/>
            </a:pPr>
            <a:r>
              <a:rPr lang="en-US" altLang="ja-JP" kern="0" dirty="0"/>
              <a:t>VimExcel</a:t>
            </a:r>
            <a:r>
              <a:rPr lang="ja-JP" altLang="en-US" kern="0" dirty="0"/>
              <a:t>のヘルプ</a:t>
            </a:r>
            <a:endParaRPr lang="en-IE" altLang="ja-JP" kern="0" dirty="0"/>
          </a:p>
          <a:p>
            <a:pPr marL="0" indent="176211">
              <a:buNone/>
            </a:pPr>
            <a:r>
              <a:rPr lang="en-US" altLang="ja-JP" kern="0" dirty="0"/>
              <a:t>“</a:t>
            </a:r>
            <a:r>
              <a:rPr lang="ja-JP" altLang="en-US" kern="0" dirty="0"/>
              <a:t>？</a:t>
            </a:r>
            <a:r>
              <a:rPr lang="en-US" altLang="ja-JP" kern="0" dirty="0"/>
              <a:t>”</a:t>
            </a:r>
            <a:r>
              <a:rPr lang="ja-JP" altLang="en-US" kern="0" dirty="0"/>
              <a:t>により、主要なコマンドの利用方法が確認可能</a:t>
            </a:r>
            <a:endParaRPr lang="en-IE" kern="0" dirty="0"/>
          </a:p>
        </p:txBody>
      </p:sp>
      <p:pic>
        <p:nvPicPr>
          <p:cNvPr id="2" name="Picture 1"/>
          <p:cNvPicPr>
            <a:picLocks noChangeAspect="1"/>
          </p:cNvPicPr>
          <p:nvPr/>
        </p:nvPicPr>
        <p:blipFill>
          <a:blip r:embed="rId2"/>
          <a:stretch>
            <a:fillRect/>
          </a:stretch>
        </p:blipFill>
        <p:spPr>
          <a:xfrm>
            <a:off x="3509045" y="2370376"/>
            <a:ext cx="7505912" cy="4829078"/>
          </a:xfrm>
          <a:prstGeom prst="rect">
            <a:avLst/>
          </a:prstGeom>
        </p:spPr>
      </p:pic>
      <p:pic>
        <p:nvPicPr>
          <p:cNvPr id="5" name="Picture 4"/>
          <p:cNvPicPr>
            <a:picLocks noChangeAspect="1"/>
          </p:cNvPicPr>
          <p:nvPr/>
        </p:nvPicPr>
        <p:blipFill>
          <a:blip r:embed="rId3"/>
          <a:stretch>
            <a:fillRect/>
          </a:stretch>
        </p:blipFill>
        <p:spPr>
          <a:xfrm>
            <a:off x="2019566" y="5111166"/>
            <a:ext cx="1434342" cy="1118573"/>
          </a:xfrm>
          <a:prstGeom prst="rect">
            <a:avLst/>
          </a:prstGeom>
        </p:spPr>
      </p:pic>
    </p:spTree>
    <p:extLst>
      <p:ext uri="{BB962C8B-B14F-4D97-AF65-F5344CB8AC3E}">
        <p14:creationId xmlns:p14="http://schemas.microsoft.com/office/powerpoint/2010/main" val="7211703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heme/theme1.xml><?xml version="1.0" encoding="utf-8"?>
<a:theme xmlns:a="http://schemas.openxmlformats.org/drawingml/2006/main" name="tb4_onscreen_v2.1">
  <a:themeElements>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fontScheme name="tb4_onscreen_v2.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54000" rIns="90000" bIns="54000" numCol="1" anchor="ctr" anchorCtr="0" compatLnSpc="1">
        <a:prstTxWarp prst="textNoShape">
          <a:avLst/>
        </a:prstTxWarp>
      </a:bodyPr>
      <a:lstStyle>
        <a:defPPr marL="0" marR="0" indent="0" algn="ctr" defTabSz="1019175" rtl="0" eaLnBrk="1"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54000" rIns="90000" bIns="54000" numCol="1" anchor="ctr" anchorCtr="0" compatLnSpc="1">
        <a:prstTxWarp prst="textNoShape">
          <a:avLst/>
        </a:prstTxWarp>
      </a:bodyPr>
      <a:lstStyle>
        <a:defPPr marL="0" marR="0" indent="0" algn="ctr" defTabSz="1019175" rtl="0" eaLnBrk="1"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C:\Project Eden\WorkFiles\PwC 2005\Phase 4\Onscreen templates\tb4_onscreen_v2.1.pot</Template>
  <TotalTime>0</TotalTime>
  <Words>4866</Words>
  <Application>Microsoft Office PowerPoint</Application>
  <PresentationFormat>Custom</PresentationFormat>
  <Paragraphs>479</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Meiryo UI</vt:lpstr>
      <vt:lpstr>ＭＳ Ｐゴシック</vt:lpstr>
      <vt:lpstr>Arial</vt:lpstr>
      <vt:lpstr>tb4_onscreen_v2.1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2016-01-13T23:51:03Z</dcterms:created>
  <dcterms:modified xsi:type="dcterms:W3CDTF">2023-12-02T11:51:58Z</dcterms:modified>
</cp:coreProperties>
</file>