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3" r:id="rId1"/>
  </p:sldMasterIdLst>
  <p:sldIdLst>
    <p:sldId id="256" r:id="rId2"/>
    <p:sldId id="257" r:id="rId3"/>
    <p:sldId id="258" r:id="rId4"/>
    <p:sldId id="260" r:id="rId5"/>
    <p:sldId id="259" r:id="rId6"/>
    <p:sldId id="264" r:id="rId7"/>
    <p:sldId id="261" r:id="rId8"/>
    <p:sldId id="263" r:id="rId9"/>
    <p:sldId id="262" r:id="rId10"/>
    <p:sldId id="265" r:id="rId11"/>
    <p:sldId id="266" r:id="rId12"/>
    <p:sldId id="267" r:id="rId13"/>
    <p:sldId id="268" r:id="rId14"/>
  </p:sldIdLst>
  <p:sldSz cx="12192000" cy="6858000"/>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8" autoAdjust="0"/>
    <p:restoredTop sz="94660"/>
  </p:normalViewPr>
  <p:slideViewPr>
    <p:cSldViewPr snapToGrid="0">
      <p:cViewPr varScale="1">
        <p:scale>
          <a:sx n="113" d="100"/>
          <a:sy n="113" d="100"/>
        </p:scale>
        <p:origin x="46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4BDB47-1242-1DAD-15C7-7B322BBA9E0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AB547A2-C6B3-39AE-129B-611F289CBB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EB55FFB-A59F-986B-F9BF-414A5FDA0A97}"/>
              </a:ext>
            </a:extLst>
          </p:cNvPr>
          <p:cNvSpPr>
            <a:spLocks noGrp="1"/>
          </p:cNvSpPr>
          <p:nvPr>
            <p:ph type="dt" sz="half" idx="10"/>
          </p:nvPr>
        </p:nvSpPr>
        <p:spPr/>
        <p:txBody>
          <a:bodyPr/>
          <a:lstStyle/>
          <a:p>
            <a:fld id="{16C5C415-1850-4AB3-8D6C-C18ED5C01657}" type="datetimeFigureOut">
              <a:rPr kumimoji="1" lang="ja-JP" altLang="en-US" smtClean="0"/>
              <a:t>2024/3/24</a:t>
            </a:fld>
            <a:endParaRPr kumimoji="1" lang="ja-JP" altLang="en-US"/>
          </a:p>
        </p:txBody>
      </p:sp>
      <p:sp>
        <p:nvSpPr>
          <p:cNvPr id="5" name="フッター プレースホルダー 4">
            <a:extLst>
              <a:ext uri="{FF2B5EF4-FFF2-40B4-BE49-F238E27FC236}">
                <a16:creationId xmlns:a16="http://schemas.microsoft.com/office/drawing/2014/main" id="{B97D89E3-7403-10FA-0434-7AB304300AA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7426998-A566-249A-A5C0-3F7EE1F5891B}"/>
              </a:ext>
            </a:extLst>
          </p:cNvPr>
          <p:cNvSpPr>
            <a:spLocks noGrp="1"/>
          </p:cNvSpPr>
          <p:nvPr>
            <p:ph type="sldNum" sz="quarter" idx="12"/>
          </p:nvPr>
        </p:nvSpPr>
        <p:spPr/>
        <p:txBody>
          <a:bodyPr/>
          <a:lstStyle/>
          <a:p>
            <a:fld id="{511125E7-6076-4707-B403-25AB3B9CE50C}" type="slidenum">
              <a:rPr kumimoji="1" lang="ja-JP" altLang="en-US" smtClean="0"/>
              <a:t>‹#›</a:t>
            </a:fld>
            <a:endParaRPr kumimoji="1" lang="ja-JP" altLang="en-US"/>
          </a:p>
        </p:txBody>
      </p:sp>
    </p:spTree>
    <p:extLst>
      <p:ext uri="{BB962C8B-B14F-4D97-AF65-F5344CB8AC3E}">
        <p14:creationId xmlns:p14="http://schemas.microsoft.com/office/powerpoint/2010/main" val="1823777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2B6810-5837-11C7-9EEE-252AE455753D}"/>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27C6785-03AB-DB7C-718C-FEE16BD795FE}"/>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5F70654-7EDE-2F0E-34FC-5B7FC1B5C8B7}"/>
              </a:ext>
            </a:extLst>
          </p:cNvPr>
          <p:cNvSpPr>
            <a:spLocks noGrp="1"/>
          </p:cNvSpPr>
          <p:nvPr>
            <p:ph type="dt" sz="half" idx="10"/>
          </p:nvPr>
        </p:nvSpPr>
        <p:spPr/>
        <p:txBody>
          <a:bodyPr/>
          <a:lstStyle/>
          <a:p>
            <a:fld id="{16C5C415-1850-4AB3-8D6C-C18ED5C01657}" type="datetimeFigureOut">
              <a:rPr kumimoji="1" lang="ja-JP" altLang="en-US" smtClean="0"/>
              <a:t>2024/3/24</a:t>
            </a:fld>
            <a:endParaRPr kumimoji="1" lang="ja-JP" altLang="en-US"/>
          </a:p>
        </p:txBody>
      </p:sp>
      <p:sp>
        <p:nvSpPr>
          <p:cNvPr id="5" name="フッター プレースホルダー 4">
            <a:extLst>
              <a:ext uri="{FF2B5EF4-FFF2-40B4-BE49-F238E27FC236}">
                <a16:creationId xmlns:a16="http://schemas.microsoft.com/office/drawing/2014/main" id="{9ECF243E-8EA8-EDB0-F0EE-205E20891DA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D2D8E9F-4F09-20A7-1BC9-BC5A2B21C9F7}"/>
              </a:ext>
            </a:extLst>
          </p:cNvPr>
          <p:cNvSpPr>
            <a:spLocks noGrp="1"/>
          </p:cNvSpPr>
          <p:nvPr>
            <p:ph type="sldNum" sz="quarter" idx="12"/>
          </p:nvPr>
        </p:nvSpPr>
        <p:spPr/>
        <p:txBody>
          <a:bodyPr/>
          <a:lstStyle/>
          <a:p>
            <a:fld id="{511125E7-6076-4707-B403-25AB3B9CE50C}" type="slidenum">
              <a:rPr kumimoji="1" lang="ja-JP" altLang="en-US" smtClean="0"/>
              <a:t>‹#›</a:t>
            </a:fld>
            <a:endParaRPr kumimoji="1" lang="ja-JP" altLang="en-US"/>
          </a:p>
        </p:txBody>
      </p:sp>
    </p:spTree>
    <p:extLst>
      <p:ext uri="{BB962C8B-B14F-4D97-AF65-F5344CB8AC3E}">
        <p14:creationId xmlns:p14="http://schemas.microsoft.com/office/powerpoint/2010/main" val="2085574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C1CAAAF-5609-D7C3-0BB3-E66A73675FD8}"/>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EEC67A2-6085-E74B-B8B4-55EDF2064A73}"/>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E9898FC-75FF-5263-A629-6CDBC72C2C4B}"/>
              </a:ext>
            </a:extLst>
          </p:cNvPr>
          <p:cNvSpPr>
            <a:spLocks noGrp="1"/>
          </p:cNvSpPr>
          <p:nvPr>
            <p:ph type="dt" sz="half" idx="10"/>
          </p:nvPr>
        </p:nvSpPr>
        <p:spPr/>
        <p:txBody>
          <a:bodyPr/>
          <a:lstStyle/>
          <a:p>
            <a:fld id="{16C5C415-1850-4AB3-8D6C-C18ED5C01657}" type="datetimeFigureOut">
              <a:rPr kumimoji="1" lang="ja-JP" altLang="en-US" smtClean="0"/>
              <a:t>2024/3/24</a:t>
            </a:fld>
            <a:endParaRPr kumimoji="1" lang="ja-JP" altLang="en-US"/>
          </a:p>
        </p:txBody>
      </p:sp>
      <p:sp>
        <p:nvSpPr>
          <p:cNvPr id="5" name="フッター プレースホルダー 4">
            <a:extLst>
              <a:ext uri="{FF2B5EF4-FFF2-40B4-BE49-F238E27FC236}">
                <a16:creationId xmlns:a16="http://schemas.microsoft.com/office/drawing/2014/main" id="{C1C15F71-2761-214E-7151-4BAAFA777A9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1759B4D-58D9-D3C0-0EEF-6E13A7D33C13}"/>
              </a:ext>
            </a:extLst>
          </p:cNvPr>
          <p:cNvSpPr>
            <a:spLocks noGrp="1"/>
          </p:cNvSpPr>
          <p:nvPr>
            <p:ph type="sldNum" sz="quarter" idx="12"/>
          </p:nvPr>
        </p:nvSpPr>
        <p:spPr/>
        <p:txBody>
          <a:bodyPr/>
          <a:lstStyle/>
          <a:p>
            <a:fld id="{511125E7-6076-4707-B403-25AB3B9CE50C}" type="slidenum">
              <a:rPr kumimoji="1" lang="ja-JP" altLang="en-US" smtClean="0"/>
              <a:t>‹#›</a:t>
            </a:fld>
            <a:endParaRPr kumimoji="1" lang="ja-JP" altLang="en-US"/>
          </a:p>
        </p:txBody>
      </p:sp>
    </p:spTree>
    <p:extLst>
      <p:ext uri="{BB962C8B-B14F-4D97-AF65-F5344CB8AC3E}">
        <p14:creationId xmlns:p14="http://schemas.microsoft.com/office/powerpoint/2010/main" val="2271234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666AEA-F6A9-5128-8518-9B1D48438FF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CE93CF0-E00E-8A30-6445-D2B9401A1CBD}"/>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8D0CB4F-E0CA-A7D7-78D9-E467DB948D4F}"/>
              </a:ext>
            </a:extLst>
          </p:cNvPr>
          <p:cNvSpPr>
            <a:spLocks noGrp="1"/>
          </p:cNvSpPr>
          <p:nvPr>
            <p:ph type="dt" sz="half" idx="10"/>
          </p:nvPr>
        </p:nvSpPr>
        <p:spPr/>
        <p:txBody>
          <a:bodyPr/>
          <a:lstStyle/>
          <a:p>
            <a:fld id="{16C5C415-1850-4AB3-8D6C-C18ED5C01657}" type="datetimeFigureOut">
              <a:rPr kumimoji="1" lang="ja-JP" altLang="en-US" smtClean="0"/>
              <a:t>2024/3/24</a:t>
            </a:fld>
            <a:endParaRPr kumimoji="1" lang="ja-JP" altLang="en-US"/>
          </a:p>
        </p:txBody>
      </p:sp>
      <p:sp>
        <p:nvSpPr>
          <p:cNvPr id="5" name="フッター プレースホルダー 4">
            <a:extLst>
              <a:ext uri="{FF2B5EF4-FFF2-40B4-BE49-F238E27FC236}">
                <a16:creationId xmlns:a16="http://schemas.microsoft.com/office/drawing/2014/main" id="{F072C355-0B57-7A48-D4D7-E2CFAA9F58F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27CE7AF-2469-6C79-CE5F-AB25826361B5}"/>
              </a:ext>
            </a:extLst>
          </p:cNvPr>
          <p:cNvSpPr>
            <a:spLocks noGrp="1"/>
          </p:cNvSpPr>
          <p:nvPr>
            <p:ph type="sldNum" sz="quarter" idx="12"/>
          </p:nvPr>
        </p:nvSpPr>
        <p:spPr/>
        <p:txBody>
          <a:bodyPr/>
          <a:lstStyle/>
          <a:p>
            <a:fld id="{511125E7-6076-4707-B403-25AB3B9CE50C}" type="slidenum">
              <a:rPr kumimoji="1" lang="ja-JP" altLang="en-US" smtClean="0"/>
              <a:t>‹#›</a:t>
            </a:fld>
            <a:endParaRPr kumimoji="1" lang="ja-JP" altLang="en-US"/>
          </a:p>
        </p:txBody>
      </p:sp>
    </p:spTree>
    <p:extLst>
      <p:ext uri="{BB962C8B-B14F-4D97-AF65-F5344CB8AC3E}">
        <p14:creationId xmlns:p14="http://schemas.microsoft.com/office/powerpoint/2010/main" val="660118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F66354-77A3-C988-424F-B07B738CDDE8}"/>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F01E472-4921-B739-6FEA-3FCC604691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86206B5-EA8F-905B-5612-DC9E65607D86}"/>
              </a:ext>
            </a:extLst>
          </p:cNvPr>
          <p:cNvSpPr>
            <a:spLocks noGrp="1"/>
          </p:cNvSpPr>
          <p:nvPr>
            <p:ph type="dt" sz="half" idx="10"/>
          </p:nvPr>
        </p:nvSpPr>
        <p:spPr/>
        <p:txBody>
          <a:bodyPr/>
          <a:lstStyle/>
          <a:p>
            <a:fld id="{16C5C415-1850-4AB3-8D6C-C18ED5C01657}" type="datetimeFigureOut">
              <a:rPr kumimoji="1" lang="ja-JP" altLang="en-US" smtClean="0"/>
              <a:t>2024/3/24</a:t>
            </a:fld>
            <a:endParaRPr kumimoji="1" lang="ja-JP" altLang="en-US"/>
          </a:p>
        </p:txBody>
      </p:sp>
      <p:sp>
        <p:nvSpPr>
          <p:cNvPr id="5" name="フッター プレースホルダー 4">
            <a:extLst>
              <a:ext uri="{FF2B5EF4-FFF2-40B4-BE49-F238E27FC236}">
                <a16:creationId xmlns:a16="http://schemas.microsoft.com/office/drawing/2014/main" id="{991EF6E7-EF23-95B7-86AB-AF01100AB34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6D1CBD9-5E64-9042-C024-7F07B658DBE5}"/>
              </a:ext>
            </a:extLst>
          </p:cNvPr>
          <p:cNvSpPr>
            <a:spLocks noGrp="1"/>
          </p:cNvSpPr>
          <p:nvPr>
            <p:ph type="sldNum" sz="quarter" idx="12"/>
          </p:nvPr>
        </p:nvSpPr>
        <p:spPr/>
        <p:txBody>
          <a:bodyPr/>
          <a:lstStyle/>
          <a:p>
            <a:fld id="{511125E7-6076-4707-B403-25AB3B9CE50C}" type="slidenum">
              <a:rPr kumimoji="1" lang="ja-JP" altLang="en-US" smtClean="0"/>
              <a:t>‹#›</a:t>
            </a:fld>
            <a:endParaRPr kumimoji="1" lang="ja-JP" altLang="en-US"/>
          </a:p>
        </p:txBody>
      </p:sp>
    </p:spTree>
    <p:extLst>
      <p:ext uri="{BB962C8B-B14F-4D97-AF65-F5344CB8AC3E}">
        <p14:creationId xmlns:p14="http://schemas.microsoft.com/office/powerpoint/2010/main" val="2093954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9AAF4E-7DBC-8525-ADD3-0D44DBFF9F5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D201DC7-3E86-2D10-FF98-24E74BA46295}"/>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E32A6E95-F3F8-79FE-DFF5-EFC61EDBB9F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9C9E50AA-CAE6-5239-738D-A87C638FE6E6}"/>
              </a:ext>
            </a:extLst>
          </p:cNvPr>
          <p:cNvSpPr>
            <a:spLocks noGrp="1"/>
          </p:cNvSpPr>
          <p:nvPr>
            <p:ph type="dt" sz="half" idx="10"/>
          </p:nvPr>
        </p:nvSpPr>
        <p:spPr/>
        <p:txBody>
          <a:bodyPr/>
          <a:lstStyle/>
          <a:p>
            <a:fld id="{16C5C415-1850-4AB3-8D6C-C18ED5C01657}" type="datetimeFigureOut">
              <a:rPr kumimoji="1" lang="ja-JP" altLang="en-US" smtClean="0"/>
              <a:t>2024/3/24</a:t>
            </a:fld>
            <a:endParaRPr kumimoji="1" lang="ja-JP" altLang="en-US"/>
          </a:p>
        </p:txBody>
      </p:sp>
      <p:sp>
        <p:nvSpPr>
          <p:cNvPr id="6" name="フッター プレースホルダー 5">
            <a:extLst>
              <a:ext uri="{FF2B5EF4-FFF2-40B4-BE49-F238E27FC236}">
                <a16:creationId xmlns:a16="http://schemas.microsoft.com/office/drawing/2014/main" id="{2865EC81-2102-C04A-9818-1F5EF0B51F9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F188568-263E-D4D4-7DF2-88824978BA86}"/>
              </a:ext>
            </a:extLst>
          </p:cNvPr>
          <p:cNvSpPr>
            <a:spLocks noGrp="1"/>
          </p:cNvSpPr>
          <p:nvPr>
            <p:ph type="sldNum" sz="quarter" idx="12"/>
          </p:nvPr>
        </p:nvSpPr>
        <p:spPr/>
        <p:txBody>
          <a:bodyPr/>
          <a:lstStyle/>
          <a:p>
            <a:fld id="{511125E7-6076-4707-B403-25AB3B9CE50C}" type="slidenum">
              <a:rPr kumimoji="1" lang="ja-JP" altLang="en-US" smtClean="0"/>
              <a:t>‹#›</a:t>
            </a:fld>
            <a:endParaRPr kumimoji="1" lang="ja-JP" altLang="en-US"/>
          </a:p>
        </p:txBody>
      </p:sp>
    </p:spTree>
    <p:extLst>
      <p:ext uri="{BB962C8B-B14F-4D97-AF65-F5344CB8AC3E}">
        <p14:creationId xmlns:p14="http://schemas.microsoft.com/office/powerpoint/2010/main" val="701325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93AE8F-B7B3-C6F1-25E8-3240C86D173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22EF0D-C595-4DC9-A1A4-2581398AA0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7C8681A-6EF1-13A3-868B-32E76D1DB244}"/>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884380E-876C-F376-DE6A-A05CD7B172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6378797-D05B-F97A-09C2-F732EC6E12F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AD251B02-9DCD-B8CE-B0E0-BF8F47EC8B62}"/>
              </a:ext>
            </a:extLst>
          </p:cNvPr>
          <p:cNvSpPr>
            <a:spLocks noGrp="1"/>
          </p:cNvSpPr>
          <p:nvPr>
            <p:ph type="dt" sz="half" idx="10"/>
          </p:nvPr>
        </p:nvSpPr>
        <p:spPr/>
        <p:txBody>
          <a:bodyPr/>
          <a:lstStyle/>
          <a:p>
            <a:fld id="{16C5C415-1850-4AB3-8D6C-C18ED5C01657}" type="datetimeFigureOut">
              <a:rPr kumimoji="1" lang="ja-JP" altLang="en-US" smtClean="0"/>
              <a:t>2024/3/24</a:t>
            </a:fld>
            <a:endParaRPr kumimoji="1" lang="ja-JP" altLang="en-US"/>
          </a:p>
        </p:txBody>
      </p:sp>
      <p:sp>
        <p:nvSpPr>
          <p:cNvPr id="8" name="フッター プレースホルダー 7">
            <a:extLst>
              <a:ext uri="{FF2B5EF4-FFF2-40B4-BE49-F238E27FC236}">
                <a16:creationId xmlns:a16="http://schemas.microsoft.com/office/drawing/2014/main" id="{8CF31782-D7F7-03BA-3939-BE9BFB91518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7807FC8-5F10-A90F-A449-EF2E525512CA}"/>
              </a:ext>
            </a:extLst>
          </p:cNvPr>
          <p:cNvSpPr>
            <a:spLocks noGrp="1"/>
          </p:cNvSpPr>
          <p:nvPr>
            <p:ph type="sldNum" sz="quarter" idx="12"/>
          </p:nvPr>
        </p:nvSpPr>
        <p:spPr/>
        <p:txBody>
          <a:bodyPr/>
          <a:lstStyle/>
          <a:p>
            <a:fld id="{511125E7-6076-4707-B403-25AB3B9CE50C}" type="slidenum">
              <a:rPr kumimoji="1" lang="ja-JP" altLang="en-US" smtClean="0"/>
              <a:t>‹#›</a:t>
            </a:fld>
            <a:endParaRPr kumimoji="1" lang="ja-JP" altLang="en-US"/>
          </a:p>
        </p:txBody>
      </p:sp>
    </p:spTree>
    <p:extLst>
      <p:ext uri="{BB962C8B-B14F-4D97-AF65-F5344CB8AC3E}">
        <p14:creationId xmlns:p14="http://schemas.microsoft.com/office/powerpoint/2010/main" val="3156464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698DA0-3913-88B1-AEE0-22A85F8570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19FA893B-7008-669E-DE01-B9BF8CEA8730}"/>
              </a:ext>
            </a:extLst>
          </p:cNvPr>
          <p:cNvSpPr>
            <a:spLocks noGrp="1"/>
          </p:cNvSpPr>
          <p:nvPr>
            <p:ph type="dt" sz="half" idx="10"/>
          </p:nvPr>
        </p:nvSpPr>
        <p:spPr/>
        <p:txBody>
          <a:bodyPr/>
          <a:lstStyle/>
          <a:p>
            <a:fld id="{16C5C415-1850-4AB3-8D6C-C18ED5C01657}" type="datetimeFigureOut">
              <a:rPr kumimoji="1" lang="ja-JP" altLang="en-US" smtClean="0"/>
              <a:t>2024/3/24</a:t>
            </a:fld>
            <a:endParaRPr kumimoji="1" lang="ja-JP" altLang="en-US"/>
          </a:p>
        </p:txBody>
      </p:sp>
      <p:sp>
        <p:nvSpPr>
          <p:cNvPr id="4" name="フッター プレースホルダー 3">
            <a:extLst>
              <a:ext uri="{FF2B5EF4-FFF2-40B4-BE49-F238E27FC236}">
                <a16:creationId xmlns:a16="http://schemas.microsoft.com/office/drawing/2014/main" id="{4002B485-BA75-5A95-062A-BC79CD7CD1E4}"/>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CF2F8BC-C0C5-4D60-130B-68715BF024D9}"/>
              </a:ext>
            </a:extLst>
          </p:cNvPr>
          <p:cNvSpPr>
            <a:spLocks noGrp="1"/>
          </p:cNvSpPr>
          <p:nvPr>
            <p:ph type="sldNum" sz="quarter" idx="12"/>
          </p:nvPr>
        </p:nvSpPr>
        <p:spPr/>
        <p:txBody>
          <a:bodyPr/>
          <a:lstStyle/>
          <a:p>
            <a:fld id="{511125E7-6076-4707-B403-25AB3B9CE50C}" type="slidenum">
              <a:rPr kumimoji="1" lang="ja-JP" altLang="en-US" smtClean="0"/>
              <a:t>‹#›</a:t>
            </a:fld>
            <a:endParaRPr kumimoji="1" lang="ja-JP" altLang="en-US"/>
          </a:p>
        </p:txBody>
      </p:sp>
    </p:spTree>
    <p:extLst>
      <p:ext uri="{BB962C8B-B14F-4D97-AF65-F5344CB8AC3E}">
        <p14:creationId xmlns:p14="http://schemas.microsoft.com/office/powerpoint/2010/main" val="3233514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870D203A-1ED0-C485-2C24-8AEA6B2C9347}"/>
              </a:ext>
            </a:extLst>
          </p:cNvPr>
          <p:cNvSpPr>
            <a:spLocks noGrp="1"/>
          </p:cNvSpPr>
          <p:nvPr>
            <p:ph type="dt" sz="half" idx="10"/>
          </p:nvPr>
        </p:nvSpPr>
        <p:spPr/>
        <p:txBody>
          <a:bodyPr/>
          <a:lstStyle/>
          <a:p>
            <a:fld id="{16C5C415-1850-4AB3-8D6C-C18ED5C01657}" type="datetimeFigureOut">
              <a:rPr kumimoji="1" lang="ja-JP" altLang="en-US" smtClean="0"/>
              <a:t>2024/3/24</a:t>
            </a:fld>
            <a:endParaRPr kumimoji="1" lang="ja-JP" altLang="en-US"/>
          </a:p>
        </p:txBody>
      </p:sp>
      <p:sp>
        <p:nvSpPr>
          <p:cNvPr id="3" name="フッター プレースホルダー 2">
            <a:extLst>
              <a:ext uri="{FF2B5EF4-FFF2-40B4-BE49-F238E27FC236}">
                <a16:creationId xmlns:a16="http://schemas.microsoft.com/office/drawing/2014/main" id="{B7E0130B-563A-FAFE-01C7-2DA619114D9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868BA2B-BDCF-23D7-DAB5-1B9C6751A21E}"/>
              </a:ext>
            </a:extLst>
          </p:cNvPr>
          <p:cNvSpPr>
            <a:spLocks noGrp="1"/>
          </p:cNvSpPr>
          <p:nvPr>
            <p:ph type="sldNum" sz="quarter" idx="12"/>
          </p:nvPr>
        </p:nvSpPr>
        <p:spPr/>
        <p:txBody>
          <a:bodyPr/>
          <a:lstStyle/>
          <a:p>
            <a:fld id="{511125E7-6076-4707-B403-25AB3B9CE50C}" type="slidenum">
              <a:rPr kumimoji="1" lang="ja-JP" altLang="en-US" smtClean="0"/>
              <a:t>‹#›</a:t>
            </a:fld>
            <a:endParaRPr kumimoji="1" lang="ja-JP" altLang="en-US"/>
          </a:p>
        </p:txBody>
      </p:sp>
    </p:spTree>
    <p:extLst>
      <p:ext uri="{BB962C8B-B14F-4D97-AF65-F5344CB8AC3E}">
        <p14:creationId xmlns:p14="http://schemas.microsoft.com/office/powerpoint/2010/main" val="1245104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E49580-4128-AEAE-5011-41409DEC02B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BCE7014-C53C-BDEF-C7D2-3A2388AFC6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D9C715A-1058-C54D-AB2D-F3D2AE3B98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E301E26-0191-1866-A3FF-86BA4DC5218F}"/>
              </a:ext>
            </a:extLst>
          </p:cNvPr>
          <p:cNvSpPr>
            <a:spLocks noGrp="1"/>
          </p:cNvSpPr>
          <p:nvPr>
            <p:ph type="dt" sz="half" idx="10"/>
          </p:nvPr>
        </p:nvSpPr>
        <p:spPr/>
        <p:txBody>
          <a:bodyPr/>
          <a:lstStyle/>
          <a:p>
            <a:fld id="{16C5C415-1850-4AB3-8D6C-C18ED5C01657}" type="datetimeFigureOut">
              <a:rPr kumimoji="1" lang="ja-JP" altLang="en-US" smtClean="0"/>
              <a:t>2024/3/24</a:t>
            </a:fld>
            <a:endParaRPr kumimoji="1" lang="ja-JP" altLang="en-US"/>
          </a:p>
        </p:txBody>
      </p:sp>
      <p:sp>
        <p:nvSpPr>
          <p:cNvPr id="6" name="フッター プレースホルダー 5">
            <a:extLst>
              <a:ext uri="{FF2B5EF4-FFF2-40B4-BE49-F238E27FC236}">
                <a16:creationId xmlns:a16="http://schemas.microsoft.com/office/drawing/2014/main" id="{06B021CF-CDF0-82B9-E9DB-B72D2677D15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26E915E-4E87-FE37-BE5C-9FADA07B080B}"/>
              </a:ext>
            </a:extLst>
          </p:cNvPr>
          <p:cNvSpPr>
            <a:spLocks noGrp="1"/>
          </p:cNvSpPr>
          <p:nvPr>
            <p:ph type="sldNum" sz="quarter" idx="12"/>
          </p:nvPr>
        </p:nvSpPr>
        <p:spPr/>
        <p:txBody>
          <a:bodyPr/>
          <a:lstStyle/>
          <a:p>
            <a:fld id="{511125E7-6076-4707-B403-25AB3B9CE50C}" type="slidenum">
              <a:rPr kumimoji="1" lang="ja-JP" altLang="en-US" smtClean="0"/>
              <a:t>‹#›</a:t>
            </a:fld>
            <a:endParaRPr kumimoji="1" lang="ja-JP" altLang="en-US"/>
          </a:p>
        </p:txBody>
      </p:sp>
    </p:spTree>
    <p:extLst>
      <p:ext uri="{BB962C8B-B14F-4D97-AF65-F5344CB8AC3E}">
        <p14:creationId xmlns:p14="http://schemas.microsoft.com/office/powerpoint/2010/main" val="2585014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9A17695-FE8F-53C2-1F9C-D2538C8218F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5B1EF7CC-8D97-2429-BA25-4AE88643D6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746BB44A-3960-5C0F-F721-1B874EBCAD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C00BC8E-9456-55F5-1D6A-FB90C4C3A268}"/>
              </a:ext>
            </a:extLst>
          </p:cNvPr>
          <p:cNvSpPr>
            <a:spLocks noGrp="1"/>
          </p:cNvSpPr>
          <p:nvPr>
            <p:ph type="dt" sz="half" idx="10"/>
          </p:nvPr>
        </p:nvSpPr>
        <p:spPr/>
        <p:txBody>
          <a:bodyPr/>
          <a:lstStyle/>
          <a:p>
            <a:fld id="{16C5C415-1850-4AB3-8D6C-C18ED5C01657}" type="datetimeFigureOut">
              <a:rPr kumimoji="1" lang="ja-JP" altLang="en-US" smtClean="0"/>
              <a:t>2024/3/24</a:t>
            </a:fld>
            <a:endParaRPr kumimoji="1" lang="ja-JP" altLang="en-US"/>
          </a:p>
        </p:txBody>
      </p:sp>
      <p:sp>
        <p:nvSpPr>
          <p:cNvPr id="6" name="フッター プレースホルダー 5">
            <a:extLst>
              <a:ext uri="{FF2B5EF4-FFF2-40B4-BE49-F238E27FC236}">
                <a16:creationId xmlns:a16="http://schemas.microsoft.com/office/drawing/2014/main" id="{68E07EE0-FC9B-F035-6008-9EFA637CA9B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A2EB4EC-3DA5-87CE-07AF-8F51DFFB7D1E}"/>
              </a:ext>
            </a:extLst>
          </p:cNvPr>
          <p:cNvSpPr>
            <a:spLocks noGrp="1"/>
          </p:cNvSpPr>
          <p:nvPr>
            <p:ph type="sldNum" sz="quarter" idx="12"/>
          </p:nvPr>
        </p:nvSpPr>
        <p:spPr/>
        <p:txBody>
          <a:bodyPr/>
          <a:lstStyle/>
          <a:p>
            <a:fld id="{511125E7-6076-4707-B403-25AB3B9CE50C}" type="slidenum">
              <a:rPr kumimoji="1" lang="ja-JP" altLang="en-US" smtClean="0"/>
              <a:t>‹#›</a:t>
            </a:fld>
            <a:endParaRPr kumimoji="1" lang="ja-JP" altLang="en-US"/>
          </a:p>
        </p:txBody>
      </p:sp>
    </p:spTree>
    <p:extLst>
      <p:ext uri="{BB962C8B-B14F-4D97-AF65-F5344CB8AC3E}">
        <p14:creationId xmlns:p14="http://schemas.microsoft.com/office/powerpoint/2010/main" val="25616298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7E7AB436-0465-6850-0C6B-886309A4164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06783FF-AE3C-8D81-CE15-378651695E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AFC2B38-36E7-3507-A7FD-54ACA1BB9F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C5C415-1850-4AB3-8D6C-C18ED5C01657}" type="datetimeFigureOut">
              <a:rPr kumimoji="1" lang="ja-JP" altLang="en-US" smtClean="0"/>
              <a:t>2024/3/24</a:t>
            </a:fld>
            <a:endParaRPr kumimoji="1" lang="ja-JP" altLang="en-US"/>
          </a:p>
        </p:txBody>
      </p:sp>
      <p:sp>
        <p:nvSpPr>
          <p:cNvPr id="5" name="フッター プレースホルダー 4">
            <a:extLst>
              <a:ext uri="{FF2B5EF4-FFF2-40B4-BE49-F238E27FC236}">
                <a16:creationId xmlns:a16="http://schemas.microsoft.com/office/drawing/2014/main" id="{DFA8EAD1-F15E-A5DC-536D-81959C081B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7F5657E-B4D6-4552-2BE3-1E8323BCB7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125E7-6076-4707-B403-25AB3B9CE50C}" type="slidenum">
              <a:rPr kumimoji="1" lang="ja-JP" altLang="en-US" smtClean="0"/>
              <a:t>‹#›</a:t>
            </a:fld>
            <a:endParaRPr kumimoji="1" lang="ja-JP" altLang="en-US"/>
          </a:p>
        </p:txBody>
      </p:sp>
    </p:spTree>
    <p:extLst>
      <p:ext uri="{BB962C8B-B14F-4D97-AF65-F5344CB8AC3E}">
        <p14:creationId xmlns:p14="http://schemas.microsoft.com/office/powerpoint/2010/main" val="2444969221"/>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B7C618-65F8-226C-1A15-93C98B5B22AF}"/>
              </a:ext>
            </a:extLst>
          </p:cNvPr>
          <p:cNvSpPr>
            <a:spLocks noGrp="1"/>
          </p:cNvSpPr>
          <p:nvPr>
            <p:ph type="ctrTitle"/>
          </p:nvPr>
        </p:nvSpPr>
        <p:spPr/>
        <p:txBody>
          <a:bodyPr/>
          <a:lstStyle/>
          <a:p>
            <a:r>
              <a:rPr kumimoji="1" lang="en-US" altLang="ja-JP" dirty="0"/>
              <a:t>SQL</a:t>
            </a:r>
            <a:r>
              <a:rPr kumimoji="1" lang="ja-JP" altLang="en-US" dirty="0"/>
              <a:t>入門</a:t>
            </a:r>
          </a:p>
        </p:txBody>
      </p:sp>
      <p:sp>
        <p:nvSpPr>
          <p:cNvPr id="3" name="字幕 2">
            <a:extLst>
              <a:ext uri="{FF2B5EF4-FFF2-40B4-BE49-F238E27FC236}">
                <a16:creationId xmlns:a16="http://schemas.microsoft.com/office/drawing/2014/main" id="{F39E1B69-1760-4E8B-B037-FD3FBFB84C0B}"/>
              </a:ext>
            </a:extLst>
          </p:cNvPr>
          <p:cNvSpPr>
            <a:spLocks noGrp="1"/>
          </p:cNvSpPr>
          <p:nvPr>
            <p:ph type="subTitle" idx="1"/>
          </p:nvPr>
        </p:nvSpPr>
        <p:spPr/>
        <p:txBody>
          <a:bodyPr/>
          <a:lstStyle/>
          <a:p>
            <a:r>
              <a:rPr kumimoji="1" lang="en-US" altLang="ja-JP" dirty="0"/>
              <a:t>SQL</a:t>
            </a:r>
            <a:r>
              <a:rPr kumimoji="1" lang="ja-JP" altLang="en-US" dirty="0"/>
              <a:t> </a:t>
            </a:r>
            <a:r>
              <a:rPr kumimoji="1" lang="en-US" altLang="ja-JP" dirty="0"/>
              <a:t>Helper</a:t>
            </a:r>
            <a:r>
              <a:rPr kumimoji="1" lang="ja-JP" altLang="en-US" dirty="0"/>
              <a:t>を使って</a:t>
            </a:r>
            <a:r>
              <a:rPr kumimoji="1" lang="en-US" altLang="ja-JP" dirty="0"/>
              <a:t>SQL</a:t>
            </a:r>
            <a:r>
              <a:rPr kumimoji="1" lang="ja-JP" altLang="en-US" dirty="0"/>
              <a:t>の書き方を覚えよう！</a:t>
            </a:r>
          </a:p>
        </p:txBody>
      </p:sp>
    </p:spTree>
    <p:extLst>
      <p:ext uri="{BB962C8B-B14F-4D97-AF65-F5344CB8AC3E}">
        <p14:creationId xmlns:p14="http://schemas.microsoft.com/office/powerpoint/2010/main" val="774705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229D0B-2A84-3B2A-F0B1-B7F273D7B169}"/>
              </a:ext>
            </a:extLst>
          </p:cNvPr>
          <p:cNvSpPr>
            <a:spLocks noGrp="1"/>
          </p:cNvSpPr>
          <p:nvPr>
            <p:ph type="title"/>
          </p:nvPr>
        </p:nvSpPr>
        <p:spPr/>
        <p:txBody>
          <a:bodyPr/>
          <a:lstStyle/>
          <a:p>
            <a:r>
              <a:rPr kumimoji="1" lang="en-US" altLang="ja-JP" dirty="0"/>
              <a:t>SQL</a:t>
            </a:r>
            <a:r>
              <a:rPr kumimoji="1" lang="ja-JP" altLang="en-US" dirty="0"/>
              <a:t> </a:t>
            </a:r>
            <a:r>
              <a:rPr kumimoji="1" lang="en-US" altLang="ja-JP" dirty="0"/>
              <a:t>Helper</a:t>
            </a:r>
            <a:r>
              <a:rPr kumimoji="1" lang="ja-JP" altLang="en-US" dirty="0"/>
              <a:t>画面</a:t>
            </a:r>
          </a:p>
        </p:txBody>
      </p:sp>
      <p:pic>
        <p:nvPicPr>
          <p:cNvPr id="4" name="図 3">
            <a:extLst>
              <a:ext uri="{FF2B5EF4-FFF2-40B4-BE49-F238E27FC236}">
                <a16:creationId xmlns:a16="http://schemas.microsoft.com/office/drawing/2014/main" id="{17F1223F-EF91-808E-B71B-CE74F1403CDE}"/>
              </a:ext>
            </a:extLst>
          </p:cNvPr>
          <p:cNvPicPr>
            <a:picLocks noChangeAspect="1"/>
          </p:cNvPicPr>
          <p:nvPr/>
        </p:nvPicPr>
        <p:blipFill>
          <a:blip r:embed="rId2"/>
          <a:stretch>
            <a:fillRect/>
          </a:stretch>
        </p:blipFill>
        <p:spPr>
          <a:xfrm>
            <a:off x="273680" y="1656343"/>
            <a:ext cx="6352771" cy="3999374"/>
          </a:xfrm>
          <a:prstGeom prst="rect">
            <a:avLst/>
          </a:prstGeom>
        </p:spPr>
      </p:pic>
      <p:sp>
        <p:nvSpPr>
          <p:cNvPr id="5" name="楕円 4">
            <a:extLst>
              <a:ext uri="{FF2B5EF4-FFF2-40B4-BE49-F238E27FC236}">
                <a16:creationId xmlns:a16="http://schemas.microsoft.com/office/drawing/2014/main" id="{B40120D9-98C0-B980-C59F-AACB995DF8FA}"/>
              </a:ext>
            </a:extLst>
          </p:cNvPr>
          <p:cNvSpPr/>
          <p:nvPr/>
        </p:nvSpPr>
        <p:spPr>
          <a:xfrm>
            <a:off x="384044" y="2207079"/>
            <a:ext cx="2016904" cy="190499"/>
          </a:xfrm>
          <a:prstGeom prst="ellipse">
            <a:avLst/>
          </a:prstGeom>
          <a:noFill/>
          <a:ln>
            <a:solidFill>
              <a:srgbClr val="167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a:extLst>
              <a:ext uri="{FF2B5EF4-FFF2-40B4-BE49-F238E27FC236}">
                <a16:creationId xmlns:a16="http://schemas.microsoft.com/office/drawing/2014/main" id="{CDD607E3-C35C-6AD1-7AC2-7CF7E26EBFE6}"/>
              </a:ext>
            </a:extLst>
          </p:cNvPr>
          <p:cNvSpPr txBox="1"/>
          <p:nvPr/>
        </p:nvSpPr>
        <p:spPr>
          <a:xfrm>
            <a:off x="5135753" y="3747184"/>
            <a:ext cx="1417402" cy="507831"/>
          </a:xfrm>
          <a:prstGeom prst="rect">
            <a:avLst/>
          </a:prstGeom>
          <a:solidFill>
            <a:srgbClr val="FFFFE1"/>
          </a:solidFill>
          <a:ln>
            <a:solidFill>
              <a:srgbClr val="16719E"/>
            </a:solidFill>
          </a:ln>
          <a:effectLst>
            <a:outerShdw blurRad="50800" dist="38100" dir="2700000" algn="tl" rotWithShape="0">
              <a:prstClr val="black">
                <a:alpha val="40000"/>
              </a:prstClr>
            </a:outerShdw>
          </a:effectLst>
        </p:spPr>
        <p:txBody>
          <a:bodyPr wrap="square" rtlCol="0">
            <a:spAutoFit/>
          </a:bodyPr>
          <a:lstStyle/>
          <a:p>
            <a:r>
              <a:rPr kumimoji="1" lang="ja-JP" altLang="en-US" sz="900" dirty="0"/>
              <a:t>テキストペイン：</a:t>
            </a:r>
            <a:endParaRPr kumimoji="1" lang="en-US" altLang="ja-JP" sz="900" dirty="0"/>
          </a:p>
          <a:p>
            <a:r>
              <a:rPr kumimoji="1" lang="ja-JP" altLang="en-US" sz="900" dirty="0"/>
              <a:t>文字飾りを除いた</a:t>
            </a:r>
            <a:endParaRPr kumimoji="1" lang="en-US" altLang="ja-JP" sz="900" dirty="0"/>
          </a:p>
          <a:p>
            <a:r>
              <a:rPr kumimoji="1" lang="ja-JP" altLang="en-US" sz="900" dirty="0"/>
              <a:t>プレーンテキスト</a:t>
            </a:r>
            <a:endParaRPr kumimoji="1" lang="en-US" altLang="ja-JP" sz="900" dirty="0"/>
          </a:p>
        </p:txBody>
      </p:sp>
      <p:sp>
        <p:nvSpPr>
          <p:cNvPr id="7" name="楕円 6">
            <a:extLst>
              <a:ext uri="{FF2B5EF4-FFF2-40B4-BE49-F238E27FC236}">
                <a16:creationId xmlns:a16="http://schemas.microsoft.com/office/drawing/2014/main" id="{4F1FA2F4-A9F6-1A03-30E8-2E069159EE59}"/>
              </a:ext>
            </a:extLst>
          </p:cNvPr>
          <p:cNvSpPr/>
          <p:nvPr/>
        </p:nvSpPr>
        <p:spPr>
          <a:xfrm>
            <a:off x="1386087" y="1919889"/>
            <a:ext cx="713938" cy="190499"/>
          </a:xfrm>
          <a:prstGeom prst="ellipse">
            <a:avLst/>
          </a:prstGeom>
          <a:noFill/>
          <a:ln>
            <a:solidFill>
              <a:srgbClr val="167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楕円 7">
            <a:extLst>
              <a:ext uri="{FF2B5EF4-FFF2-40B4-BE49-F238E27FC236}">
                <a16:creationId xmlns:a16="http://schemas.microsoft.com/office/drawing/2014/main" id="{0E529ED9-B63E-0EFC-39FB-86203E332EA5}"/>
              </a:ext>
            </a:extLst>
          </p:cNvPr>
          <p:cNvSpPr/>
          <p:nvPr/>
        </p:nvSpPr>
        <p:spPr>
          <a:xfrm>
            <a:off x="2400948" y="2208454"/>
            <a:ext cx="668029" cy="190499"/>
          </a:xfrm>
          <a:prstGeom prst="ellipse">
            <a:avLst/>
          </a:prstGeom>
          <a:noFill/>
          <a:ln>
            <a:solidFill>
              <a:srgbClr val="167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楕円 8">
            <a:extLst>
              <a:ext uri="{FF2B5EF4-FFF2-40B4-BE49-F238E27FC236}">
                <a16:creationId xmlns:a16="http://schemas.microsoft.com/office/drawing/2014/main" id="{59D0F920-7EEB-95FE-1CE1-2A2712C39031}"/>
              </a:ext>
            </a:extLst>
          </p:cNvPr>
          <p:cNvSpPr/>
          <p:nvPr/>
        </p:nvSpPr>
        <p:spPr>
          <a:xfrm>
            <a:off x="2047933" y="1919889"/>
            <a:ext cx="668029" cy="190499"/>
          </a:xfrm>
          <a:prstGeom prst="ellipse">
            <a:avLst/>
          </a:prstGeom>
          <a:noFill/>
          <a:ln>
            <a:solidFill>
              <a:srgbClr val="167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楕円 9">
            <a:extLst>
              <a:ext uri="{FF2B5EF4-FFF2-40B4-BE49-F238E27FC236}">
                <a16:creationId xmlns:a16="http://schemas.microsoft.com/office/drawing/2014/main" id="{FF9FB97B-AD16-EF43-C3C7-680FC8E1F7ED}"/>
              </a:ext>
            </a:extLst>
          </p:cNvPr>
          <p:cNvSpPr/>
          <p:nvPr/>
        </p:nvSpPr>
        <p:spPr>
          <a:xfrm>
            <a:off x="3099913" y="2208454"/>
            <a:ext cx="668029" cy="190499"/>
          </a:xfrm>
          <a:prstGeom prst="ellipse">
            <a:avLst/>
          </a:prstGeom>
          <a:noFill/>
          <a:ln>
            <a:solidFill>
              <a:srgbClr val="167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楕円 10">
            <a:extLst>
              <a:ext uri="{FF2B5EF4-FFF2-40B4-BE49-F238E27FC236}">
                <a16:creationId xmlns:a16="http://schemas.microsoft.com/office/drawing/2014/main" id="{F6E54706-ACE8-B96F-1633-F9E5FBBE07F2}"/>
              </a:ext>
            </a:extLst>
          </p:cNvPr>
          <p:cNvSpPr/>
          <p:nvPr/>
        </p:nvSpPr>
        <p:spPr>
          <a:xfrm>
            <a:off x="2734963" y="1919889"/>
            <a:ext cx="668029" cy="190499"/>
          </a:xfrm>
          <a:prstGeom prst="ellipse">
            <a:avLst/>
          </a:prstGeom>
          <a:noFill/>
          <a:ln>
            <a:solidFill>
              <a:srgbClr val="167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a:extLst>
              <a:ext uri="{FF2B5EF4-FFF2-40B4-BE49-F238E27FC236}">
                <a16:creationId xmlns:a16="http://schemas.microsoft.com/office/drawing/2014/main" id="{136F6DFD-BDB9-620A-48C6-8B02BD772C1A}"/>
              </a:ext>
            </a:extLst>
          </p:cNvPr>
          <p:cNvSpPr txBox="1"/>
          <p:nvPr/>
        </p:nvSpPr>
        <p:spPr>
          <a:xfrm>
            <a:off x="1521559" y="1673668"/>
            <a:ext cx="312906" cy="246221"/>
          </a:xfrm>
          <a:prstGeom prst="rect">
            <a:avLst/>
          </a:prstGeom>
          <a:solidFill>
            <a:schemeClr val="bg1"/>
          </a:solidFill>
        </p:spPr>
        <p:txBody>
          <a:bodyPr wrap="none" rtlCol="0">
            <a:spAutoFit/>
          </a:bodyPr>
          <a:lstStyle/>
          <a:p>
            <a:r>
              <a:rPr kumimoji="1" lang="ja-JP" altLang="en-US" sz="1000" dirty="0"/>
              <a:t>①</a:t>
            </a:r>
          </a:p>
        </p:txBody>
      </p:sp>
      <p:sp>
        <p:nvSpPr>
          <p:cNvPr id="13" name="テキスト ボックス 12">
            <a:extLst>
              <a:ext uri="{FF2B5EF4-FFF2-40B4-BE49-F238E27FC236}">
                <a16:creationId xmlns:a16="http://schemas.microsoft.com/office/drawing/2014/main" id="{6803DF50-F652-F1E2-0004-7D8A76089A95}"/>
              </a:ext>
            </a:extLst>
          </p:cNvPr>
          <p:cNvSpPr txBox="1"/>
          <p:nvPr/>
        </p:nvSpPr>
        <p:spPr>
          <a:xfrm>
            <a:off x="2225494" y="1654510"/>
            <a:ext cx="312906" cy="246221"/>
          </a:xfrm>
          <a:prstGeom prst="rect">
            <a:avLst/>
          </a:prstGeom>
          <a:solidFill>
            <a:schemeClr val="bg1"/>
          </a:solidFill>
        </p:spPr>
        <p:txBody>
          <a:bodyPr wrap="none" rtlCol="0">
            <a:spAutoFit/>
          </a:bodyPr>
          <a:lstStyle/>
          <a:p>
            <a:r>
              <a:rPr kumimoji="1" lang="ja-JP" altLang="en-US" sz="1000" dirty="0"/>
              <a:t>②</a:t>
            </a:r>
          </a:p>
        </p:txBody>
      </p:sp>
      <p:sp>
        <p:nvSpPr>
          <p:cNvPr id="14" name="テキスト ボックス 13">
            <a:extLst>
              <a:ext uri="{FF2B5EF4-FFF2-40B4-BE49-F238E27FC236}">
                <a16:creationId xmlns:a16="http://schemas.microsoft.com/office/drawing/2014/main" id="{E421F465-854A-3702-8366-556EB2B10A62}"/>
              </a:ext>
            </a:extLst>
          </p:cNvPr>
          <p:cNvSpPr txBox="1"/>
          <p:nvPr/>
        </p:nvSpPr>
        <p:spPr>
          <a:xfrm>
            <a:off x="2912524" y="1665006"/>
            <a:ext cx="312906" cy="246221"/>
          </a:xfrm>
          <a:prstGeom prst="rect">
            <a:avLst/>
          </a:prstGeom>
          <a:solidFill>
            <a:schemeClr val="bg1"/>
          </a:solidFill>
        </p:spPr>
        <p:txBody>
          <a:bodyPr wrap="none" rtlCol="0">
            <a:spAutoFit/>
          </a:bodyPr>
          <a:lstStyle/>
          <a:p>
            <a:r>
              <a:rPr kumimoji="1" lang="ja-JP" altLang="en-US" sz="1000" dirty="0"/>
              <a:t>③</a:t>
            </a:r>
          </a:p>
        </p:txBody>
      </p:sp>
      <p:sp>
        <p:nvSpPr>
          <p:cNvPr id="15" name="テキスト ボックス 14">
            <a:extLst>
              <a:ext uri="{FF2B5EF4-FFF2-40B4-BE49-F238E27FC236}">
                <a16:creationId xmlns:a16="http://schemas.microsoft.com/office/drawing/2014/main" id="{77FB01F6-8C07-AFA6-C64F-3C2F7E5DFAD6}"/>
              </a:ext>
            </a:extLst>
          </p:cNvPr>
          <p:cNvSpPr txBox="1"/>
          <p:nvPr/>
        </p:nvSpPr>
        <p:spPr>
          <a:xfrm>
            <a:off x="2636386" y="2397578"/>
            <a:ext cx="312906" cy="246221"/>
          </a:xfrm>
          <a:prstGeom prst="rect">
            <a:avLst/>
          </a:prstGeom>
          <a:solidFill>
            <a:schemeClr val="bg1"/>
          </a:solidFill>
        </p:spPr>
        <p:txBody>
          <a:bodyPr wrap="none" rtlCol="0">
            <a:spAutoFit/>
          </a:bodyPr>
          <a:lstStyle/>
          <a:p>
            <a:r>
              <a:rPr kumimoji="1" lang="ja-JP" altLang="en-US" sz="1000" dirty="0"/>
              <a:t>⑤</a:t>
            </a:r>
          </a:p>
        </p:txBody>
      </p:sp>
      <p:sp>
        <p:nvSpPr>
          <p:cNvPr id="16" name="テキスト ボックス 15">
            <a:extLst>
              <a:ext uri="{FF2B5EF4-FFF2-40B4-BE49-F238E27FC236}">
                <a16:creationId xmlns:a16="http://schemas.microsoft.com/office/drawing/2014/main" id="{A0D09E4F-8CAE-72C6-5FA7-8528FA8BA3FB}"/>
              </a:ext>
            </a:extLst>
          </p:cNvPr>
          <p:cNvSpPr txBox="1"/>
          <p:nvPr/>
        </p:nvSpPr>
        <p:spPr>
          <a:xfrm>
            <a:off x="1208653" y="2431813"/>
            <a:ext cx="312906" cy="246221"/>
          </a:xfrm>
          <a:prstGeom prst="rect">
            <a:avLst/>
          </a:prstGeom>
          <a:solidFill>
            <a:schemeClr val="bg1"/>
          </a:solidFill>
        </p:spPr>
        <p:txBody>
          <a:bodyPr wrap="none" rtlCol="0">
            <a:spAutoFit/>
          </a:bodyPr>
          <a:lstStyle/>
          <a:p>
            <a:r>
              <a:rPr kumimoji="1" lang="ja-JP" altLang="en-US" sz="1000" dirty="0"/>
              <a:t>④</a:t>
            </a:r>
          </a:p>
        </p:txBody>
      </p:sp>
      <p:sp>
        <p:nvSpPr>
          <p:cNvPr id="17" name="テキスト ボックス 16">
            <a:extLst>
              <a:ext uri="{FF2B5EF4-FFF2-40B4-BE49-F238E27FC236}">
                <a16:creationId xmlns:a16="http://schemas.microsoft.com/office/drawing/2014/main" id="{B2F3A7FB-B664-5949-4130-43DFE592ADEB}"/>
              </a:ext>
            </a:extLst>
          </p:cNvPr>
          <p:cNvSpPr txBox="1"/>
          <p:nvPr/>
        </p:nvSpPr>
        <p:spPr>
          <a:xfrm>
            <a:off x="3277474" y="2408978"/>
            <a:ext cx="312906" cy="246221"/>
          </a:xfrm>
          <a:prstGeom prst="rect">
            <a:avLst/>
          </a:prstGeom>
          <a:solidFill>
            <a:schemeClr val="bg1"/>
          </a:solidFill>
        </p:spPr>
        <p:txBody>
          <a:bodyPr wrap="none" rtlCol="0">
            <a:spAutoFit/>
          </a:bodyPr>
          <a:lstStyle/>
          <a:p>
            <a:r>
              <a:rPr kumimoji="1" lang="ja-JP" altLang="en-US" sz="1000" dirty="0"/>
              <a:t>⑥</a:t>
            </a:r>
          </a:p>
        </p:txBody>
      </p:sp>
      <p:sp>
        <p:nvSpPr>
          <p:cNvPr id="18" name="テキスト ボックス 17">
            <a:extLst>
              <a:ext uri="{FF2B5EF4-FFF2-40B4-BE49-F238E27FC236}">
                <a16:creationId xmlns:a16="http://schemas.microsoft.com/office/drawing/2014/main" id="{5094F482-8FCD-38EA-A904-D1E142BCCF20}"/>
              </a:ext>
            </a:extLst>
          </p:cNvPr>
          <p:cNvSpPr txBox="1"/>
          <p:nvPr/>
        </p:nvSpPr>
        <p:spPr>
          <a:xfrm>
            <a:off x="6671725" y="1486205"/>
            <a:ext cx="5351990" cy="4154984"/>
          </a:xfrm>
          <a:prstGeom prst="rect">
            <a:avLst/>
          </a:prstGeom>
          <a:noFill/>
          <a:ln>
            <a:noFill/>
          </a:ln>
        </p:spPr>
        <p:txBody>
          <a:bodyPr wrap="square" rtlCol="0">
            <a:spAutoFit/>
          </a:bodyPr>
          <a:lstStyle/>
          <a:p>
            <a:r>
              <a:rPr kumimoji="1" lang="ja-JP" altLang="en-US" sz="1200" dirty="0"/>
              <a:t>① 実行ボタン</a:t>
            </a:r>
            <a:endParaRPr kumimoji="1" lang="en-US" altLang="ja-JP" sz="1200" dirty="0"/>
          </a:p>
          <a:p>
            <a:r>
              <a:rPr kumimoji="1" lang="ja-JP" altLang="en-US" sz="1200" dirty="0"/>
              <a:t>　編集ペインの</a:t>
            </a:r>
            <a:r>
              <a:rPr kumimoji="1" lang="en-US" altLang="ja-JP" sz="1200" dirty="0"/>
              <a:t>SQL</a:t>
            </a:r>
            <a:r>
              <a:rPr kumimoji="1" lang="ja-JP" altLang="en-US" sz="1200" dirty="0"/>
              <a:t>を実行します。</a:t>
            </a:r>
            <a:r>
              <a:rPr kumimoji="1" lang="en-US" altLang="ja-JP" sz="1200" dirty="0"/>
              <a:t>Select</a:t>
            </a:r>
            <a:r>
              <a:rPr kumimoji="1" lang="ja-JP" altLang="en-US" sz="1200" dirty="0"/>
              <a:t>の時はデータシートビューで表示、更新系、</a:t>
            </a:r>
            <a:r>
              <a:rPr kumimoji="1" lang="en-US" altLang="ja-JP" sz="1200" dirty="0"/>
              <a:t>(Update/</a:t>
            </a:r>
            <a:r>
              <a:rPr kumimoji="1" lang="en-US" altLang="ja-JP" sz="1200" dirty="0" err="1"/>
              <a:t>Delet</a:t>
            </a:r>
            <a:r>
              <a:rPr kumimoji="1" lang="en-US" altLang="ja-JP" sz="1200" dirty="0"/>
              <a:t>/Insert)</a:t>
            </a:r>
            <a:r>
              <a:rPr kumimoji="1" lang="ja-JP" altLang="en-US" sz="1200" dirty="0"/>
              <a:t>の場合は実行前に確認プロンプトを出して更新を実行します。</a:t>
            </a:r>
            <a:endParaRPr kumimoji="1" lang="en-US" altLang="ja-JP" sz="1200" dirty="0"/>
          </a:p>
          <a:p>
            <a:r>
              <a:rPr kumimoji="1" lang="ja-JP" altLang="en-US" sz="1200" dirty="0"/>
              <a:t>　実行結果は</a:t>
            </a:r>
            <a:r>
              <a:rPr kumimoji="1" lang="en-US" altLang="ja-JP" sz="1200" dirty="0" err="1"/>
              <a:t>SQLLog</a:t>
            </a:r>
            <a:r>
              <a:rPr kumimoji="1" lang="ja-JP" altLang="en-US" sz="1200" dirty="0"/>
              <a:t>に記録され、</a:t>
            </a:r>
            <a:r>
              <a:rPr kumimoji="1" lang="en-US" altLang="ja-JP" sz="1200" dirty="0"/>
              <a:t>SQL</a:t>
            </a:r>
            <a:r>
              <a:rPr kumimoji="1" lang="ja-JP" altLang="en-US" sz="1200" dirty="0"/>
              <a:t>履歴ボタンで参照できます。</a:t>
            </a:r>
            <a:endParaRPr kumimoji="1" lang="en-US" altLang="ja-JP" sz="1200" dirty="0"/>
          </a:p>
          <a:p>
            <a:r>
              <a:rPr kumimoji="1" lang="ja-JP" altLang="en-US" sz="1200" dirty="0"/>
              <a:t>② </a:t>
            </a:r>
            <a:r>
              <a:rPr kumimoji="1" lang="en-US" altLang="ja-JP" sz="1200" dirty="0"/>
              <a:t>Excel</a:t>
            </a:r>
            <a:r>
              <a:rPr kumimoji="1" lang="ja-JP" altLang="en-US" sz="1200" dirty="0"/>
              <a:t>出力ボタン</a:t>
            </a:r>
            <a:endParaRPr kumimoji="1" lang="en-US" altLang="ja-JP" sz="1200" dirty="0"/>
          </a:p>
          <a:p>
            <a:r>
              <a:rPr kumimoji="1" lang="ja-JP" altLang="en-US" sz="1200" dirty="0"/>
              <a:t>　編集ペインの</a:t>
            </a:r>
            <a:r>
              <a:rPr kumimoji="1" lang="en-US" altLang="ja-JP" sz="1200" dirty="0"/>
              <a:t>SQL</a:t>
            </a:r>
            <a:r>
              <a:rPr kumimoji="1" lang="ja-JP" altLang="en-US" sz="1200" dirty="0"/>
              <a:t>実行結果を</a:t>
            </a:r>
            <a:r>
              <a:rPr kumimoji="1" lang="en-US" altLang="ja-JP" sz="1200" dirty="0"/>
              <a:t>Excel</a:t>
            </a:r>
            <a:r>
              <a:rPr kumimoji="1" lang="ja-JP" altLang="en-US" sz="1200" dirty="0"/>
              <a:t>に出力します。</a:t>
            </a:r>
            <a:endParaRPr kumimoji="1" lang="en-US" altLang="ja-JP" sz="1200" dirty="0"/>
          </a:p>
          <a:p>
            <a:endParaRPr kumimoji="1" lang="en-US" altLang="ja-JP" sz="1200" dirty="0"/>
          </a:p>
          <a:p>
            <a:r>
              <a:rPr kumimoji="1" lang="ja-JP" altLang="en-US" sz="1200" dirty="0"/>
              <a:t>③ </a:t>
            </a:r>
            <a:r>
              <a:rPr kumimoji="1" lang="en-US" altLang="ja-JP" sz="1200" dirty="0"/>
              <a:t>SQL</a:t>
            </a:r>
            <a:r>
              <a:rPr kumimoji="1" lang="ja-JP" altLang="en-US" sz="1200" dirty="0"/>
              <a:t>履歴ボタン</a:t>
            </a:r>
            <a:endParaRPr kumimoji="1" lang="en-US" altLang="ja-JP" sz="1200" dirty="0"/>
          </a:p>
          <a:p>
            <a:r>
              <a:rPr kumimoji="1" lang="ja-JP" altLang="en-US" sz="1200" dirty="0"/>
              <a:t>　</a:t>
            </a:r>
            <a:r>
              <a:rPr kumimoji="1" lang="en-US" altLang="ja-JP" sz="1200" dirty="0" err="1"/>
              <a:t>SQLLog</a:t>
            </a:r>
            <a:r>
              <a:rPr kumimoji="1" lang="ja-JP" altLang="en-US" sz="1200" dirty="0"/>
              <a:t>を表示します。</a:t>
            </a:r>
            <a:endParaRPr kumimoji="1" lang="en-US" altLang="ja-JP" sz="1200" dirty="0"/>
          </a:p>
          <a:p>
            <a:endParaRPr kumimoji="1" lang="en-US" altLang="ja-JP" sz="1200" dirty="0"/>
          </a:p>
          <a:p>
            <a:r>
              <a:rPr kumimoji="1" lang="ja-JP" altLang="en-US" sz="1200" dirty="0"/>
              <a:t>④ </a:t>
            </a:r>
            <a:r>
              <a:rPr kumimoji="1" lang="en-US" altLang="ja-JP" sz="1200" dirty="0"/>
              <a:t>Copy/Paste</a:t>
            </a:r>
            <a:r>
              <a:rPr kumimoji="1" lang="ja-JP" altLang="en-US" sz="1200" dirty="0"/>
              <a:t>、整形／</a:t>
            </a:r>
            <a:r>
              <a:rPr kumimoji="1" lang="en-US" altLang="ja-JP" sz="1200" dirty="0"/>
              <a:t>Rich</a:t>
            </a:r>
            <a:r>
              <a:rPr kumimoji="1" lang="ja-JP" altLang="en-US" sz="1200" dirty="0"/>
              <a:t>化</a:t>
            </a:r>
            <a:endParaRPr kumimoji="1" lang="en-US" altLang="ja-JP" sz="1200" dirty="0"/>
          </a:p>
          <a:p>
            <a:r>
              <a:rPr kumimoji="1" lang="ja-JP" altLang="en-US" sz="1200" dirty="0"/>
              <a:t>　その名の通りです。実行してみてください。</a:t>
            </a:r>
            <a:endParaRPr kumimoji="1" lang="en-US" altLang="ja-JP" sz="1200" dirty="0"/>
          </a:p>
          <a:p>
            <a:endParaRPr kumimoji="1" lang="en-US" altLang="ja-JP" sz="1200" dirty="0"/>
          </a:p>
          <a:p>
            <a:r>
              <a:rPr kumimoji="1" lang="ja-JP" altLang="en-US" sz="1200" dirty="0"/>
              <a:t>⑤ </a:t>
            </a:r>
            <a:r>
              <a:rPr kumimoji="1" lang="en-US" altLang="ja-JP" sz="1200" dirty="0"/>
              <a:t>Form</a:t>
            </a:r>
            <a:r>
              <a:rPr kumimoji="1" lang="ja-JP" altLang="en-US" sz="1200" dirty="0"/>
              <a:t>ソース</a:t>
            </a:r>
            <a:endParaRPr kumimoji="1" lang="en-US" altLang="ja-JP" sz="1200" dirty="0"/>
          </a:p>
          <a:p>
            <a:r>
              <a:rPr kumimoji="1" lang="ja-JP" altLang="en-US" sz="1200" dirty="0"/>
              <a:t>　</a:t>
            </a:r>
            <a:r>
              <a:rPr kumimoji="1" lang="en-US" altLang="ja-JP" sz="1200" dirty="0"/>
              <a:t>Form</a:t>
            </a:r>
            <a:r>
              <a:rPr kumimoji="1" lang="ja-JP" altLang="en-US" sz="1200" dirty="0"/>
              <a:t>の</a:t>
            </a:r>
            <a:r>
              <a:rPr kumimoji="1" lang="en-US" altLang="ja-JP" sz="1200" dirty="0"/>
              <a:t>Record</a:t>
            </a:r>
            <a:r>
              <a:rPr kumimoji="1" lang="ja-JP" altLang="en-US" sz="1200" dirty="0"/>
              <a:t> </a:t>
            </a:r>
            <a:r>
              <a:rPr kumimoji="1" lang="en-US" altLang="ja-JP" sz="1200" dirty="0"/>
              <a:t>source</a:t>
            </a:r>
            <a:r>
              <a:rPr kumimoji="1" lang="ja-JP" altLang="en-US" sz="1200" dirty="0"/>
              <a:t>を編集画面に貼り付けます。</a:t>
            </a:r>
            <a:r>
              <a:rPr kumimoji="1" lang="en-US" altLang="ja-JP" sz="1200" dirty="0" err="1"/>
              <a:t>Recordsource</a:t>
            </a:r>
            <a:r>
              <a:rPr kumimoji="1" lang="ja-JP" altLang="en-US" sz="1200" dirty="0"/>
              <a:t>が複雑な</a:t>
            </a:r>
            <a:r>
              <a:rPr kumimoji="1" lang="en-US" altLang="ja-JP" sz="1200" dirty="0"/>
              <a:t>SQL</a:t>
            </a:r>
            <a:r>
              <a:rPr kumimoji="1" lang="ja-JP" altLang="en-US" sz="1200" dirty="0"/>
              <a:t>になっているときは便利です。</a:t>
            </a:r>
            <a:endParaRPr kumimoji="1" lang="en-US" altLang="ja-JP" sz="1200" dirty="0"/>
          </a:p>
          <a:p>
            <a:endParaRPr kumimoji="1" lang="en-US" altLang="ja-JP" sz="1200" dirty="0"/>
          </a:p>
          <a:p>
            <a:r>
              <a:rPr kumimoji="1" lang="ja-JP" altLang="en-US" sz="1200" dirty="0"/>
              <a:t>⑥ 実行時</a:t>
            </a:r>
            <a:r>
              <a:rPr kumimoji="1" lang="en-US" altLang="ja-JP" sz="1200" dirty="0"/>
              <a:t>SQL</a:t>
            </a:r>
          </a:p>
          <a:p>
            <a:r>
              <a:rPr kumimoji="1" lang="ja-JP" altLang="en-US" sz="1200" dirty="0"/>
              <a:t>　編集中の</a:t>
            </a:r>
            <a:r>
              <a:rPr kumimoji="1" lang="en-US" altLang="ja-JP" sz="1200" dirty="0"/>
              <a:t>SQL</a:t>
            </a:r>
            <a:r>
              <a:rPr kumimoji="1" lang="ja-JP" altLang="en-US" sz="1200" dirty="0"/>
              <a:t>からコメント削除とマクロ展開を行って実行形式にしてクリップボードにコピーします。クエリの</a:t>
            </a:r>
            <a:r>
              <a:rPr kumimoji="1" lang="en-US" altLang="ja-JP" sz="1200" dirty="0"/>
              <a:t>SQL</a:t>
            </a:r>
            <a:r>
              <a:rPr kumimoji="1" lang="ja-JP" altLang="en-US" sz="1200" dirty="0"/>
              <a:t>ビューに貼り付けるとそのまま実行できます。</a:t>
            </a:r>
            <a:endParaRPr kumimoji="1" lang="en-US" altLang="ja-JP" sz="1200" dirty="0"/>
          </a:p>
        </p:txBody>
      </p:sp>
      <p:sp>
        <p:nvSpPr>
          <p:cNvPr id="19" name="テキスト ボックス 18">
            <a:extLst>
              <a:ext uri="{FF2B5EF4-FFF2-40B4-BE49-F238E27FC236}">
                <a16:creationId xmlns:a16="http://schemas.microsoft.com/office/drawing/2014/main" id="{D229A4CE-18CC-661F-883B-BA3BD9750B93}"/>
              </a:ext>
            </a:extLst>
          </p:cNvPr>
          <p:cNvSpPr txBox="1"/>
          <p:nvPr/>
        </p:nvSpPr>
        <p:spPr>
          <a:xfrm>
            <a:off x="3402992" y="4797509"/>
            <a:ext cx="1417402" cy="369332"/>
          </a:xfrm>
          <a:prstGeom prst="rect">
            <a:avLst/>
          </a:prstGeom>
          <a:solidFill>
            <a:srgbClr val="FFFFE1"/>
          </a:solidFill>
          <a:ln>
            <a:solidFill>
              <a:srgbClr val="16719E"/>
            </a:solidFill>
          </a:ln>
          <a:effectLst>
            <a:outerShdw blurRad="50800" dist="38100" dir="2700000" algn="tl" rotWithShape="0">
              <a:prstClr val="black">
                <a:alpha val="40000"/>
              </a:prstClr>
            </a:outerShdw>
          </a:effectLst>
        </p:spPr>
        <p:txBody>
          <a:bodyPr wrap="square" rtlCol="0">
            <a:spAutoFit/>
          </a:bodyPr>
          <a:lstStyle/>
          <a:p>
            <a:r>
              <a:rPr kumimoji="1" lang="ja-JP" altLang="en-US" sz="900" dirty="0"/>
              <a:t>編集ペイン：</a:t>
            </a:r>
            <a:endParaRPr kumimoji="1" lang="en-US" altLang="ja-JP" sz="900" dirty="0"/>
          </a:p>
          <a:p>
            <a:r>
              <a:rPr kumimoji="1" lang="en-US" altLang="ja-JP" sz="900" dirty="0"/>
              <a:t>SQL</a:t>
            </a:r>
            <a:r>
              <a:rPr kumimoji="1" lang="ja-JP" altLang="en-US" sz="900" dirty="0"/>
              <a:t>を編集します。</a:t>
            </a:r>
            <a:endParaRPr kumimoji="1" lang="en-US" altLang="ja-JP" sz="900" dirty="0"/>
          </a:p>
        </p:txBody>
      </p:sp>
    </p:spTree>
    <p:extLst>
      <p:ext uri="{BB962C8B-B14F-4D97-AF65-F5344CB8AC3E}">
        <p14:creationId xmlns:p14="http://schemas.microsoft.com/office/powerpoint/2010/main" val="31482926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B3885E-B064-A8E6-807C-E994961A842F}"/>
              </a:ext>
            </a:extLst>
          </p:cNvPr>
          <p:cNvSpPr>
            <a:spLocks noGrp="1"/>
          </p:cNvSpPr>
          <p:nvPr>
            <p:ph type="title"/>
          </p:nvPr>
        </p:nvSpPr>
        <p:spPr/>
        <p:txBody>
          <a:bodyPr/>
          <a:lstStyle/>
          <a:p>
            <a:r>
              <a:rPr kumimoji="1" lang="ja-JP" altLang="en-US" dirty="0"/>
              <a:t>サンプル</a:t>
            </a:r>
            <a:r>
              <a:rPr kumimoji="1" lang="en-US" altLang="ja-JP" dirty="0"/>
              <a:t>SQL</a:t>
            </a:r>
            <a:endParaRPr kumimoji="1" lang="ja-JP" altLang="en-US" dirty="0"/>
          </a:p>
        </p:txBody>
      </p:sp>
      <p:sp>
        <p:nvSpPr>
          <p:cNvPr id="4" name="コンテンツ プレースホルダー 2">
            <a:extLst>
              <a:ext uri="{FF2B5EF4-FFF2-40B4-BE49-F238E27FC236}">
                <a16:creationId xmlns:a16="http://schemas.microsoft.com/office/drawing/2014/main" id="{D37CBF61-96ED-AC50-92DD-72E07F23DC21}"/>
              </a:ext>
            </a:extLst>
          </p:cNvPr>
          <p:cNvSpPr txBox="1">
            <a:spLocks/>
          </p:cNvSpPr>
          <p:nvPr/>
        </p:nvSpPr>
        <p:spPr>
          <a:xfrm>
            <a:off x="483974" y="1356631"/>
            <a:ext cx="10515600" cy="8016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ja-JP" altLang="en-US" sz="1400" dirty="0">
                <a:solidFill>
                  <a:srgbClr val="000000"/>
                </a:solidFill>
                <a:latin typeface="游ゴシック" panose="020B0400000000000000" pitchFamily="50" charset="-128"/>
                <a:ea typeface="游ゴシック" panose="020B0400000000000000" pitchFamily="50" charset="-128"/>
              </a:rPr>
              <a:t>　</a:t>
            </a:r>
            <a:r>
              <a:rPr lang="en-US" altLang="ja-JP" sz="1400" dirty="0">
                <a:solidFill>
                  <a:srgbClr val="000000"/>
                </a:solidFill>
                <a:latin typeface="游ゴシック" panose="020B0400000000000000" pitchFamily="50" charset="-128"/>
                <a:ea typeface="游ゴシック" panose="020B0400000000000000" pitchFamily="50" charset="-128"/>
              </a:rPr>
              <a:t>SQL</a:t>
            </a:r>
            <a:r>
              <a:rPr lang="ja-JP" altLang="en-US" sz="1400" dirty="0">
                <a:solidFill>
                  <a:srgbClr val="000000"/>
                </a:solidFill>
                <a:latin typeface="游ゴシック" panose="020B0400000000000000" pitchFamily="50" charset="-128"/>
                <a:ea typeface="游ゴシック" panose="020B0400000000000000" pitchFamily="50" charset="-128"/>
              </a:rPr>
              <a:t> </a:t>
            </a:r>
            <a:r>
              <a:rPr lang="en-US" altLang="ja-JP" sz="1400" dirty="0">
                <a:solidFill>
                  <a:srgbClr val="000000"/>
                </a:solidFill>
                <a:latin typeface="游ゴシック" panose="020B0400000000000000" pitchFamily="50" charset="-128"/>
                <a:ea typeface="游ゴシック" panose="020B0400000000000000" pitchFamily="50" charset="-128"/>
              </a:rPr>
              <a:t>Helper</a:t>
            </a:r>
            <a:r>
              <a:rPr lang="ja-JP" altLang="en-US" sz="1400" dirty="0">
                <a:solidFill>
                  <a:srgbClr val="000000"/>
                </a:solidFill>
                <a:latin typeface="游ゴシック" panose="020B0400000000000000" pitchFamily="50" charset="-128"/>
                <a:ea typeface="游ゴシック" panose="020B0400000000000000" pitchFamily="50" charset="-128"/>
              </a:rPr>
              <a:t>単体版には使い方を確認できるようにサンプルテーブルと</a:t>
            </a:r>
            <a:r>
              <a:rPr lang="en-US" altLang="ja-JP" sz="1400" dirty="0">
                <a:solidFill>
                  <a:srgbClr val="000000"/>
                </a:solidFill>
                <a:latin typeface="游ゴシック" panose="020B0400000000000000" pitchFamily="50" charset="-128"/>
                <a:ea typeface="游ゴシック" panose="020B0400000000000000" pitchFamily="50" charset="-128"/>
              </a:rPr>
              <a:t>SQL</a:t>
            </a:r>
            <a:r>
              <a:rPr lang="ja-JP" altLang="en-US" sz="1400" dirty="0">
                <a:solidFill>
                  <a:srgbClr val="000000"/>
                </a:solidFill>
                <a:latin typeface="游ゴシック" panose="020B0400000000000000" pitchFamily="50" charset="-128"/>
                <a:ea typeface="游ゴシック" panose="020B0400000000000000" pitchFamily="50" charset="-128"/>
              </a:rPr>
              <a:t>がいくつか入っています。</a:t>
            </a:r>
            <a:endParaRPr lang="en-US" altLang="ja-JP" sz="1400" dirty="0">
              <a:solidFill>
                <a:srgbClr val="000000"/>
              </a:solidFill>
              <a:latin typeface="游ゴシック" panose="020B0400000000000000" pitchFamily="50" charset="-128"/>
              <a:ea typeface="游ゴシック" panose="020B0400000000000000" pitchFamily="50" charset="-128"/>
            </a:endParaRPr>
          </a:p>
          <a:p>
            <a:pPr marL="0" indent="0">
              <a:lnSpc>
                <a:spcPct val="100000"/>
              </a:lnSpc>
              <a:buFont typeface="Arial" panose="020B0604020202020204" pitchFamily="34" charset="0"/>
              <a:buNone/>
            </a:pPr>
            <a:r>
              <a:rPr lang="ja-JP" altLang="en-US" sz="1400" dirty="0">
                <a:solidFill>
                  <a:srgbClr val="000000"/>
                </a:solidFill>
                <a:latin typeface="游ゴシック" panose="020B0400000000000000" pitchFamily="50" charset="-128"/>
                <a:ea typeface="游ゴシック" panose="020B0400000000000000" pitchFamily="50" charset="-128"/>
              </a:rPr>
              <a:t>　サンプルボタンでトグルするのでそれぞれデータシートビューで確認してみてください</a:t>
            </a:r>
            <a:endParaRPr lang="en-US" altLang="ja-JP" sz="1400" dirty="0">
              <a:solidFill>
                <a:srgbClr val="000000"/>
              </a:solidFill>
              <a:latin typeface="游ゴシック" panose="020B0400000000000000" pitchFamily="50" charset="-128"/>
              <a:ea typeface="游ゴシック" panose="020B0400000000000000" pitchFamily="50" charset="-128"/>
            </a:endParaRPr>
          </a:p>
        </p:txBody>
      </p:sp>
      <p:pic>
        <p:nvPicPr>
          <p:cNvPr id="6" name="図 5">
            <a:extLst>
              <a:ext uri="{FF2B5EF4-FFF2-40B4-BE49-F238E27FC236}">
                <a16:creationId xmlns:a16="http://schemas.microsoft.com/office/drawing/2014/main" id="{BF494D80-ACE3-FC52-7D99-0FF25DF3AA87}"/>
              </a:ext>
            </a:extLst>
          </p:cNvPr>
          <p:cNvPicPr>
            <a:picLocks noChangeAspect="1"/>
          </p:cNvPicPr>
          <p:nvPr/>
        </p:nvPicPr>
        <p:blipFill rotWithShape="1">
          <a:blip r:embed="rId2"/>
          <a:srcRect l="15405" t="19024" r="49814" b="56226"/>
          <a:stretch/>
        </p:blipFill>
        <p:spPr>
          <a:xfrm>
            <a:off x="296096" y="2164268"/>
            <a:ext cx="4240428" cy="1655805"/>
          </a:xfrm>
          <a:prstGeom prst="rect">
            <a:avLst/>
          </a:prstGeom>
        </p:spPr>
      </p:pic>
      <p:pic>
        <p:nvPicPr>
          <p:cNvPr id="8" name="図 7">
            <a:extLst>
              <a:ext uri="{FF2B5EF4-FFF2-40B4-BE49-F238E27FC236}">
                <a16:creationId xmlns:a16="http://schemas.microsoft.com/office/drawing/2014/main" id="{6AB7FCEE-72F8-E861-74C0-E1B8D899B04A}"/>
              </a:ext>
            </a:extLst>
          </p:cNvPr>
          <p:cNvPicPr>
            <a:picLocks noChangeAspect="1"/>
          </p:cNvPicPr>
          <p:nvPr/>
        </p:nvPicPr>
        <p:blipFill rotWithShape="1">
          <a:blip r:embed="rId3"/>
          <a:srcRect l="15270" t="24018" r="53514" b="31007"/>
          <a:stretch/>
        </p:blipFill>
        <p:spPr>
          <a:xfrm>
            <a:off x="5154038" y="2492370"/>
            <a:ext cx="3805882" cy="3008999"/>
          </a:xfrm>
          <a:prstGeom prst="rect">
            <a:avLst/>
          </a:prstGeom>
        </p:spPr>
      </p:pic>
      <p:pic>
        <p:nvPicPr>
          <p:cNvPr id="10" name="図 9">
            <a:extLst>
              <a:ext uri="{FF2B5EF4-FFF2-40B4-BE49-F238E27FC236}">
                <a16:creationId xmlns:a16="http://schemas.microsoft.com/office/drawing/2014/main" id="{6761200B-2147-E73E-734B-3B9EAA47E694}"/>
              </a:ext>
            </a:extLst>
          </p:cNvPr>
          <p:cNvPicPr>
            <a:picLocks noChangeAspect="1"/>
          </p:cNvPicPr>
          <p:nvPr/>
        </p:nvPicPr>
        <p:blipFill rotWithShape="1">
          <a:blip r:embed="rId4"/>
          <a:srcRect l="15405" t="24018" r="54392" b="44244"/>
          <a:stretch/>
        </p:blipFill>
        <p:spPr>
          <a:xfrm>
            <a:off x="745099" y="4369444"/>
            <a:ext cx="3682315" cy="2123431"/>
          </a:xfrm>
          <a:prstGeom prst="rect">
            <a:avLst/>
          </a:prstGeom>
        </p:spPr>
      </p:pic>
      <p:pic>
        <p:nvPicPr>
          <p:cNvPr id="12" name="図 11">
            <a:extLst>
              <a:ext uri="{FF2B5EF4-FFF2-40B4-BE49-F238E27FC236}">
                <a16:creationId xmlns:a16="http://schemas.microsoft.com/office/drawing/2014/main" id="{4514F785-ECFA-EE57-093F-6E4AD33CA83E}"/>
              </a:ext>
            </a:extLst>
          </p:cNvPr>
          <p:cNvPicPr>
            <a:picLocks noChangeAspect="1"/>
          </p:cNvPicPr>
          <p:nvPr/>
        </p:nvPicPr>
        <p:blipFill rotWithShape="1">
          <a:blip r:embed="rId5"/>
          <a:srcRect l="15135" t="24018" r="56284" b="36700"/>
          <a:stretch/>
        </p:blipFill>
        <p:spPr>
          <a:xfrm>
            <a:off x="7152504" y="4117094"/>
            <a:ext cx="3484605" cy="2628129"/>
          </a:xfrm>
          <a:prstGeom prst="rect">
            <a:avLst/>
          </a:prstGeom>
        </p:spPr>
      </p:pic>
      <p:sp>
        <p:nvSpPr>
          <p:cNvPr id="13" name="テキスト ボックス 12">
            <a:extLst>
              <a:ext uri="{FF2B5EF4-FFF2-40B4-BE49-F238E27FC236}">
                <a16:creationId xmlns:a16="http://schemas.microsoft.com/office/drawing/2014/main" id="{6385D53F-04CA-5B4C-C292-5BA1F369F7BD}"/>
              </a:ext>
            </a:extLst>
          </p:cNvPr>
          <p:cNvSpPr txBox="1"/>
          <p:nvPr/>
        </p:nvSpPr>
        <p:spPr>
          <a:xfrm>
            <a:off x="296096" y="1962488"/>
            <a:ext cx="1261884" cy="307777"/>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kumimoji="1" lang="ja-JP" altLang="en-US" sz="1400" dirty="0"/>
              <a:t>コメント入力</a:t>
            </a:r>
          </a:p>
        </p:txBody>
      </p:sp>
      <p:sp>
        <p:nvSpPr>
          <p:cNvPr id="14" name="テキスト ボックス 13">
            <a:extLst>
              <a:ext uri="{FF2B5EF4-FFF2-40B4-BE49-F238E27FC236}">
                <a16:creationId xmlns:a16="http://schemas.microsoft.com/office/drawing/2014/main" id="{8CCAB4BF-5608-0E9D-9F79-EFDAF7379DAD}"/>
              </a:ext>
            </a:extLst>
          </p:cNvPr>
          <p:cNvSpPr txBox="1"/>
          <p:nvPr/>
        </p:nvSpPr>
        <p:spPr>
          <a:xfrm>
            <a:off x="654644" y="4061667"/>
            <a:ext cx="1800493" cy="307777"/>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kumimoji="1" lang="ja-JP" altLang="en-US" sz="1400" dirty="0"/>
              <a:t>横持ち→縦持ち変換</a:t>
            </a:r>
          </a:p>
        </p:txBody>
      </p:sp>
      <p:sp>
        <p:nvSpPr>
          <p:cNvPr id="15" name="テキスト ボックス 14">
            <a:extLst>
              <a:ext uri="{FF2B5EF4-FFF2-40B4-BE49-F238E27FC236}">
                <a16:creationId xmlns:a16="http://schemas.microsoft.com/office/drawing/2014/main" id="{AD323641-93DB-9C0C-1905-D0A71352B473}"/>
              </a:ext>
            </a:extLst>
          </p:cNvPr>
          <p:cNvSpPr txBox="1"/>
          <p:nvPr/>
        </p:nvSpPr>
        <p:spPr>
          <a:xfrm>
            <a:off x="7056979" y="3792473"/>
            <a:ext cx="1800493" cy="307777"/>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kumimoji="1" lang="ja-JP" altLang="en-US" sz="1400" dirty="0"/>
              <a:t>縦持ち→横持ち変換</a:t>
            </a:r>
          </a:p>
        </p:txBody>
      </p:sp>
      <p:sp>
        <p:nvSpPr>
          <p:cNvPr id="16" name="テキスト ボックス 15">
            <a:extLst>
              <a:ext uri="{FF2B5EF4-FFF2-40B4-BE49-F238E27FC236}">
                <a16:creationId xmlns:a16="http://schemas.microsoft.com/office/drawing/2014/main" id="{8D8A92E5-CC41-AB40-8520-936C110B5FF6}"/>
              </a:ext>
            </a:extLst>
          </p:cNvPr>
          <p:cNvSpPr txBox="1"/>
          <p:nvPr/>
        </p:nvSpPr>
        <p:spPr>
          <a:xfrm>
            <a:off x="4943448" y="2150906"/>
            <a:ext cx="1082348" cy="307777"/>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kumimoji="1" lang="ja-JP" altLang="en-US" sz="1400" dirty="0"/>
              <a:t>マクロ定義</a:t>
            </a:r>
          </a:p>
        </p:txBody>
      </p:sp>
      <p:sp>
        <p:nvSpPr>
          <p:cNvPr id="3" name="楕円 2">
            <a:extLst>
              <a:ext uri="{FF2B5EF4-FFF2-40B4-BE49-F238E27FC236}">
                <a16:creationId xmlns:a16="http://schemas.microsoft.com/office/drawing/2014/main" id="{021059D4-CF02-6BE9-8DE0-68B29244411E}"/>
              </a:ext>
            </a:extLst>
          </p:cNvPr>
          <p:cNvSpPr/>
          <p:nvPr/>
        </p:nvSpPr>
        <p:spPr>
          <a:xfrm>
            <a:off x="3653057" y="2292254"/>
            <a:ext cx="774357" cy="307777"/>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94304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CB6A76-27D7-88DC-112A-6E4E136AE184}"/>
              </a:ext>
            </a:extLst>
          </p:cNvPr>
          <p:cNvSpPr>
            <a:spLocks noGrp="1"/>
          </p:cNvSpPr>
          <p:nvPr>
            <p:ph type="title"/>
          </p:nvPr>
        </p:nvSpPr>
        <p:spPr>
          <a:xfrm>
            <a:off x="360405" y="101515"/>
            <a:ext cx="10515600" cy="1325563"/>
          </a:xfrm>
        </p:spPr>
        <p:txBody>
          <a:bodyPr/>
          <a:lstStyle/>
          <a:p>
            <a:r>
              <a:rPr kumimoji="1" lang="ja-JP" altLang="en-US" dirty="0"/>
              <a:t>マクロ定義の例</a:t>
            </a:r>
          </a:p>
        </p:txBody>
      </p:sp>
      <p:sp>
        <p:nvSpPr>
          <p:cNvPr id="5" name="コンテンツ プレースホルダー 2">
            <a:extLst>
              <a:ext uri="{FF2B5EF4-FFF2-40B4-BE49-F238E27FC236}">
                <a16:creationId xmlns:a16="http://schemas.microsoft.com/office/drawing/2014/main" id="{5E3FAA09-521E-B7FD-A3D6-B884E91EFBB5}"/>
              </a:ext>
            </a:extLst>
          </p:cNvPr>
          <p:cNvSpPr txBox="1">
            <a:spLocks/>
          </p:cNvSpPr>
          <p:nvPr/>
        </p:nvSpPr>
        <p:spPr>
          <a:xfrm>
            <a:off x="360404" y="1156565"/>
            <a:ext cx="5233087" cy="37943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ja-JP" altLang="en-US" sz="1400" dirty="0">
                <a:solidFill>
                  <a:srgbClr val="000000"/>
                </a:solidFill>
                <a:latin typeface="游ゴシック" panose="020B0400000000000000" pitchFamily="50" charset="-128"/>
                <a:ea typeface="游ゴシック" panose="020B0400000000000000" pitchFamily="50" charset="-128"/>
              </a:rPr>
              <a:t>・マクロ定義</a:t>
            </a:r>
            <a:endParaRPr lang="en-US" altLang="ja-JP" sz="1400" dirty="0">
              <a:solidFill>
                <a:srgbClr val="000000"/>
              </a:solidFill>
              <a:latin typeface="游ゴシック" panose="020B0400000000000000" pitchFamily="50" charset="-128"/>
              <a:ea typeface="游ゴシック" panose="020B0400000000000000" pitchFamily="50" charset="-128"/>
            </a:endParaRPr>
          </a:p>
          <a:p>
            <a:pPr marL="0" indent="0">
              <a:lnSpc>
                <a:spcPct val="100000"/>
              </a:lnSpc>
              <a:buFont typeface="Arial" panose="020B0604020202020204" pitchFamily="34" charset="0"/>
              <a:buNone/>
            </a:pPr>
            <a:r>
              <a:rPr lang="ja-JP" altLang="en-US" sz="1400" dirty="0">
                <a:solidFill>
                  <a:srgbClr val="000000"/>
                </a:solidFill>
                <a:latin typeface="游ゴシック" panose="020B0400000000000000" pitchFamily="50" charset="-128"/>
                <a:ea typeface="游ゴシック" panose="020B0400000000000000" pitchFamily="50" charset="-128"/>
              </a:rPr>
              <a:t>　</a:t>
            </a:r>
            <a:r>
              <a:rPr lang="en-US" altLang="ja-JP" sz="1400" dirty="0" err="1">
                <a:solidFill>
                  <a:srgbClr val="000000"/>
                </a:solidFill>
                <a:latin typeface="游ゴシック" panose="020B0400000000000000" pitchFamily="50" charset="-128"/>
                <a:ea typeface="游ゴシック" panose="020B0400000000000000" pitchFamily="50" charset="-128"/>
              </a:rPr>
              <a:t>def_macro</a:t>
            </a:r>
            <a:r>
              <a:rPr lang="ja-JP" altLang="en-US" sz="1400" dirty="0">
                <a:solidFill>
                  <a:srgbClr val="000000"/>
                </a:solidFill>
                <a:latin typeface="游ゴシック" panose="020B0400000000000000" pitchFamily="50" charset="-128"/>
                <a:ea typeface="游ゴシック" panose="020B0400000000000000" pitchFamily="50" charset="-128"/>
              </a:rPr>
              <a:t> </a:t>
            </a:r>
            <a:r>
              <a:rPr lang="en-US" altLang="ja-JP" sz="1400" dirty="0">
                <a:solidFill>
                  <a:srgbClr val="000000"/>
                </a:solidFill>
                <a:latin typeface="游ゴシック" panose="020B0400000000000000" pitchFamily="50" charset="-128"/>
                <a:ea typeface="游ゴシック" panose="020B0400000000000000" pitchFamily="50" charset="-128"/>
              </a:rPr>
              <a:t>{</a:t>
            </a:r>
            <a:r>
              <a:rPr lang="ja-JP" altLang="en-US" sz="1400" dirty="0">
                <a:solidFill>
                  <a:srgbClr val="000000"/>
                </a:solidFill>
                <a:latin typeface="游ゴシック" panose="020B0400000000000000" pitchFamily="50" charset="-128"/>
                <a:ea typeface="游ゴシック" panose="020B0400000000000000" pitchFamily="50" charset="-128"/>
              </a:rPr>
              <a:t>マクロ名</a:t>
            </a:r>
            <a:r>
              <a:rPr lang="en-US" altLang="ja-JP" sz="1400" dirty="0">
                <a:solidFill>
                  <a:srgbClr val="000000"/>
                </a:solidFill>
                <a:latin typeface="游ゴシック" panose="020B0400000000000000" pitchFamily="50" charset="-128"/>
                <a:ea typeface="游ゴシック" panose="020B0400000000000000" pitchFamily="50" charset="-128"/>
              </a:rPr>
              <a:t>}</a:t>
            </a:r>
            <a:r>
              <a:rPr lang="ja-JP" altLang="en-US" sz="1400" dirty="0">
                <a:solidFill>
                  <a:srgbClr val="000000"/>
                </a:solidFill>
                <a:latin typeface="游ゴシック" panose="020B0400000000000000" pitchFamily="50" charset="-128"/>
                <a:ea typeface="游ゴシック" panose="020B0400000000000000" pitchFamily="50" charset="-128"/>
              </a:rPr>
              <a:t>　</a:t>
            </a:r>
            <a:r>
              <a:rPr lang="en-US" altLang="ja-JP" sz="1400" dirty="0">
                <a:solidFill>
                  <a:srgbClr val="000000"/>
                </a:solidFill>
                <a:latin typeface="游ゴシック" panose="020B0400000000000000" pitchFamily="50" charset="-128"/>
                <a:ea typeface="游ゴシック" panose="020B0400000000000000" pitchFamily="50" charset="-128"/>
              </a:rPr>
              <a:t>※</a:t>
            </a:r>
            <a:r>
              <a:rPr lang="ja-JP" altLang="en-US" sz="1400" dirty="0">
                <a:solidFill>
                  <a:srgbClr val="000000"/>
                </a:solidFill>
                <a:latin typeface="游ゴシック" panose="020B0400000000000000" pitchFamily="50" charset="-128"/>
                <a:ea typeface="游ゴシック" panose="020B0400000000000000" pitchFamily="50" charset="-128"/>
              </a:rPr>
              <a:t>マクロ名は</a:t>
            </a:r>
            <a:r>
              <a:rPr lang="en-US" altLang="ja-JP" sz="1400" dirty="0">
                <a:solidFill>
                  <a:srgbClr val="000000"/>
                </a:solidFill>
                <a:latin typeface="游ゴシック" panose="020B0400000000000000" pitchFamily="50" charset="-128"/>
                <a:ea typeface="游ゴシック" panose="020B0400000000000000" pitchFamily="50" charset="-128"/>
              </a:rPr>
              <a:t>{}</a:t>
            </a:r>
            <a:r>
              <a:rPr lang="ja-JP" altLang="en-US" sz="1400" dirty="0">
                <a:solidFill>
                  <a:srgbClr val="000000"/>
                </a:solidFill>
                <a:latin typeface="游ゴシック" panose="020B0400000000000000" pitchFamily="50" charset="-128"/>
                <a:ea typeface="游ゴシック" panose="020B0400000000000000" pitchFamily="50" charset="-128"/>
              </a:rPr>
              <a:t>で括ります。</a:t>
            </a:r>
            <a:endParaRPr lang="en-US" altLang="ja-JP" sz="1400" dirty="0">
              <a:solidFill>
                <a:srgbClr val="000000"/>
              </a:solidFill>
              <a:latin typeface="游ゴシック" panose="020B0400000000000000" pitchFamily="50" charset="-128"/>
              <a:ea typeface="游ゴシック" panose="020B0400000000000000" pitchFamily="50" charset="-128"/>
            </a:endParaRPr>
          </a:p>
          <a:p>
            <a:pPr marL="0" indent="0">
              <a:lnSpc>
                <a:spcPct val="100000"/>
              </a:lnSpc>
              <a:buFont typeface="Arial" panose="020B0604020202020204" pitchFamily="34" charset="0"/>
              <a:buNone/>
            </a:pPr>
            <a:r>
              <a:rPr lang="ja-JP" altLang="en-US" sz="1400" dirty="0">
                <a:solidFill>
                  <a:srgbClr val="000000"/>
                </a:solidFill>
                <a:latin typeface="游ゴシック" panose="020B0400000000000000" pitchFamily="50" charset="-128"/>
                <a:ea typeface="游ゴシック" panose="020B0400000000000000" pitchFamily="50" charset="-128"/>
              </a:rPr>
              <a:t>　 ＜マクロコード＞ </a:t>
            </a:r>
            <a:endParaRPr lang="en-US" altLang="ja-JP" sz="1400" dirty="0">
              <a:solidFill>
                <a:srgbClr val="000000"/>
              </a:solidFill>
              <a:latin typeface="游ゴシック" panose="020B0400000000000000" pitchFamily="50" charset="-128"/>
              <a:ea typeface="游ゴシック" panose="020B0400000000000000" pitchFamily="50" charset="-128"/>
            </a:endParaRPr>
          </a:p>
          <a:p>
            <a:pPr marL="0" indent="0">
              <a:lnSpc>
                <a:spcPct val="100000"/>
              </a:lnSpc>
              <a:buFont typeface="Arial" panose="020B0604020202020204" pitchFamily="34" charset="0"/>
              <a:buNone/>
            </a:pPr>
            <a:r>
              <a:rPr lang="ja-JP" altLang="en-US" sz="1400" dirty="0">
                <a:solidFill>
                  <a:srgbClr val="000000"/>
                </a:solidFill>
                <a:latin typeface="游ゴシック" panose="020B0400000000000000" pitchFamily="50" charset="-128"/>
                <a:ea typeface="游ゴシック" panose="020B0400000000000000" pitchFamily="50" charset="-128"/>
              </a:rPr>
              <a:t>　</a:t>
            </a:r>
            <a:r>
              <a:rPr lang="en-US" altLang="ja-JP" sz="1400" dirty="0" err="1">
                <a:solidFill>
                  <a:srgbClr val="000000"/>
                </a:solidFill>
                <a:latin typeface="游ゴシック" panose="020B0400000000000000" pitchFamily="50" charset="-128"/>
                <a:ea typeface="游ゴシック" panose="020B0400000000000000" pitchFamily="50" charset="-128"/>
              </a:rPr>
              <a:t>def_end</a:t>
            </a:r>
            <a:endParaRPr lang="en-US" altLang="ja-JP" sz="1400" dirty="0">
              <a:solidFill>
                <a:srgbClr val="000000"/>
              </a:solidFill>
              <a:latin typeface="游ゴシック" panose="020B0400000000000000" pitchFamily="50" charset="-128"/>
              <a:ea typeface="游ゴシック" panose="020B0400000000000000" pitchFamily="50" charset="-128"/>
            </a:endParaRPr>
          </a:p>
          <a:p>
            <a:pPr marL="0" indent="0">
              <a:lnSpc>
                <a:spcPct val="100000"/>
              </a:lnSpc>
              <a:buFont typeface="Arial" panose="020B0604020202020204" pitchFamily="34" charset="0"/>
              <a:buNone/>
            </a:pPr>
            <a:r>
              <a:rPr lang="ja-JP" altLang="en-US" sz="1400" dirty="0">
                <a:solidFill>
                  <a:srgbClr val="000000"/>
                </a:solidFill>
                <a:latin typeface="游ゴシック" panose="020B0400000000000000" pitchFamily="50" charset="-128"/>
                <a:ea typeface="游ゴシック" panose="020B0400000000000000" pitchFamily="50" charset="-128"/>
              </a:rPr>
              <a:t>　で括られた部分がマクロとなり、</a:t>
            </a:r>
            <a:endParaRPr lang="en-US" altLang="ja-JP" sz="1400" dirty="0">
              <a:solidFill>
                <a:srgbClr val="000000"/>
              </a:solidFill>
              <a:latin typeface="游ゴシック" panose="020B0400000000000000" pitchFamily="50" charset="-128"/>
              <a:ea typeface="游ゴシック" panose="020B0400000000000000" pitchFamily="50" charset="-128"/>
            </a:endParaRPr>
          </a:p>
          <a:p>
            <a:pPr marL="0" indent="0">
              <a:lnSpc>
                <a:spcPct val="100000"/>
              </a:lnSpc>
              <a:buFont typeface="Arial" panose="020B0604020202020204" pitchFamily="34" charset="0"/>
              <a:buNone/>
            </a:pPr>
            <a:r>
              <a:rPr lang="ja-JP" altLang="en-US" sz="1400" dirty="0">
                <a:solidFill>
                  <a:srgbClr val="000000"/>
                </a:solidFill>
                <a:latin typeface="游ゴシック" panose="020B0400000000000000" pitchFamily="50" charset="-128"/>
                <a:ea typeface="游ゴシック" panose="020B0400000000000000" pitchFamily="50" charset="-128"/>
              </a:rPr>
              <a:t>＜マクロコード＞部分が </a:t>
            </a:r>
            <a:r>
              <a:rPr lang="en-US" altLang="ja-JP" sz="1400" dirty="0">
                <a:solidFill>
                  <a:srgbClr val="000000"/>
                </a:solidFill>
                <a:latin typeface="游ゴシック" panose="020B0400000000000000" pitchFamily="50" charset="-128"/>
                <a:ea typeface="游ゴシック" panose="020B0400000000000000" pitchFamily="50" charset="-128"/>
              </a:rPr>
              <a:t>{</a:t>
            </a:r>
            <a:r>
              <a:rPr lang="ja-JP" altLang="en-US" sz="1400" dirty="0">
                <a:solidFill>
                  <a:srgbClr val="000000"/>
                </a:solidFill>
                <a:latin typeface="游ゴシック" panose="020B0400000000000000" pitchFamily="50" charset="-128"/>
                <a:ea typeface="游ゴシック" panose="020B0400000000000000" pitchFamily="50" charset="-128"/>
              </a:rPr>
              <a:t>マクロ名</a:t>
            </a:r>
            <a:r>
              <a:rPr lang="en-US" altLang="ja-JP" sz="1400" dirty="0">
                <a:solidFill>
                  <a:srgbClr val="000000"/>
                </a:solidFill>
                <a:latin typeface="游ゴシック" panose="020B0400000000000000" pitchFamily="50" charset="-128"/>
                <a:ea typeface="游ゴシック" panose="020B0400000000000000" pitchFamily="50" charset="-128"/>
              </a:rPr>
              <a:t>}</a:t>
            </a:r>
            <a:r>
              <a:rPr lang="ja-JP" altLang="en-US" sz="1400" dirty="0">
                <a:solidFill>
                  <a:srgbClr val="000000"/>
                </a:solidFill>
                <a:latin typeface="游ゴシック" panose="020B0400000000000000" pitchFamily="50" charset="-128"/>
                <a:ea typeface="游ゴシック" panose="020B0400000000000000" pitchFamily="50" charset="-128"/>
              </a:rPr>
              <a:t> の場所に展開されます。</a:t>
            </a:r>
            <a:endParaRPr lang="en-US" altLang="ja-JP" sz="1400" dirty="0">
              <a:solidFill>
                <a:srgbClr val="000000"/>
              </a:solidFill>
              <a:latin typeface="游ゴシック" panose="020B0400000000000000" pitchFamily="50" charset="-128"/>
              <a:ea typeface="游ゴシック" panose="020B0400000000000000" pitchFamily="50" charset="-128"/>
            </a:endParaRPr>
          </a:p>
        </p:txBody>
      </p:sp>
      <p:pic>
        <p:nvPicPr>
          <p:cNvPr id="9" name="図 8">
            <a:extLst>
              <a:ext uri="{FF2B5EF4-FFF2-40B4-BE49-F238E27FC236}">
                <a16:creationId xmlns:a16="http://schemas.microsoft.com/office/drawing/2014/main" id="{86FF21FD-D317-FD68-F983-33C1D3E5637B}"/>
              </a:ext>
            </a:extLst>
          </p:cNvPr>
          <p:cNvPicPr>
            <a:picLocks noChangeAspect="1"/>
          </p:cNvPicPr>
          <p:nvPr/>
        </p:nvPicPr>
        <p:blipFill>
          <a:blip r:embed="rId2"/>
          <a:stretch>
            <a:fillRect/>
          </a:stretch>
        </p:blipFill>
        <p:spPr>
          <a:xfrm>
            <a:off x="5864201" y="403172"/>
            <a:ext cx="3831734" cy="6223568"/>
          </a:xfrm>
          <a:prstGeom prst="rect">
            <a:avLst/>
          </a:prstGeom>
        </p:spPr>
      </p:pic>
      <p:sp>
        <p:nvSpPr>
          <p:cNvPr id="10" name="正方形/長方形 9">
            <a:extLst>
              <a:ext uri="{FF2B5EF4-FFF2-40B4-BE49-F238E27FC236}">
                <a16:creationId xmlns:a16="http://schemas.microsoft.com/office/drawing/2014/main" id="{10CE3E5A-85F5-5072-DFD4-F4D987053010}"/>
              </a:ext>
            </a:extLst>
          </p:cNvPr>
          <p:cNvSpPr/>
          <p:nvPr/>
        </p:nvSpPr>
        <p:spPr>
          <a:xfrm>
            <a:off x="5955957" y="3138616"/>
            <a:ext cx="3328086" cy="325394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0653D7CF-551B-07A7-8281-8582934F732C}"/>
              </a:ext>
            </a:extLst>
          </p:cNvPr>
          <p:cNvSpPr/>
          <p:nvPr/>
        </p:nvSpPr>
        <p:spPr>
          <a:xfrm>
            <a:off x="5955957" y="2405449"/>
            <a:ext cx="980302" cy="16475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 name="コネクタ: カギ線 12">
            <a:extLst>
              <a:ext uri="{FF2B5EF4-FFF2-40B4-BE49-F238E27FC236}">
                <a16:creationId xmlns:a16="http://schemas.microsoft.com/office/drawing/2014/main" id="{B35D997C-9E3E-4179-9B4A-3997946097E7}"/>
              </a:ext>
            </a:extLst>
          </p:cNvPr>
          <p:cNvCxnSpPr>
            <a:cxnSpLocks/>
            <a:stCxn id="10" idx="3"/>
            <a:endCxn id="11" idx="3"/>
          </p:cNvCxnSpPr>
          <p:nvPr/>
        </p:nvCxnSpPr>
        <p:spPr>
          <a:xfrm flipH="1" flipV="1">
            <a:off x="6936259" y="2487827"/>
            <a:ext cx="2347784" cy="2277762"/>
          </a:xfrm>
          <a:prstGeom prst="bentConnector3">
            <a:avLst>
              <a:gd name="adj1" fmla="val -9737"/>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3D5E3AF6-3379-EA43-C101-7AB917A9A954}"/>
              </a:ext>
            </a:extLst>
          </p:cNvPr>
          <p:cNvSpPr txBox="1"/>
          <p:nvPr/>
        </p:nvSpPr>
        <p:spPr>
          <a:xfrm>
            <a:off x="9569438" y="2385539"/>
            <a:ext cx="1800493" cy="307777"/>
          </a:xfrm>
          <a:prstGeom prst="rect">
            <a:avLst/>
          </a:prstGeom>
          <a:noFill/>
        </p:spPr>
        <p:txBody>
          <a:bodyPr wrap="none" rtlCol="0">
            <a:spAutoFit/>
          </a:bodyPr>
          <a:lstStyle/>
          <a:p>
            <a:r>
              <a:rPr kumimoji="1" lang="en-US" altLang="ja-JP" sz="1400" dirty="0"/>
              <a:t>※</a:t>
            </a:r>
            <a:r>
              <a:rPr kumimoji="1" lang="ja-JP" altLang="en-US" sz="1400" dirty="0"/>
              <a:t>ここに展開される</a:t>
            </a:r>
          </a:p>
        </p:txBody>
      </p:sp>
    </p:spTree>
    <p:extLst>
      <p:ext uri="{BB962C8B-B14F-4D97-AF65-F5344CB8AC3E}">
        <p14:creationId xmlns:p14="http://schemas.microsoft.com/office/powerpoint/2010/main" val="3975248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2">
            <a:extLst>
              <a:ext uri="{FF2B5EF4-FFF2-40B4-BE49-F238E27FC236}">
                <a16:creationId xmlns:a16="http://schemas.microsoft.com/office/drawing/2014/main" id="{A9C90DF4-FAB3-F2B8-0E55-6B8E4F911109}"/>
              </a:ext>
            </a:extLst>
          </p:cNvPr>
          <p:cNvSpPr txBox="1">
            <a:spLocks/>
          </p:cNvSpPr>
          <p:nvPr/>
        </p:nvSpPr>
        <p:spPr>
          <a:xfrm>
            <a:off x="253313" y="1021493"/>
            <a:ext cx="10515600" cy="20747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ja-JP" altLang="en-US" sz="1400" dirty="0">
                <a:solidFill>
                  <a:srgbClr val="000000"/>
                </a:solidFill>
                <a:latin typeface="游ゴシック" panose="020B0400000000000000" pitchFamily="50" charset="-128"/>
                <a:ea typeface="游ゴシック" panose="020B0400000000000000" pitchFamily="50" charset="-128"/>
              </a:rPr>
              <a:t>・ループ定義</a:t>
            </a:r>
            <a:endParaRPr lang="en-US" altLang="ja-JP" sz="1400" dirty="0">
              <a:solidFill>
                <a:srgbClr val="000000"/>
              </a:solidFill>
              <a:latin typeface="游ゴシック" panose="020B0400000000000000" pitchFamily="50" charset="-128"/>
              <a:ea typeface="游ゴシック" panose="020B0400000000000000" pitchFamily="50" charset="-128"/>
            </a:endParaRPr>
          </a:p>
          <a:p>
            <a:pPr marL="0" indent="0">
              <a:lnSpc>
                <a:spcPct val="100000"/>
              </a:lnSpc>
              <a:buFont typeface="Arial" panose="020B0604020202020204" pitchFamily="34" charset="0"/>
              <a:buNone/>
            </a:pPr>
            <a:r>
              <a:rPr lang="ja-JP" altLang="en-US" sz="1400" dirty="0">
                <a:solidFill>
                  <a:srgbClr val="000000"/>
                </a:solidFill>
                <a:latin typeface="游ゴシック" panose="020B0400000000000000" pitchFamily="50" charset="-128"/>
                <a:ea typeface="游ゴシック" panose="020B0400000000000000" pitchFamily="50" charset="-128"/>
              </a:rPr>
              <a:t>　</a:t>
            </a:r>
            <a:r>
              <a:rPr lang="en-US" altLang="ja-JP" sz="1400" dirty="0" err="1">
                <a:solidFill>
                  <a:srgbClr val="000000"/>
                </a:solidFill>
                <a:latin typeface="游ゴシック" panose="020B0400000000000000" pitchFamily="50" charset="-128"/>
                <a:ea typeface="游ゴシック" panose="020B0400000000000000" pitchFamily="50" charset="-128"/>
              </a:rPr>
              <a:t>def_loop</a:t>
            </a:r>
            <a:r>
              <a:rPr lang="ja-JP" altLang="en-US" sz="1400" dirty="0">
                <a:solidFill>
                  <a:srgbClr val="000000"/>
                </a:solidFill>
                <a:latin typeface="游ゴシック" panose="020B0400000000000000" pitchFamily="50" charset="-128"/>
                <a:ea typeface="游ゴシック" panose="020B0400000000000000" pitchFamily="50" charset="-128"/>
              </a:rPr>
              <a:t> </a:t>
            </a:r>
            <a:r>
              <a:rPr lang="en-US" altLang="ja-JP" sz="1400" dirty="0">
                <a:solidFill>
                  <a:srgbClr val="000000"/>
                </a:solidFill>
                <a:latin typeface="游ゴシック" panose="020B0400000000000000" pitchFamily="50" charset="-128"/>
                <a:ea typeface="游ゴシック" panose="020B0400000000000000" pitchFamily="50" charset="-128"/>
              </a:rPr>
              <a:t>{</a:t>
            </a:r>
            <a:r>
              <a:rPr lang="ja-JP" altLang="en-US" sz="1400" dirty="0">
                <a:solidFill>
                  <a:srgbClr val="000000"/>
                </a:solidFill>
                <a:latin typeface="游ゴシック" panose="020B0400000000000000" pitchFamily="50" charset="-128"/>
                <a:ea typeface="游ゴシック" panose="020B0400000000000000" pitchFamily="50" charset="-128"/>
              </a:rPr>
              <a:t>ループ変数 </a:t>
            </a:r>
            <a:r>
              <a:rPr lang="en-US" altLang="ja-JP" sz="1400" dirty="0">
                <a:solidFill>
                  <a:srgbClr val="000000"/>
                </a:solidFill>
                <a:latin typeface="游ゴシック" panose="020B0400000000000000" pitchFamily="50" charset="-128"/>
                <a:ea typeface="游ゴシック" panose="020B0400000000000000" pitchFamily="50" charset="-128"/>
              </a:rPr>
              <a:t>=</a:t>
            </a:r>
            <a:r>
              <a:rPr lang="ja-JP" altLang="en-US" sz="1400" dirty="0">
                <a:solidFill>
                  <a:srgbClr val="000000"/>
                </a:solidFill>
                <a:latin typeface="游ゴシック" panose="020B0400000000000000" pitchFamily="50" charset="-128"/>
                <a:ea typeface="游ゴシック" panose="020B0400000000000000" pitchFamily="50" charset="-128"/>
              </a:rPr>
              <a:t> ＜初期値＞ </a:t>
            </a:r>
            <a:r>
              <a:rPr lang="en-US" altLang="ja-JP" sz="1400" dirty="0">
                <a:solidFill>
                  <a:srgbClr val="000000"/>
                </a:solidFill>
                <a:latin typeface="游ゴシック" panose="020B0400000000000000" pitchFamily="50" charset="-128"/>
                <a:ea typeface="游ゴシック" panose="020B0400000000000000" pitchFamily="50" charset="-128"/>
              </a:rPr>
              <a:t>To</a:t>
            </a:r>
            <a:r>
              <a:rPr lang="ja-JP" altLang="en-US" sz="1400" dirty="0">
                <a:solidFill>
                  <a:srgbClr val="000000"/>
                </a:solidFill>
                <a:latin typeface="游ゴシック" panose="020B0400000000000000" pitchFamily="50" charset="-128"/>
                <a:ea typeface="游ゴシック" panose="020B0400000000000000" pitchFamily="50" charset="-128"/>
              </a:rPr>
              <a:t> </a:t>
            </a:r>
            <a:r>
              <a:rPr lang="en-US" altLang="ja-JP" sz="1400" dirty="0">
                <a:solidFill>
                  <a:srgbClr val="000000"/>
                </a:solidFill>
                <a:latin typeface="游ゴシック" panose="020B0400000000000000" pitchFamily="50" charset="-128"/>
                <a:ea typeface="游ゴシック" panose="020B0400000000000000" pitchFamily="50" charset="-128"/>
              </a:rPr>
              <a:t>&lt;</a:t>
            </a:r>
            <a:r>
              <a:rPr lang="ja-JP" altLang="en-US" sz="1400" dirty="0">
                <a:solidFill>
                  <a:srgbClr val="000000"/>
                </a:solidFill>
                <a:latin typeface="游ゴシック" panose="020B0400000000000000" pitchFamily="50" charset="-128"/>
                <a:ea typeface="游ゴシック" panose="020B0400000000000000" pitchFamily="50" charset="-128"/>
              </a:rPr>
              <a:t>終了値</a:t>
            </a:r>
            <a:r>
              <a:rPr lang="en-US" altLang="ja-JP" sz="1400" dirty="0">
                <a:solidFill>
                  <a:srgbClr val="000000"/>
                </a:solidFill>
                <a:latin typeface="游ゴシック" panose="020B0400000000000000" pitchFamily="50" charset="-128"/>
                <a:ea typeface="游ゴシック" panose="020B0400000000000000" pitchFamily="50" charset="-128"/>
              </a:rPr>
              <a:t>&gt;}</a:t>
            </a:r>
          </a:p>
          <a:p>
            <a:pPr marL="0" indent="0">
              <a:lnSpc>
                <a:spcPct val="100000"/>
              </a:lnSpc>
              <a:buFont typeface="Arial" panose="020B0604020202020204" pitchFamily="34" charset="0"/>
              <a:buNone/>
            </a:pPr>
            <a:r>
              <a:rPr lang="ja-JP" altLang="en-US" sz="1400" dirty="0">
                <a:solidFill>
                  <a:srgbClr val="000000"/>
                </a:solidFill>
                <a:latin typeface="游ゴシック" panose="020B0400000000000000" pitchFamily="50" charset="-128"/>
                <a:ea typeface="游ゴシック" panose="020B0400000000000000" pitchFamily="50" charset="-128"/>
              </a:rPr>
              <a:t>　＜ループコード＞ </a:t>
            </a:r>
            <a:endParaRPr lang="en-US" altLang="ja-JP" sz="1400" dirty="0">
              <a:solidFill>
                <a:srgbClr val="000000"/>
              </a:solidFill>
              <a:latin typeface="游ゴシック" panose="020B0400000000000000" pitchFamily="50" charset="-128"/>
              <a:ea typeface="游ゴシック" panose="020B0400000000000000" pitchFamily="50" charset="-128"/>
            </a:endParaRPr>
          </a:p>
          <a:p>
            <a:pPr marL="0" indent="0">
              <a:lnSpc>
                <a:spcPct val="100000"/>
              </a:lnSpc>
              <a:buFont typeface="Arial" panose="020B0604020202020204" pitchFamily="34" charset="0"/>
              <a:buNone/>
            </a:pPr>
            <a:r>
              <a:rPr lang="ja-JP" altLang="en-US" sz="1400" dirty="0">
                <a:solidFill>
                  <a:srgbClr val="000000"/>
                </a:solidFill>
                <a:latin typeface="游ゴシック" panose="020B0400000000000000" pitchFamily="50" charset="-128"/>
                <a:ea typeface="游ゴシック" panose="020B0400000000000000" pitchFamily="50" charset="-128"/>
              </a:rPr>
              <a:t>　</a:t>
            </a:r>
            <a:r>
              <a:rPr lang="en-US" altLang="ja-JP" sz="1400" dirty="0" err="1">
                <a:solidFill>
                  <a:srgbClr val="000000"/>
                </a:solidFill>
                <a:latin typeface="游ゴシック" panose="020B0400000000000000" pitchFamily="50" charset="-128"/>
                <a:ea typeface="游ゴシック" panose="020B0400000000000000" pitchFamily="50" charset="-128"/>
              </a:rPr>
              <a:t>def_end</a:t>
            </a:r>
            <a:r>
              <a:rPr lang="ja-JP" altLang="en-US" sz="1400" dirty="0">
                <a:solidFill>
                  <a:srgbClr val="000000"/>
                </a:solidFill>
                <a:latin typeface="游ゴシック" panose="020B0400000000000000" pitchFamily="50" charset="-128"/>
                <a:ea typeface="游ゴシック" panose="020B0400000000000000" pitchFamily="50" charset="-128"/>
              </a:rPr>
              <a:t> </a:t>
            </a:r>
            <a:endParaRPr lang="en-US" altLang="ja-JP" sz="1400" dirty="0">
              <a:solidFill>
                <a:srgbClr val="000000"/>
              </a:solidFill>
              <a:latin typeface="游ゴシック" panose="020B0400000000000000" pitchFamily="50" charset="-128"/>
              <a:ea typeface="游ゴシック" panose="020B0400000000000000" pitchFamily="50" charset="-128"/>
            </a:endParaRPr>
          </a:p>
          <a:p>
            <a:pPr marL="0" indent="0">
              <a:lnSpc>
                <a:spcPct val="100000"/>
              </a:lnSpc>
              <a:buFont typeface="Arial" panose="020B0604020202020204" pitchFamily="34" charset="0"/>
              <a:buNone/>
            </a:pPr>
            <a:r>
              <a:rPr lang="ja-JP" altLang="en-US" sz="1400" dirty="0">
                <a:solidFill>
                  <a:srgbClr val="000000"/>
                </a:solidFill>
                <a:latin typeface="游ゴシック" panose="020B0400000000000000" pitchFamily="50" charset="-128"/>
                <a:ea typeface="游ゴシック" panose="020B0400000000000000" pitchFamily="50" charset="-128"/>
              </a:rPr>
              <a:t>　で括られた部分がループとなり、</a:t>
            </a:r>
            <a:r>
              <a:rPr lang="ja-JP" altLang="en-US" sz="1400" dirty="0">
                <a:solidFill>
                  <a:srgbClr val="000000"/>
                </a:solidFill>
                <a:highlight>
                  <a:srgbClr val="FFFF00"/>
                </a:highlight>
                <a:latin typeface="游ゴシック" panose="020B0400000000000000" pitchFamily="50" charset="-128"/>
                <a:ea typeface="游ゴシック" panose="020B0400000000000000" pitchFamily="50" charset="-128"/>
              </a:rPr>
              <a:t>インラインでその場に展開</a:t>
            </a:r>
            <a:r>
              <a:rPr lang="ja-JP" altLang="en-US" sz="1400" dirty="0">
                <a:solidFill>
                  <a:srgbClr val="000000"/>
                </a:solidFill>
                <a:latin typeface="游ゴシック" panose="020B0400000000000000" pitchFamily="50" charset="-128"/>
                <a:ea typeface="游ゴシック" panose="020B0400000000000000" pitchFamily="50" charset="-128"/>
              </a:rPr>
              <a:t>されます。</a:t>
            </a:r>
            <a:endParaRPr lang="en-US" altLang="ja-JP" sz="1400" dirty="0">
              <a:solidFill>
                <a:srgbClr val="000000"/>
              </a:solidFill>
              <a:latin typeface="游ゴシック" panose="020B0400000000000000" pitchFamily="50" charset="-128"/>
              <a:ea typeface="游ゴシック" panose="020B0400000000000000" pitchFamily="50" charset="-128"/>
            </a:endParaRPr>
          </a:p>
        </p:txBody>
      </p:sp>
      <p:sp>
        <p:nvSpPr>
          <p:cNvPr id="3" name="タイトル 1">
            <a:extLst>
              <a:ext uri="{FF2B5EF4-FFF2-40B4-BE49-F238E27FC236}">
                <a16:creationId xmlns:a16="http://schemas.microsoft.com/office/drawing/2014/main" id="{6520409B-5536-C5BA-8DC7-1BB8743EBB8E}"/>
              </a:ext>
            </a:extLst>
          </p:cNvPr>
          <p:cNvSpPr txBox="1">
            <a:spLocks/>
          </p:cNvSpPr>
          <p:nvPr/>
        </p:nvSpPr>
        <p:spPr>
          <a:xfrm>
            <a:off x="360405" y="389840"/>
            <a:ext cx="10515600" cy="63165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a:t>ループ定義の例</a:t>
            </a:r>
          </a:p>
        </p:txBody>
      </p:sp>
      <p:pic>
        <p:nvPicPr>
          <p:cNvPr id="7" name="図 6">
            <a:extLst>
              <a:ext uri="{FF2B5EF4-FFF2-40B4-BE49-F238E27FC236}">
                <a16:creationId xmlns:a16="http://schemas.microsoft.com/office/drawing/2014/main" id="{04471D57-1058-0F02-0292-2390C46762F9}"/>
              </a:ext>
            </a:extLst>
          </p:cNvPr>
          <p:cNvPicPr>
            <a:picLocks noChangeAspect="1"/>
          </p:cNvPicPr>
          <p:nvPr/>
        </p:nvPicPr>
        <p:blipFill>
          <a:blip r:embed="rId2"/>
          <a:stretch>
            <a:fillRect/>
          </a:stretch>
        </p:blipFill>
        <p:spPr>
          <a:xfrm>
            <a:off x="737792" y="2849084"/>
            <a:ext cx="3829584" cy="3077004"/>
          </a:xfrm>
          <a:prstGeom prst="rect">
            <a:avLst/>
          </a:prstGeom>
          <a:ln>
            <a:solidFill>
              <a:schemeClr val="accent1">
                <a:lumMod val="20000"/>
                <a:lumOff val="80000"/>
              </a:schemeClr>
            </a:solidFill>
          </a:ln>
        </p:spPr>
      </p:pic>
      <p:pic>
        <p:nvPicPr>
          <p:cNvPr id="10" name="図 9">
            <a:extLst>
              <a:ext uri="{FF2B5EF4-FFF2-40B4-BE49-F238E27FC236}">
                <a16:creationId xmlns:a16="http://schemas.microsoft.com/office/drawing/2014/main" id="{211A1D16-D8E1-D0F3-DAC6-2F33288F5C14}"/>
              </a:ext>
            </a:extLst>
          </p:cNvPr>
          <p:cNvPicPr>
            <a:picLocks noChangeAspect="1"/>
          </p:cNvPicPr>
          <p:nvPr/>
        </p:nvPicPr>
        <p:blipFill>
          <a:blip r:embed="rId3"/>
          <a:stretch>
            <a:fillRect/>
          </a:stretch>
        </p:blipFill>
        <p:spPr>
          <a:xfrm>
            <a:off x="5341961" y="2849084"/>
            <a:ext cx="3962953" cy="1648055"/>
          </a:xfrm>
          <a:prstGeom prst="rect">
            <a:avLst/>
          </a:prstGeom>
          <a:ln>
            <a:solidFill>
              <a:schemeClr val="accent5">
                <a:lumMod val="20000"/>
                <a:lumOff val="80000"/>
              </a:schemeClr>
            </a:solidFill>
          </a:ln>
        </p:spPr>
      </p:pic>
      <p:sp>
        <p:nvSpPr>
          <p:cNvPr id="11" name="矢印: 左右 10">
            <a:extLst>
              <a:ext uri="{FF2B5EF4-FFF2-40B4-BE49-F238E27FC236}">
                <a16:creationId xmlns:a16="http://schemas.microsoft.com/office/drawing/2014/main" id="{0A1607BE-2E50-8158-42E0-1BAD07AC71FA}"/>
              </a:ext>
            </a:extLst>
          </p:cNvPr>
          <p:cNvSpPr/>
          <p:nvPr/>
        </p:nvSpPr>
        <p:spPr>
          <a:xfrm>
            <a:off x="4044778" y="3517557"/>
            <a:ext cx="1297183" cy="691978"/>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t>等価</a:t>
            </a:r>
          </a:p>
        </p:txBody>
      </p:sp>
      <p:sp>
        <p:nvSpPr>
          <p:cNvPr id="12" name="テキスト ボックス 11">
            <a:extLst>
              <a:ext uri="{FF2B5EF4-FFF2-40B4-BE49-F238E27FC236}">
                <a16:creationId xmlns:a16="http://schemas.microsoft.com/office/drawing/2014/main" id="{C74DFF7B-4DBB-AA87-5CB2-60580AF3602C}"/>
              </a:ext>
            </a:extLst>
          </p:cNvPr>
          <p:cNvSpPr txBox="1"/>
          <p:nvPr/>
        </p:nvSpPr>
        <p:spPr>
          <a:xfrm>
            <a:off x="5176107" y="4918477"/>
            <a:ext cx="5032147" cy="1169551"/>
          </a:xfrm>
          <a:prstGeom prst="rect">
            <a:avLst/>
          </a:prstGeom>
          <a:noFill/>
        </p:spPr>
        <p:txBody>
          <a:bodyPr wrap="none" rtlCol="0">
            <a:spAutoFit/>
          </a:bodyPr>
          <a:lstStyle/>
          <a:p>
            <a:r>
              <a:rPr kumimoji="1" lang="ja-JP" altLang="en-US" sz="1400" dirty="0"/>
              <a:t>・変数名は</a:t>
            </a:r>
            <a:r>
              <a:rPr kumimoji="1" lang="en-US" altLang="ja-JP" sz="1400" dirty="0"/>
              <a:t>$</a:t>
            </a:r>
            <a:r>
              <a:rPr kumimoji="1" lang="ja-JP" altLang="en-US" sz="1400" dirty="0"/>
              <a:t>をつけて指定します。</a:t>
            </a:r>
            <a:endParaRPr kumimoji="1" lang="en-US" altLang="ja-JP" sz="1400" dirty="0"/>
          </a:p>
          <a:p>
            <a:r>
              <a:rPr lang="ja-JP" altLang="en-US" sz="1400" dirty="0"/>
              <a:t>・変数は初期値の文字数でゼロサプレスして展開されます。</a:t>
            </a:r>
            <a:endParaRPr kumimoji="1" lang="en-US" altLang="ja-JP" sz="1400" dirty="0"/>
          </a:p>
          <a:p>
            <a:r>
              <a:rPr kumimoji="1" lang="ja-JP" altLang="en-US" sz="1400" dirty="0"/>
              <a:t>（</a:t>
            </a:r>
            <a:r>
              <a:rPr kumimoji="1" lang="en-US" altLang="ja-JP" sz="1400" dirty="0"/>
              <a:t>ex</a:t>
            </a:r>
            <a:r>
              <a:rPr kumimoji="1" lang="ja-JP" altLang="en-US" sz="1400" dirty="0"/>
              <a:t>）</a:t>
            </a:r>
            <a:endParaRPr kumimoji="1" lang="en-US" altLang="ja-JP" sz="1400" dirty="0"/>
          </a:p>
          <a:p>
            <a:r>
              <a:rPr kumimoji="1" lang="ja-JP" altLang="en-US" sz="1400" dirty="0"/>
              <a:t>　</a:t>
            </a:r>
            <a:r>
              <a:rPr kumimoji="1" lang="en-US" altLang="ja-JP" sz="1400" dirty="0"/>
              <a:t>$m=1</a:t>
            </a:r>
            <a:r>
              <a:rPr kumimoji="1" lang="ja-JP" altLang="en-US" sz="1400" dirty="0"/>
              <a:t> </a:t>
            </a:r>
            <a:r>
              <a:rPr kumimoji="1" lang="en-US" altLang="ja-JP" sz="1400" dirty="0"/>
              <a:t>to</a:t>
            </a:r>
            <a:r>
              <a:rPr kumimoji="1" lang="ja-JP" altLang="en-US" sz="1400" dirty="0"/>
              <a:t> </a:t>
            </a:r>
            <a:r>
              <a:rPr kumimoji="1" lang="en-US" altLang="ja-JP" sz="1400" dirty="0"/>
              <a:t>5</a:t>
            </a:r>
            <a:r>
              <a:rPr kumimoji="1" lang="ja-JP" altLang="en-US" sz="1400" dirty="0"/>
              <a:t>  →  </a:t>
            </a:r>
            <a:r>
              <a:rPr kumimoji="1" lang="en-US" altLang="ja-JP" sz="1400" dirty="0"/>
              <a:t>1,</a:t>
            </a:r>
            <a:r>
              <a:rPr kumimoji="1" lang="ja-JP" altLang="en-US" sz="1400" dirty="0"/>
              <a:t> </a:t>
            </a:r>
            <a:r>
              <a:rPr kumimoji="1" lang="en-US" altLang="ja-JP" sz="1400" dirty="0"/>
              <a:t>2,</a:t>
            </a:r>
            <a:r>
              <a:rPr kumimoji="1" lang="ja-JP" altLang="en-US" sz="1400" dirty="0"/>
              <a:t> </a:t>
            </a:r>
            <a:r>
              <a:rPr kumimoji="1" lang="en-US" altLang="ja-JP" sz="1400" dirty="0"/>
              <a:t>3,</a:t>
            </a:r>
            <a:r>
              <a:rPr kumimoji="1" lang="ja-JP" altLang="en-US" sz="1400" dirty="0"/>
              <a:t> </a:t>
            </a:r>
            <a:r>
              <a:rPr kumimoji="1" lang="en-US" altLang="ja-JP" sz="1400" dirty="0"/>
              <a:t>4,</a:t>
            </a:r>
            <a:r>
              <a:rPr kumimoji="1" lang="ja-JP" altLang="en-US" sz="1400" dirty="0"/>
              <a:t> </a:t>
            </a:r>
            <a:r>
              <a:rPr kumimoji="1" lang="en-US" altLang="ja-JP" sz="1400" dirty="0"/>
              <a:t>5</a:t>
            </a:r>
            <a:r>
              <a:rPr kumimoji="1" lang="ja-JP" altLang="en-US" sz="1400" dirty="0"/>
              <a:t> に展開</a:t>
            </a:r>
            <a:endParaRPr kumimoji="1" lang="en-US" altLang="ja-JP" sz="1400" dirty="0"/>
          </a:p>
          <a:p>
            <a:r>
              <a:rPr lang="ja-JP" altLang="en-US" sz="1400" dirty="0"/>
              <a:t>　</a:t>
            </a:r>
            <a:r>
              <a:rPr lang="en-US" altLang="ja-JP" sz="1400" dirty="0"/>
              <a:t>$m=</a:t>
            </a:r>
            <a:r>
              <a:rPr lang="ja-JP" altLang="en-US" sz="1400" dirty="0"/>
              <a:t> </a:t>
            </a:r>
            <a:r>
              <a:rPr lang="en-US" altLang="ja-JP" sz="1400" dirty="0"/>
              <a:t>01</a:t>
            </a:r>
            <a:r>
              <a:rPr lang="ja-JP" altLang="en-US" sz="1400" dirty="0"/>
              <a:t> </a:t>
            </a:r>
            <a:r>
              <a:rPr lang="en-US" altLang="ja-JP" sz="1400" dirty="0"/>
              <a:t>to</a:t>
            </a:r>
            <a:r>
              <a:rPr lang="ja-JP" altLang="en-US" sz="1400" dirty="0"/>
              <a:t> </a:t>
            </a:r>
            <a:r>
              <a:rPr lang="en-US" altLang="ja-JP" sz="1400" dirty="0"/>
              <a:t>05</a:t>
            </a:r>
            <a:r>
              <a:rPr lang="ja-JP" altLang="en-US" sz="1400" dirty="0"/>
              <a:t> →  </a:t>
            </a:r>
            <a:r>
              <a:rPr lang="en-US" altLang="ja-JP" sz="1400" dirty="0"/>
              <a:t>01</a:t>
            </a:r>
            <a:r>
              <a:rPr lang="ja-JP" altLang="en-US" sz="1400" dirty="0"/>
              <a:t>，</a:t>
            </a:r>
            <a:r>
              <a:rPr lang="en-US" altLang="ja-JP" sz="1400" dirty="0"/>
              <a:t>02</a:t>
            </a:r>
            <a:r>
              <a:rPr lang="ja-JP" altLang="en-US" sz="1400" dirty="0"/>
              <a:t>，</a:t>
            </a:r>
            <a:r>
              <a:rPr lang="en-US" altLang="ja-JP" sz="1400" dirty="0"/>
              <a:t>03</a:t>
            </a:r>
            <a:r>
              <a:rPr lang="ja-JP" altLang="en-US" sz="1400" dirty="0"/>
              <a:t>，</a:t>
            </a:r>
            <a:r>
              <a:rPr lang="en-US" altLang="ja-JP" sz="1400" dirty="0"/>
              <a:t>04</a:t>
            </a:r>
            <a:r>
              <a:rPr lang="ja-JP" altLang="en-US" sz="1400" dirty="0"/>
              <a:t>，</a:t>
            </a:r>
            <a:r>
              <a:rPr lang="en-US" altLang="ja-JP" sz="1400" dirty="0"/>
              <a:t>05</a:t>
            </a:r>
            <a:r>
              <a:rPr lang="ja-JP" altLang="en-US" sz="1400" dirty="0"/>
              <a:t> に展開</a:t>
            </a:r>
            <a:endParaRPr kumimoji="1" lang="ja-JP" altLang="en-US" sz="1400" dirty="0"/>
          </a:p>
        </p:txBody>
      </p:sp>
    </p:spTree>
    <p:extLst>
      <p:ext uri="{BB962C8B-B14F-4D97-AF65-F5344CB8AC3E}">
        <p14:creationId xmlns:p14="http://schemas.microsoft.com/office/powerpoint/2010/main" val="3757268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765430-B764-42C9-EF52-DC9DDB2C93B8}"/>
              </a:ext>
            </a:extLst>
          </p:cNvPr>
          <p:cNvSpPr>
            <a:spLocks noGrp="1"/>
          </p:cNvSpPr>
          <p:nvPr>
            <p:ph type="title"/>
          </p:nvPr>
        </p:nvSpPr>
        <p:spPr/>
        <p:txBody>
          <a:bodyPr/>
          <a:lstStyle/>
          <a:p>
            <a:r>
              <a:rPr kumimoji="1" lang="ja-JP" altLang="en-US" dirty="0"/>
              <a:t>はじめに</a:t>
            </a:r>
          </a:p>
        </p:txBody>
      </p:sp>
      <p:sp>
        <p:nvSpPr>
          <p:cNvPr id="3" name="コンテンツ プレースホルダー 2">
            <a:extLst>
              <a:ext uri="{FF2B5EF4-FFF2-40B4-BE49-F238E27FC236}">
                <a16:creationId xmlns:a16="http://schemas.microsoft.com/office/drawing/2014/main" id="{37AE97C5-2D96-9514-9DE8-0D1C5B84CC34}"/>
              </a:ext>
            </a:extLst>
          </p:cNvPr>
          <p:cNvSpPr>
            <a:spLocks noGrp="1"/>
          </p:cNvSpPr>
          <p:nvPr>
            <p:ph idx="1"/>
          </p:nvPr>
        </p:nvSpPr>
        <p:spPr>
          <a:xfrm>
            <a:off x="677334" y="1347830"/>
            <a:ext cx="10515600" cy="5242439"/>
          </a:xfrm>
        </p:spPr>
        <p:txBody>
          <a:bodyPr>
            <a:normAutofit fontScale="77500" lnSpcReduction="20000"/>
          </a:bodyPr>
          <a:lstStyle/>
          <a:p>
            <a:pPr marL="0" indent="0" algn="l">
              <a:lnSpc>
                <a:spcPct val="120000"/>
              </a:lnSpc>
              <a:buNone/>
            </a:pP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　</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RDB</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ではデータの操作に</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を使います。</a:t>
            </a:r>
            <a:endPar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endParaRPr>
          </a:p>
          <a:p>
            <a:pPr marL="0" indent="0" algn="l">
              <a:lnSpc>
                <a:spcPct val="120000"/>
              </a:lnSpc>
              <a:buNone/>
            </a:pPr>
            <a:r>
              <a:rPr lang="ja-JP" altLang="en-US" sz="1800" dirty="0">
                <a:solidFill>
                  <a:srgbClr val="000000"/>
                </a:solidFill>
                <a:latin typeface="游ゴシック" panose="020B0400000000000000" pitchFamily="50" charset="-128"/>
                <a:ea typeface="游ゴシック" panose="020B0400000000000000" pitchFamily="50" charset="-128"/>
              </a:rPr>
              <a:t>　</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は</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ANSI 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として規格化されており、</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DB</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エンジンによらず使うことができます。</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が書けるようになれば</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Oracle</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などほかのデータベースも操作できるようになるのでその知識は無駄になりません。</a:t>
            </a:r>
            <a:endPar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endParaRPr>
          </a:p>
          <a:p>
            <a:pPr marL="0" indent="0" algn="l">
              <a:lnSpc>
                <a:spcPct val="120000"/>
              </a:lnSpc>
              <a:buNone/>
            </a:pP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　</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Access</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でもデータ操作は</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で行います。</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Access</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の</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はよくできており、かなり複雑な構造の</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でも実用的に動作します。初学者であれば</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を覚えるためだけでも</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Access</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を使う価値があるくらいです。</a:t>
            </a:r>
          </a:p>
          <a:p>
            <a:pPr marL="0" indent="0" algn="l">
              <a:lnSpc>
                <a:spcPct val="120000"/>
              </a:lnSpc>
              <a:buNone/>
            </a:pP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　一方で</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はプログラム言語のような手続き型言語とはその性格が大きく異なっているため、手続き型のプログラムに慣れた人が初めて</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を覚えようとすると戸惑うことが多いようです。</a:t>
            </a:r>
          </a:p>
          <a:p>
            <a:pPr marL="0" indent="0" algn="l">
              <a:lnSpc>
                <a:spcPct val="120000"/>
              </a:lnSpc>
              <a:buNone/>
            </a:pP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　</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RDB</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は集合論と関係論理という数学をベースに設計されたものなので、集合論からアプローチすると</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の構造をすっきり理解できるようになります。手続き型言語がデータを一つひとつ読み込んで逐次処理するのに対して、</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は関係代数という演算を繰り返して目的の結果を得るという構造をとります。この演算構造を正しく理解すれば</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は簡単に書けるようになります。中学校の頃にベン図を描いて共通集合や補集合、和集合などを求めたのを覚えているでしょうか？あの感覚で</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の構造を理解すればよいのです。</a:t>
            </a:r>
          </a:p>
          <a:p>
            <a:pPr marL="0" indent="0" algn="l">
              <a:lnSpc>
                <a:spcPct val="120000"/>
              </a:lnSpc>
              <a:buNone/>
            </a:pP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　</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の解説書を開いてみると、やれ副問い合わせだの相関クエリだのいろいろな用語が並んでいかにも大量の項目を学習しないといけないように思われますが、実はわずか</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6</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種類の演算構造しかありません。しかもそのうちの</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3</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つは中学校でも習ったことのある集合演算なので直感的に理解できます。</a:t>
            </a:r>
          </a:p>
          <a:p>
            <a:pPr marL="0" indent="0" algn="l">
              <a:lnSpc>
                <a:spcPct val="120000"/>
              </a:lnSpc>
              <a:buNone/>
            </a:pP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　残り３種類の代数演算のうち、結合演算のみが学校で習ったことのない演算ですが、これもいくつか演習してみればすぐ慣れて直感的に理解できるようになります。</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を理解するには文法を覚えるのではなく、この演算構造を理解することが重要です。</a:t>
            </a:r>
          </a:p>
          <a:p>
            <a:pPr marL="0" indent="0" algn="l">
              <a:lnSpc>
                <a:spcPct val="120000"/>
              </a:lnSpc>
              <a:buNone/>
            </a:pP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　本章では</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の演算構造の紹介と、</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Access</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で効率よく</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を書けるようにしたツール「</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 Helper</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」の使い方を解説します。文法を覚えるのではなく、演算構造を理解して</a:t>
            </a: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SQL</a:t>
            </a: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を自由自在に書けるようになりましょう！</a:t>
            </a:r>
          </a:p>
        </p:txBody>
      </p:sp>
    </p:spTree>
    <p:extLst>
      <p:ext uri="{BB962C8B-B14F-4D97-AF65-F5344CB8AC3E}">
        <p14:creationId xmlns:p14="http://schemas.microsoft.com/office/powerpoint/2010/main" val="1117000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9465BD-5DA0-E96F-F014-90DDE3507BF7}"/>
              </a:ext>
            </a:extLst>
          </p:cNvPr>
          <p:cNvSpPr>
            <a:spLocks noGrp="1"/>
          </p:cNvSpPr>
          <p:nvPr>
            <p:ph type="title"/>
          </p:nvPr>
        </p:nvSpPr>
        <p:spPr/>
        <p:txBody>
          <a:bodyPr/>
          <a:lstStyle/>
          <a:p>
            <a:r>
              <a:rPr kumimoji="1" lang="en-US" altLang="ja-JP" dirty="0"/>
              <a:t>SQL</a:t>
            </a:r>
            <a:r>
              <a:rPr kumimoji="1" lang="ja-JP" altLang="en-US" dirty="0"/>
              <a:t>の演算構造ー</a:t>
            </a:r>
            <a:r>
              <a:rPr kumimoji="1" lang="en-US" altLang="ja-JP" dirty="0"/>
              <a:t>6</a:t>
            </a:r>
            <a:r>
              <a:rPr kumimoji="1" lang="ja-JP" altLang="en-US" dirty="0"/>
              <a:t>種類だけー</a:t>
            </a:r>
          </a:p>
        </p:txBody>
      </p:sp>
      <p:sp>
        <p:nvSpPr>
          <p:cNvPr id="3" name="コンテンツ プレースホルダー 2">
            <a:extLst>
              <a:ext uri="{FF2B5EF4-FFF2-40B4-BE49-F238E27FC236}">
                <a16:creationId xmlns:a16="http://schemas.microsoft.com/office/drawing/2014/main" id="{0DF0AFD2-BFEA-6C4A-5923-2360F7E85381}"/>
              </a:ext>
            </a:extLst>
          </p:cNvPr>
          <p:cNvSpPr>
            <a:spLocks noGrp="1"/>
          </p:cNvSpPr>
          <p:nvPr>
            <p:ph idx="1"/>
          </p:nvPr>
        </p:nvSpPr>
        <p:spPr>
          <a:xfrm>
            <a:off x="483974" y="1356631"/>
            <a:ext cx="10515600" cy="1679339"/>
          </a:xfrm>
        </p:spPr>
        <p:txBody>
          <a:bodyPr>
            <a:normAutofit/>
          </a:bodyPr>
          <a:lstStyle/>
          <a:p>
            <a:pPr marL="0" indent="0">
              <a:lnSpc>
                <a:spcPct val="100000"/>
              </a:lnSpc>
              <a:buNone/>
            </a:pPr>
            <a:r>
              <a:rPr lang="ja-JP" altLang="en-US" sz="1600" b="0" i="0" dirty="0">
                <a:solidFill>
                  <a:srgbClr val="000000"/>
                </a:solidFill>
                <a:effectLst/>
                <a:latin typeface="游ゴシック" panose="020B0400000000000000" pitchFamily="50" charset="-128"/>
                <a:ea typeface="游ゴシック" panose="020B0400000000000000" pitchFamily="50" charset="-128"/>
              </a:rPr>
              <a:t>　</a:t>
            </a:r>
            <a:r>
              <a:rPr lang="en-US" altLang="ja-JP" sz="1600" b="0" i="0" dirty="0">
                <a:solidFill>
                  <a:srgbClr val="000000"/>
                </a:solidFill>
                <a:effectLst/>
                <a:latin typeface="游ゴシック" panose="020B0400000000000000" pitchFamily="50" charset="-128"/>
                <a:ea typeface="游ゴシック" panose="020B0400000000000000" pitchFamily="50" charset="-128"/>
              </a:rPr>
              <a:t>SQL</a:t>
            </a:r>
            <a:r>
              <a:rPr lang="ja-JP" altLang="en-US" sz="1600" b="0" i="0" dirty="0">
                <a:solidFill>
                  <a:srgbClr val="000000"/>
                </a:solidFill>
                <a:effectLst/>
                <a:latin typeface="游ゴシック" panose="020B0400000000000000" pitchFamily="50" charset="-128"/>
                <a:ea typeface="游ゴシック" panose="020B0400000000000000" pitchFamily="50" charset="-128"/>
              </a:rPr>
              <a:t>は下表に示す６種類の演算構造しかありません。</a:t>
            </a:r>
            <a:endParaRPr lang="en-US" altLang="ja-JP" sz="1600" b="0" i="0" dirty="0">
              <a:solidFill>
                <a:srgbClr val="000000"/>
              </a:solidFill>
              <a:effectLst/>
              <a:latin typeface="游ゴシック" panose="020B0400000000000000" pitchFamily="50" charset="-128"/>
              <a:ea typeface="游ゴシック" panose="020B0400000000000000" pitchFamily="50" charset="-128"/>
            </a:endParaRPr>
          </a:p>
          <a:p>
            <a:pPr marL="0" indent="0">
              <a:lnSpc>
                <a:spcPct val="100000"/>
              </a:lnSpc>
              <a:buNone/>
            </a:pPr>
            <a:r>
              <a:rPr lang="ja-JP" altLang="en-US" sz="1600" b="0" i="0" dirty="0">
                <a:solidFill>
                  <a:srgbClr val="000000"/>
                </a:solidFill>
                <a:effectLst/>
                <a:latin typeface="游ゴシック" panose="020B0400000000000000" pitchFamily="50" charset="-128"/>
                <a:ea typeface="游ゴシック" panose="020B0400000000000000" pitchFamily="50" charset="-128"/>
              </a:rPr>
              <a:t>　サブクエリとか相関クエリとかいろいろ名前が付けられているものもありますが、基本的にこの</a:t>
            </a:r>
            <a:r>
              <a:rPr lang="en-US" altLang="ja-JP" sz="1600" b="0" i="0" dirty="0">
                <a:solidFill>
                  <a:srgbClr val="000000"/>
                </a:solidFill>
                <a:effectLst/>
                <a:latin typeface="游ゴシック" panose="020B0400000000000000" pitchFamily="50" charset="-128"/>
                <a:ea typeface="游ゴシック" panose="020B0400000000000000" pitchFamily="50" charset="-128"/>
              </a:rPr>
              <a:t>6</a:t>
            </a:r>
            <a:r>
              <a:rPr lang="ja-JP" altLang="en-US" sz="1600" b="0" i="0" dirty="0">
                <a:solidFill>
                  <a:srgbClr val="000000"/>
                </a:solidFill>
                <a:effectLst/>
                <a:latin typeface="游ゴシック" panose="020B0400000000000000" pitchFamily="50" charset="-128"/>
                <a:ea typeface="游ゴシック" panose="020B0400000000000000" pitchFamily="50" charset="-128"/>
              </a:rPr>
              <a:t>種類の演算を組み合わせているだけなので、この構造を理解すれば</a:t>
            </a:r>
            <a:r>
              <a:rPr lang="en-US" altLang="ja-JP" sz="1600" b="0" i="0" dirty="0">
                <a:solidFill>
                  <a:srgbClr val="000000"/>
                </a:solidFill>
                <a:effectLst/>
                <a:latin typeface="游ゴシック" panose="020B0400000000000000" pitchFamily="50" charset="-128"/>
                <a:ea typeface="游ゴシック" panose="020B0400000000000000" pitchFamily="50" charset="-128"/>
              </a:rPr>
              <a:t>SQL</a:t>
            </a:r>
            <a:r>
              <a:rPr lang="ja-JP" altLang="en-US" sz="1600" b="0" i="0" dirty="0">
                <a:solidFill>
                  <a:srgbClr val="000000"/>
                </a:solidFill>
                <a:effectLst/>
                <a:latin typeface="游ゴシック" panose="020B0400000000000000" pitchFamily="50" charset="-128"/>
                <a:ea typeface="游ゴシック" panose="020B0400000000000000" pitchFamily="50" charset="-128"/>
              </a:rPr>
              <a:t>はすべて書けるようになります。</a:t>
            </a:r>
            <a:endParaRPr kumimoji="1" lang="ja-JP" altLang="en-US" sz="1600" dirty="0"/>
          </a:p>
          <a:p>
            <a:pPr marL="0" indent="0">
              <a:lnSpc>
                <a:spcPct val="100000"/>
              </a:lnSpc>
              <a:buNone/>
            </a:pPr>
            <a:r>
              <a:rPr lang="ja-JP" altLang="en-US" sz="1600" b="0" i="0" dirty="0">
                <a:solidFill>
                  <a:srgbClr val="000000"/>
                </a:solidFill>
                <a:effectLst/>
                <a:latin typeface="游ゴシック" panose="020B0400000000000000" pitchFamily="50" charset="-128"/>
                <a:ea typeface="游ゴシック" panose="020B0400000000000000" pitchFamily="50" charset="-128"/>
              </a:rPr>
              <a:t>　すべて</a:t>
            </a:r>
            <a:r>
              <a:rPr lang="en-US" altLang="ja-JP" sz="1600" b="0" i="0" dirty="0">
                <a:solidFill>
                  <a:srgbClr val="000000"/>
                </a:solidFill>
                <a:effectLst/>
                <a:latin typeface="游ゴシック" panose="020B0400000000000000" pitchFamily="50" charset="-128"/>
                <a:ea typeface="游ゴシック" panose="020B0400000000000000" pitchFamily="50" charset="-128"/>
              </a:rPr>
              <a:t>2</a:t>
            </a:r>
            <a:r>
              <a:rPr lang="ja-JP" altLang="en-US" sz="1600" b="0" i="0" dirty="0">
                <a:solidFill>
                  <a:srgbClr val="000000"/>
                </a:solidFill>
                <a:effectLst/>
                <a:latin typeface="游ゴシック" panose="020B0400000000000000" pitchFamily="50" charset="-128"/>
                <a:ea typeface="游ゴシック" panose="020B0400000000000000" pitchFamily="50" charset="-128"/>
              </a:rPr>
              <a:t>項演算で、二つの関係どうしの演算のみ可能です。複数の関係を演算するような場合でも、二つの関係を演算して新しい部分集合を作り、それに他の集合を演算するという二項演算として表現します。</a:t>
            </a:r>
            <a:endParaRPr lang="en-US" altLang="ja-JP" sz="1600" dirty="0">
              <a:solidFill>
                <a:srgbClr val="000000"/>
              </a:solidFill>
              <a:latin typeface="游ゴシック" panose="020B0400000000000000" pitchFamily="50" charset="-128"/>
              <a:ea typeface="游ゴシック" panose="020B0400000000000000" pitchFamily="50" charset="-128"/>
            </a:endParaRPr>
          </a:p>
        </p:txBody>
      </p:sp>
      <p:graphicFrame>
        <p:nvGraphicFramePr>
          <p:cNvPr id="4" name="表 4">
            <a:extLst>
              <a:ext uri="{FF2B5EF4-FFF2-40B4-BE49-F238E27FC236}">
                <a16:creationId xmlns:a16="http://schemas.microsoft.com/office/drawing/2014/main" id="{8AD03563-DD7B-3063-C48F-E65026CC7593}"/>
              </a:ext>
            </a:extLst>
          </p:cNvPr>
          <p:cNvGraphicFramePr>
            <a:graphicFrameLocks noGrp="1"/>
          </p:cNvGraphicFramePr>
          <p:nvPr>
            <p:extLst>
              <p:ext uri="{D42A27DB-BD31-4B8C-83A1-F6EECF244321}">
                <p14:modId xmlns:p14="http://schemas.microsoft.com/office/powerpoint/2010/main" val="908254466"/>
              </p:ext>
            </p:extLst>
          </p:nvPr>
        </p:nvGraphicFramePr>
        <p:xfrm>
          <a:off x="574588" y="3074773"/>
          <a:ext cx="10960444" cy="3495545"/>
        </p:xfrm>
        <a:graphic>
          <a:graphicData uri="http://schemas.openxmlformats.org/drawingml/2006/table">
            <a:tbl>
              <a:tblPr firstRow="1" bandRow="1">
                <a:tableStyleId>{5940675A-B579-460E-94D1-54222C63F5DA}</a:tableStyleId>
              </a:tblPr>
              <a:tblGrid>
                <a:gridCol w="5480223">
                  <a:extLst>
                    <a:ext uri="{9D8B030D-6E8A-4147-A177-3AD203B41FA5}">
                      <a16:colId xmlns:a16="http://schemas.microsoft.com/office/drawing/2014/main" val="494941912"/>
                    </a:ext>
                  </a:extLst>
                </a:gridCol>
                <a:gridCol w="5480221">
                  <a:extLst>
                    <a:ext uri="{9D8B030D-6E8A-4147-A177-3AD203B41FA5}">
                      <a16:colId xmlns:a16="http://schemas.microsoft.com/office/drawing/2014/main" val="2159664119"/>
                    </a:ext>
                  </a:extLst>
                </a:gridCol>
              </a:tblGrid>
              <a:tr h="397547">
                <a:tc>
                  <a:txBody>
                    <a:bodyPr/>
                    <a:lstStyle/>
                    <a:p>
                      <a:pPr algn="ctr"/>
                      <a:r>
                        <a:rPr kumimoji="1" lang="ja-JP" altLang="en-US" dirty="0"/>
                        <a:t>集合演算</a:t>
                      </a:r>
                    </a:p>
                  </a:txBody>
                  <a:tcPr anchor="ctr"/>
                </a:tc>
                <a:tc>
                  <a:txBody>
                    <a:bodyPr/>
                    <a:lstStyle/>
                    <a:p>
                      <a:pPr algn="ctr"/>
                      <a:r>
                        <a:rPr kumimoji="1" lang="ja-JP" altLang="en-US" dirty="0"/>
                        <a:t>関係演算</a:t>
                      </a:r>
                    </a:p>
                  </a:txBody>
                  <a:tcPr anchor="ctr"/>
                </a:tc>
                <a:extLst>
                  <a:ext uri="{0D108BD9-81ED-4DB2-BD59-A6C34878D82A}">
                    <a16:rowId xmlns:a16="http://schemas.microsoft.com/office/drawing/2014/main" val="3306765849"/>
                  </a:ext>
                </a:extLst>
              </a:tr>
              <a:tr h="943161">
                <a:tc>
                  <a:txBody>
                    <a:bodyPr/>
                    <a:lstStyle/>
                    <a:p>
                      <a:r>
                        <a:rPr kumimoji="1" lang="ja-JP" altLang="en-US" dirty="0"/>
                        <a:t>和集合</a:t>
                      </a:r>
                      <a:endParaRPr kumimoji="1" lang="en-US" altLang="ja-JP" dirty="0"/>
                    </a:p>
                    <a:p>
                      <a:endParaRPr kumimoji="1" lang="ja-JP" altLang="en-US" dirty="0"/>
                    </a:p>
                  </a:txBody>
                  <a:tcPr/>
                </a:tc>
                <a:tc>
                  <a:txBody>
                    <a:bodyPr/>
                    <a:lstStyle/>
                    <a:p>
                      <a:r>
                        <a:rPr kumimoji="1" lang="ja-JP" altLang="en-US" dirty="0"/>
                        <a:t>選択</a:t>
                      </a:r>
                    </a:p>
                  </a:txBody>
                  <a:tcPr/>
                </a:tc>
                <a:extLst>
                  <a:ext uri="{0D108BD9-81ED-4DB2-BD59-A6C34878D82A}">
                    <a16:rowId xmlns:a16="http://schemas.microsoft.com/office/drawing/2014/main" val="2680822668"/>
                  </a:ext>
                </a:extLst>
              </a:tr>
              <a:tr h="865718">
                <a:tc>
                  <a:txBody>
                    <a:bodyPr/>
                    <a:lstStyle/>
                    <a:p>
                      <a:r>
                        <a:rPr kumimoji="1" lang="ja-JP" altLang="en-US" dirty="0"/>
                        <a:t>共通集合</a:t>
                      </a:r>
                    </a:p>
                  </a:txBody>
                  <a:tcPr/>
                </a:tc>
                <a:tc>
                  <a:txBody>
                    <a:bodyPr/>
                    <a:lstStyle/>
                    <a:p>
                      <a:r>
                        <a:rPr kumimoji="1" lang="ja-JP" altLang="en-US" dirty="0"/>
                        <a:t>射影</a:t>
                      </a:r>
                    </a:p>
                  </a:txBody>
                  <a:tcPr/>
                </a:tc>
                <a:extLst>
                  <a:ext uri="{0D108BD9-81ED-4DB2-BD59-A6C34878D82A}">
                    <a16:rowId xmlns:a16="http://schemas.microsoft.com/office/drawing/2014/main" val="623644404"/>
                  </a:ext>
                </a:extLst>
              </a:tr>
              <a:tr h="1289119">
                <a:tc>
                  <a:txBody>
                    <a:bodyPr/>
                    <a:lstStyle/>
                    <a:p>
                      <a:r>
                        <a:rPr kumimoji="1" lang="ja-JP" altLang="en-US" dirty="0"/>
                        <a:t>直積</a:t>
                      </a:r>
                    </a:p>
                  </a:txBody>
                  <a:tcPr/>
                </a:tc>
                <a:tc>
                  <a:txBody>
                    <a:bodyPr/>
                    <a:lstStyle/>
                    <a:p>
                      <a:r>
                        <a:rPr kumimoji="1" lang="ja-JP" altLang="en-US" dirty="0"/>
                        <a:t>結合</a:t>
                      </a:r>
                    </a:p>
                  </a:txBody>
                  <a:tcPr/>
                </a:tc>
                <a:extLst>
                  <a:ext uri="{0D108BD9-81ED-4DB2-BD59-A6C34878D82A}">
                    <a16:rowId xmlns:a16="http://schemas.microsoft.com/office/drawing/2014/main" val="2505887205"/>
                  </a:ext>
                </a:extLst>
              </a:tr>
            </a:tbl>
          </a:graphicData>
        </a:graphic>
      </p:graphicFrame>
      <p:pic>
        <p:nvPicPr>
          <p:cNvPr id="8" name="図 7">
            <a:extLst>
              <a:ext uri="{FF2B5EF4-FFF2-40B4-BE49-F238E27FC236}">
                <a16:creationId xmlns:a16="http://schemas.microsoft.com/office/drawing/2014/main" id="{CECB6C2D-6E9B-C0B1-1D47-F14CC38E81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8595" y="3462272"/>
            <a:ext cx="1061698" cy="883512"/>
          </a:xfrm>
          <a:prstGeom prst="rect">
            <a:avLst/>
          </a:prstGeom>
        </p:spPr>
      </p:pic>
      <p:pic>
        <p:nvPicPr>
          <p:cNvPr id="10" name="図 9">
            <a:extLst>
              <a:ext uri="{FF2B5EF4-FFF2-40B4-BE49-F238E27FC236}">
                <a16:creationId xmlns:a16="http://schemas.microsoft.com/office/drawing/2014/main" id="{FA84737E-2682-52CF-0AC9-3466E84209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8595" y="4433558"/>
            <a:ext cx="1061698" cy="820404"/>
          </a:xfrm>
          <a:prstGeom prst="rect">
            <a:avLst/>
          </a:prstGeom>
        </p:spPr>
      </p:pic>
      <p:pic>
        <p:nvPicPr>
          <p:cNvPr id="43" name="図 42">
            <a:extLst>
              <a:ext uri="{FF2B5EF4-FFF2-40B4-BE49-F238E27FC236}">
                <a16:creationId xmlns:a16="http://schemas.microsoft.com/office/drawing/2014/main" id="{7AA5DD28-B4BD-E406-BCC5-1D19BAEA02E9}"/>
              </a:ext>
            </a:extLst>
          </p:cNvPr>
          <p:cNvPicPr>
            <a:picLocks noChangeAspect="1"/>
          </p:cNvPicPr>
          <p:nvPr/>
        </p:nvPicPr>
        <p:blipFill>
          <a:blip r:embed="rId4"/>
          <a:stretch>
            <a:fillRect/>
          </a:stretch>
        </p:blipFill>
        <p:spPr>
          <a:xfrm>
            <a:off x="1697978" y="5428871"/>
            <a:ext cx="2278275" cy="856691"/>
          </a:xfrm>
          <a:prstGeom prst="rect">
            <a:avLst/>
          </a:prstGeom>
        </p:spPr>
      </p:pic>
      <p:pic>
        <p:nvPicPr>
          <p:cNvPr id="47" name="図 46">
            <a:extLst>
              <a:ext uri="{FF2B5EF4-FFF2-40B4-BE49-F238E27FC236}">
                <a16:creationId xmlns:a16="http://schemas.microsoft.com/office/drawing/2014/main" id="{A5598BBA-81FD-91AF-5AB9-C7CF9C259FA7}"/>
              </a:ext>
            </a:extLst>
          </p:cNvPr>
          <p:cNvPicPr>
            <a:picLocks noChangeAspect="1"/>
          </p:cNvPicPr>
          <p:nvPr/>
        </p:nvPicPr>
        <p:blipFill>
          <a:blip r:embed="rId5"/>
          <a:stretch>
            <a:fillRect/>
          </a:stretch>
        </p:blipFill>
        <p:spPr>
          <a:xfrm>
            <a:off x="7430532" y="4486652"/>
            <a:ext cx="2704087" cy="712860"/>
          </a:xfrm>
          <a:prstGeom prst="rect">
            <a:avLst/>
          </a:prstGeom>
        </p:spPr>
      </p:pic>
      <p:pic>
        <p:nvPicPr>
          <p:cNvPr id="51" name="図 50">
            <a:extLst>
              <a:ext uri="{FF2B5EF4-FFF2-40B4-BE49-F238E27FC236}">
                <a16:creationId xmlns:a16="http://schemas.microsoft.com/office/drawing/2014/main" id="{38B1F135-10C0-D9CA-64C2-D78BD87B3601}"/>
              </a:ext>
            </a:extLst>
          </p:cNvPr>
          <p:cNvPicPr>
            <a:picLocks noChangeAspect="1"/>
          </p:cNvPicPr>
          <p:nvPr/>
        </p:nvPicPr>
        <p:blipFill>
          <a:blip r:embed="rId6"/>
          <a:stretch>
            <a:fillRect/>
          </a:stretch>
        </p:blipFill>
        <p:spPr>
          <a:xfrm>
            <a:off x="7278301" y="3503283"/>
            <a:ext cx="3894267" cy="766015"/>
          </a:xfrm>
          <a:prstGeom prst="rect">
            <a:avLst/>
          </a:prstGeom>
        </p:spPr>
      </p:pic>
      <p:pic>
        <p:nvPicPr>
          <p:cNvPr id="52" name="図 51">
            <a:extLst>
              <a:ext uri="{FF2B5EF4-FFF2-40B4-BE49-F238E27FC236}">
                <a16:creationId xmlns:a16="http://schemas.microsoft.com/office/drawing/2014/main" id="{17870581-73DB-6740-46BB-788D42339F57}"/>
              </a:ext>
            </a:extLst>
          </p:cNvPr>
          <p:cNvPicPr>
            <a:picLocks noChangeAspect="1"/>
          </p:cNvPicPr>
          <p:nvPr/>
        </p:nvPicPr>
        <p:blipFill>
          <a:blip r:embed="rId7"/>
          <a:stretch>
            <a:fillRect/>
          </a:stretch>
        </p:blipFill>
        <p:spPr>
          <a:xfrm>
            <a:off x="6536506" y="5726861"/>
            <a:ext cx="4706730" cy="766014"/>
          </a:xfrm>
          <a:prstGeom prst="rect">
            <a:avLst/>
          </a:prstGeom>
        </p:spPr>
      </p:pic>
    </p:spTree>
    <p:extLst>
      <p:ext uri="{BB962C8B-B14F-4D97-AF65-F5344CB8AC3E}">
        <p14:creationId xmlns:p14="http://schemas.microsoft.com/office/powerpoint/2010/main" val="1273647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9465BD-5DA0-E96F-F014-90DDE3507BF7}"/>
              </a:ext>
            </a:extLst>
          </p:cNvPr>
          <p:cNvSpPr>
            <a:spLocks noGrp="1"/>
          </p:cNvSpPr>
          <p:nvPr>
            <p:ph type="title"/>
          </p:nvPr>
        </p:nvSpPr>
        <p:spPr>
          <a:xfrm>
            <a:off x="838200" y="0"/>
            <a:ext cx="10515600" cy="901522"/>
          </a:xfrm>
        </p:spPr>
        <p:txBody>
          <a:bodyPr>
            <a:normAutofit/>
          </a:bodyPr>
          <a:lstStyle/>
          <a:p>
            <a:r>
              <a:rPr kumimoji="1" lang="ja-JP" altLang="en-US" dirty="0"/>
              <a:t>３つの集合演算</a:t>
            </a:r>
          </a:p>
        </p:txBody>
      </p:sp>
      <p:graphicFrame>
        <p:nvGraphicFramePr>
          <p:cNvPr id="4" name="表 4">
            <a:extLst>
              <a:ext uri="{FF2B5EF4-FFF2-40B4-BE49-F238E27FC236}">
                <a16:creationId xmlns:a16="http://schemas.microsoft.com/office/drawing/2014/main" id="{8AD03563-DD7B-3063-C48F-E65026CC7593}"/>
              </a:ext>
            </a:extLst>
          </p:cNvPr>
          <p:cNvGraphicFramePr>
            <a:graphicFrameLocks noGrp="1"/>
          </p:cNvGraphicFramePr>
          <p:nvPr>
            <p:extLst>
              <p:ext uri="{D42A27DB-BD31-4B8C-83A1-F6EECF244321}">
                <p14:modId xmlns:p14="http://schemas.microsoft.com/office/powerpoint/2010/main" val="2806780640"/>
              </p:ext>
            </p:extLst>
          </p:nvPr>
        </p:nvGraphicFramePr>
        <p:xfrm>
          <a:off x="500447" y="1142924"/>
          <a:ext cx="10960443" cy="3837336"/>
        </p:xfrm>
        <a:graphic>
          <a:graphicData uri="http://schemas.openxmlformats.org/drawingml/2006/table">
            <a:tbl>
              <a:tblPr firstRow="1" bandRow="1">
                <a:tableStyleId>{5940675A-B579-460E-94D1-54222C63F5DA}</a:tableStyleId>
              </a:tblPr>
              <a:tblGrid>
                <a:gridCol w="2621694">
                  <a:extLst>
                    <a:ext uri="{9D8B030D-6E8A-4147-A177-3AD203B41FA5}">
                      <a16:colId xmlns:a16="http://schemas.microsoft.com/office/drawing/2014/main" val="494941912"/>
                    </a:ext>
                  </a:extLst>
                </a:gridCol>
                <a:gridCol w="2545491">
                  <a:extLst>
                    <a:ext uri="{9D8B030D-6E8A-4147-A177-3AD203B41FA5}">
                      <a16:colId xmlns:a16="http://schemas.microsoft.com/office/drawing/2014/main" val="2159664119"/>
                    </a:ext>
                  </a:extLst>
                </a:gridCol>
                <a:gridCol w="5793258">
                  <a:extLst>
                    <a:ext uri="{9D8B030D-6E8A-4147-A177-3AD203B41FA5}">
                      <a16:colId xmlns:a16="http://schemas.microsoft.com/office/drawing/2014/main" val="2384897429"/>
                    </a:ext>
                  </a:extLst>
                </a:gridCol>
              </a:tblGrid>
              <a:tr h="407466">
                <a:tc>
                  <a:txBody>
                    <a:bodyPr/>
                    <a:lstStyle/>
                    <a:p>
                      <a:pPr algn="ctr"/>
                      <a:r>
                        <a:rPr kumimoji="1" lang="ja-JP" altLang="en-US" dirty="0"/>
                        <a:t>集合演算</a:t>
                      </a:r>
                    </a:p>
                  </a:txBody>
                  <a:tcPr anchor="ctr"/>
                </a:tc>
                <a:tc>
                  <a:txBody>
                    <a:bodyPr/>
                    <a:lstStyle/>
                    <a:p>
                      <a:pPr algn="ctr"/>
                      <a:r>
                        <a:rPr kumimoji="1" lang="en-US" altLang="ja-JP" dirty="0"/>
                        <a:t>SQL</a:t>
                      </a:r>
                      <a:r>
                        <a:rPr kumimoji="1" lang="ja-JP" altLang="en-US" dirty="0"/>
                        <a:t>表現</a:t>
                      </a:r>
                      <a:endParaRPr kumimoji="1" lang="en-US" altLang="ja-JP" dirty="0"/>
                    </a:p>
                  </a:txBody>
                  <a:tcPr anchor="ctr"/>
                </a:tc>
                <a:tc>
                  <a:txBody>
                    <a:bodyPr/>
                    <a:lstStyle/>
                    <a:p>
                      <a:pPr algn="ctr"/>
                      <a:r>
                        <a:rPr kumimoji="1" lang="ja-JP" altLang="en-US" dirty="0"/>
                        <a:t>解説</a:t>
                      </a:r>
                    </a:p>
                  </a:txBody>
                  <a:tcPr anchor="ctr"/>
                </a:tc>
                <a:extLst>
                  <a:ext uri="{0D108BD9-81ED-4DB2-BD59-A6C34878D82A}">
                    <a16:rowId xmlns:a16="http://schemas.microsoft.com/office/drawing/2014/main" val="3306765849"/>
                  </a:ext>
                </a:extLst>
              </a:tr>
              <a:tr h="883717">
                <a:tc>
                  <a:txBody>
                    <a:bodyPr/>
                    <a:lstStyle/>
                    <a:p>
                      <a:r>
                        <a:rPr kumimoji="1" lang="ja-JP" altLang="en-US" dirty="0"/>
                        <a:t>和集合</a:t>
                      </a:r>
                      <a:endParaRPr kumimoji="1" lang="en-US" altLang="ja-JP" dirty="0"/>
                    </a:p>
                    <a:p>
                      <a:endParaRPr kumimoji="1" lang="ja-JP" altLang="en-US" dirty="0"/>
                    </a:p>
                  </a:txBody>
                  <a:tcPr/>
                </a:tc>
                <a:tc>
                  <a:txBody>
                    <a:bodyPr/>
                    <a:lstStyle/>
                    <a:p>
                      <a:r>
                        <a:rPr kumimoji="1" lang="en-US" altLang="ja-JP" sz="1200" b="1" dirty="0">
                          <a:latin typeface="ＭＳ ゴシック" panose="020B0609070205080204" pitchFamily="49" charset="-128"/>
                          <a:ea typeface="ＭＳ ゴシック" panose="020B0609070205080204" pitchFamily="49" charset="-128"/>
                        </a:rPr>
                        <a:t>{</a:t>
                      </a:r>
                      <a:r>
                        <a:rPr kumimoji="1" lang="ja-JP" altLang="en-US" sz="1200" b="1" dirty="0">
                          <a:latin typeface="ＭＳ ゴシック" panose="020B0609070205080204" pitchFamily="49" charset="-128"/>
                          <a:ea typeface="ＭＳ ゴシック" panose="020B0609070205080204" pitchFamily="49" charset="-128"/>
                        </a:rPr>
                        <a:t>集合</a:t>
                      </a:r>
                      <a:r>
                        <a:rPr kumimoji="1" lang="en-US" altLang="ja-JP" sz="1200" b="1" dirty="0">
                          <a:latin typeface="ＭＳ ゴシック" panose="020B0609070205080204" pitchFamily="49" charset="-128"/>
                          <a:ea typeface="ＭＳ ゴシック" panose="020B0609070205080204" pitchFamily="49" charset="-128"/>
                        </a:rPr>
                        <a:t>R}</a:t>
                      </a:r>
                      <a:r>
                        <a:rPr kumimoji="1" lang="ja-JP" altLang="en-US" sz="1200" b="1" dirty="0">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Union</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All</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 </a:t>
                      </a:r>
                      <a:r>
                        <a:rPr kumimoji="1" lang="en-US" altLang="ja-JP" sz="1200" b="1" dirty="0">
                          <a:latin typeface="ＭＳ ゴシック" panose="020B0609070205080204" pitchFamily="49" charset="-128"/>
                          <a:ea typeface="ＭＳ ゴシック" panose="020B0609070205080204" pitchFamily="49" charset="-128"/>
                        </a:rPr>
                        <a:t>{</a:t>
                      </a:r>
                      <a:r>
                        <a:rPr kumimoji="1" lang="ja-JP" altLang="en-US" sz="1200" b="1" dirty="0">
                          <a:latin typeface="ＭＳ ゴシック" panose="020B0609070205080204" pitchFamily="49" charset="-128"/>
                          <a:ea typeface="ＭＳ ゴシック" panose="020B0609070205080204" pitchFamily="49" charset="-128"/>
                        </a:rPr>
                        <a:t>集合</a:t>
                      </a:r>
                      <a:r>
                        <a:rPr kumimoji="1" lang="en-US" altLang="ja-JP" sz="1200" b="1" dirty="0">
                          <a:latin typeface="ＭＳ ゴシック" panose="020B0609070205080204" pitchFamily="49" charset="-128"/>
                          <a:ea typeface="ＭＳ ゴシック" panose="020B0609070205080204" pitchFamily="49" charset="-128"/>
                        </a:rPr>
                        <a:t>S}</a:t>
                      </a:r>
                      <a:r>
                        <a:rPr kumimoji="1" lang="ja-JP" altLang="en-US" sz="1200" b="1" dirty="0">
                          <a:latin typeface="ＭＳ ゴシック" panose="020B0609070205080204" pitchFamily="49" charset="-128"/>
                          <a:ea typeface="ＭＳ ゴシック" panose="020B0609070205080204" pitchFamily="49" charset="-128"/>
                        </a:rPr>
                        <a:t> </a:t>
                      </a:r>
                    </a:p>
                  </a:txBody>
                  <a:tcPr anchor="ctr"/>
                </a:tc>
                <a:tc>
                  <a:txBody>
                    <a:bodyPr/>
                    <a:lstStyle/>
                    <a:p>
                      <a:r>
                        <a:rPr kumimoji="1" lang="en-US" altLang="ja-JP" sz="1200" dirty="0"/>
                        <a:t>R</a:t>
                      </a:r>
                      <a:r>
                        <a:rPr kumimoji="1" lang="ja-JP" altLang="en-US" sz="1200" dirty="0"/>
                        <a:t>または</a:t>
                      </a:r>
                      <a:r>
                        <a:rPr kumimoji="1" lang="en-US" altLang="ja-JP" sz="1200" dirty="0"/>
                        <a:t>S</a:t>
                      </a:r>
                      <a:r>
                        <a:rPr kumimoji="1" lang="ja-JP" altLang="en-US" sz="1200" dirty="0"/>
                        <a:t>どちらかに属する要素を列挙します。</a:t>
                      </a:r>
                      <a:endParaRPr kumimoji="1" lang="en-US" altLang="ja-JP" sz="1200" dirty="0"/>
                    </a:p>
                    <a:p>
                      <a:r>
                        <a:rPr kumimoji="1" lang="en-US" altLang="ja-JP" sz="1200" dirty="0"/>
                        <a:t>R</a:t>
                      </a:r>
                      <a:r>
                        <a:rPr kumimoji="1" lang="ja-JP" altLang="en-US" sz="1200" dirty="0"/>
                        <a:t>と</a:t>
                      </a:r>
                      <a:r>
                        <a:rPr kumimoji="1" lang="en-US" altLang="ja-JP" sz="1200" dirty="0"/>
                        <a:t>S</a:t>
                      </a:r>
                      <a:r>
                        <a:rPr kumimoji="1" lang="ja-JP" altLang="en-US" sz="1200" dirty="0"/>
                        <a:t>が関係（テーブル）の場合、二つのテーブルイメージすなわちカラムの順番と型は一致させておかなければいけません。</a:t>
                      </a:r>
                    </a:p>
                  </a:txBody>
                  <a:tcPr/>
                </a:tc>
                <a:extLst>
                  <a:ext uri="{0D108BD9-81ED-4DB2-BD59-A6C34878D82A}">
                    <a16:rowId xmlns:a16="http://schemas.microsoft.com/office/drawing/2014/main" val="2680822668"/>
                  </a:ext>
                </a:extLst>
              </a:tr>
              <a:tr h="991673">
                <a:tc>
                  <a:txBody>
                    <a:bodyPr/>
                    <a:lstStyle/>
                    <a:p>
                      <a:r>
                        <a:rPr kumimoji="1" lang="ja-JP" altLang="en-US" dirty="0"/>
                        <a:t>共通集合</a:t>
                      </a:r>
                    </a:p>
                  </a:txBody>
                  <a:tcPr/>
                </a:tc>
                <a:tc>
                  <a:txBody>
                    <a:bodyPr/>
                    <a:lstStyle/>
                    <a:p>
                      <a:r>
                        <a:rPr kumimoji="1" lang="en-US" altLang="ja-JP" sz="1200" b="1" dirty="0">
                          <a:latin typeface="ＭＳ ゴシック" panose="020B0609070205080204" pitchFamily="49" charset="-128"/>
                          <a:ea typeface="ＭＳ ゴシック" panose="020B0609070205080204" pitchFamily="49" charset="-128"/>
                        </a:rPr>
                        <a:t>{</a:t>
                      </a:r>
                      <a:r>
                        <a:rPr kumimoji="1" lang="ja-JP" altLang="en-US" sz="1200" b="1" dirty="0">
                          <a:latin typeface="ＭＳ ゴシック" panose="020B0609070205080204" pitchFamily="49" charset="-128"/>
                          <a:ea typeface="ＭＳ ゴシック" panose="020B0609070205080204" pitchFamily="49" charset="-128"/>
                        </a:rPr>
                        <a:t>集合</a:t>
                      </a:r>
                      <a:r>
                        <a:rPr kumimoji="1" lang="en-US" altLang="ja-JP" sz="1200" b="1" dirty="0">
                          <a:latin typeface="ＭＳ ゴシック" panose="020B0609070205080204" pitchFamily="49" charset="-128"/>
                          <a:ea typeface="ＭＳ ゴシック" panose="020B0609070205080204" pitchFamily="49" charset="-128"/>
                        </a:rPr>
                        <a:t>R}</a:t>
                      </a:r>
                      <a:r>
                        <a:rPr kumimoji="1" lang="ja-JP" altLang="en-US" sz="1200" b="1" dirty="0">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Intersect</a:t>
                      </a:r>
                      <a:r>
                        <a:rPr kumimoji="1" lang="ja-JP" altLang="en-US" sz="1200" b="1" dirty="0">
                          <a:latin typeface="ＭＳ ゴシック" panose="020B0609070205080204" pitchFamily="49" charset="-128"/>
                          <a:ea typeface="ＭＳ ゴシック" panose="020B0609070205080204" pitchFamily="49" charset="-128"/>
                        </a:rPr>
                        <a:t> </a:t>
                      </a:r>
                      <a:r>
                        <a:rPr kumimoji="1" lang="en-US" altLang="ja-JP" sz="1200" b="1" dirty="0">
                          <a:latin typeface="ＭＳ ゴシック" panose="020B0609070205080204" pitchFamily="49" charset="-128"/>
                          <a:ea typeface="ＭＳ ゴシック" panose="020B0609070205080204" pitchFamily="49" charset="-128"/>
                        </a:rPr>
                        <a:t>{</a:t>
                      </a:r>
                      <a:r>
                        <a:rPr kumimoji="1" lang="ja-JP" altLang="en-US" sz="1200" b="1" dirty="0">
                          <a:latin typeface="ＭＳ ゴシック" panose="020B0609070205080204" pitchFamily="49" charset="-128"/>
                          <a:ea typeface="ＭＳ ゴシック" panose="020B0609070205080204" pitchFamily="49" charset="-128"/>
                        </a:rPr>
                        <a:t>集合</a:t>
                      </a:r>
                      <a:r>
                        <a:rPr kumimoji="1" lang="en-US" altLang="ja-JP" sz="1200" b="1" dirty="0">
                          <a:latin typeface="ＭＳ ゴシック" panose="020B0609070205080204" pitchFamily="49" charset="-128"/>
                          <a:ea typeface="ＭＳ ゴシック" panose="020B0609070205080204" pitchFamily="49" charset="-128"/>
                        </a:rPr>
                        <a:t>S}</a:t>
                      </a:r>
                      <a:endParaRPr kumimoji="1" lang="ja-JP" altLang="en-US" sz="1200" b="1" dirty="0">
                        <a:latin typeface="ＭＳ ゴシック" panose="020B0609070205080204" pitchFamily="49" charset="-128"/>
                        <a:ea typeface="ＭＳ ゴシック" panose="020B0609070205080204" pitchFamily="49" charset="-128"/>
                      </a:endParaRPr>
                    </a:p>
                  </a:txBody>
                  <a:tcPr anchor="ctr"/>
                </a:tc>
                <a:tc>
                  <a:txBody>
                    <a:bodyPr/>
                    <a:lstStyle/>
                    <a:p>
                      <a:r>
                        <a:rPr kumimoji="1" lang="en-US" altLang="ja-JP" sz="1200" dirty="0"/>
                        <a:t>R</a:t>
                      </a:r>
                      <a:r>
                        <a:rPr kumimoji="1" lang="ja-JP" altLang="en-US" sz="1200" dirty="0"/>
                        <a:t>と</a:t>
                      </a:r>
                      <a:r>
                        <a:rPr kumimoji="1" lang="en-US" altLang="ja-JP" sz="1200" dirty="0"/>
                        <a:t>S</a:t>
                      </a:r>
                      <a:r>
                        <a:rPr kumimoji="1" lang="ja-JP" altLang="en-US" sz="1200" dirty="0"/>
                        <a:t>ど両方に属する要素を列挙します。</a:t>
                      </a:r>
                      <a:endParaRPr kumimoji="1" lang="en-US" altLang="ja-JP" sz="1200" dirty="0"/>
                    </a:p>
                    <a:p>
                      <a:r>
                        <a:rPr kumimoji="1" lang="ja-JP" altLang="en-US" sz="1200" dirty="0"/>
                        <a:t>和集合と同様に二つのテーブルイメージは一致させておかなければ</a:t>
                      </a:r>
                    </a:p>
                  </a:txBody>
                  <a:tcPr/>
                </a:tc>
                <a:extLst>
                  <a:ext uri="{0D108BD9-81ED-4DB2-BD59-A6C34878D82A}">
                    <a16:rowId xmlns:a16="http://schemas.microsoft.com/office/drawing/2014/main" val="623644404"/>
                  </a:ext>
                </a:extLst>
              </a:tr>
              <a:tr h="1358377">
                <a:tc>
                  <a:txBody>
                    <a:bodyPr/>
                    <a:lstStyle/>
                    <a:p>
                      <a:r>
                        <a:rPr kumimoji="1" lang="ja-JP" altLang="en-US" dirty="0"/>
                        <a:t>直積</a:t>
                      </a:r>
                    </a:p>
                  </a:txBody>
                  <a:tcPr/>
                </a:tc>
                <a:tc>
                  <a:txBody>
                    <a:bodyPr/>
                    <a:lstStyle/>
                    <a:p>
                      <a:r>
                        <a:rPr kumimoji="1" lang="en-US" altLang="ja-JP" sz="1200" b="1" dirty="0">
                          <a:latin typeface="ＭＳ ゴシック" panose="020B0609070205080204" pitchFamily="49" charset="-128"/>
                          <a:ea typeface="ＭＳ ゴシック" panose="020B0609070205080204" pitchFamily="49" charset="-128"/>
                        </a:rPr>
                        <a:t>Select</a:t>
                      </a:r>
                      <a:r>
                        <a:rPr kumimoji="1" lang="ja-JP" altLang="en-US" sz="1200" b="1" dirty="0">
                          <a:latin typeface="ＭＳ ゴシック" panose="020B0609070205080204" pitchFamily="49" charset="-128"/>
                          <a:ea typeface="ＭＳ ゴシック" panose="020B0609070205080204" pitchFamily="49" charset="-128"/>
                        </a:rPr>
                        <a:t> *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From</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集合</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R},{</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集合</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S}</a:t>
                      </a:r>
                      <a:endParaRPr kumimoji="1" lang="ja-JP" altLang="en-US" sz="1200" b="1" dirty="0">
                        <a:solidFill>
                          <a:srgbClr val="0000FF"/>
                        </a:solidFill>
                        <a:latin typeface="ＭＳ ゴシック" panose="020B0609070205080204" pitchFamily="49" charset="-128"/>
                        <a:ea typeface="ＭＳ ゴシック" panose="020B0609070205080204" pitchFamily="49" charset="-128"/>
                      </a:endParaRPr>
                    </a:p>
                  </a:txBody>
                  <a:tcPr anchor="ctr"/>
                </a:tc>
                <a:tc>
                  <a:txBody>
                    <a:bodyPr/>
                    <a:lstStyle/>
                    <a:p>
                      <a:r>
                        <a:rPr kumimoji="1" lang="ja-JP" altLang="en-US" sz="1200" dirty="0"/>
                        <a:t>直積は集合同士のすべての要素の組み合わせを作ります。</a:t>
                      </a:r>
                      <a:endParaRPr kumimoji="1" lang="en-US" altLang="ja-JP" sz="1200" dirty="0"/>
                    </a:p>
                    <a:p>
                      <a:r>
                        <a:rPr kumimoji="1" lang="en-US" altLang="ja-JP" sz="1200" dirty="0"/>
                        <a:t>SQL</a:t>
                      </a:r>
                      <a:r>
                        <a:rPr kumimoji="1" lang="ja-JP" altLang="en-US" sz="1200" dirty="0"/>
                        <a:t>表現では</a:t>
                      </a:r>
                      <a:r>
                        <a:rPr kumimoji="1" lang="en-US" altLang="ja-JP" sz="1200" dirty="0"/>
                        <a:t>From</a:t>
                      </a:r>
                      <a:r>
                        <a:rPr kumimoji="1" lang="ja-JP" altLang="en-US" sz="1200" dirty="0"/>
                        <a:t>でテーブルを列挙するだけです。和集合／共通集合と違って、</a:t>
                      </a:r>
                      <a:r>
                        <a:rPr kumimoji="1" lang="en-US" altLang="ja-JP" sz="1200" dirty="0"/>
                        <a:t>R</a:t>
                      </a:r>
                      <a:r>
                        <a:rPr kumimoji="1" lang="ja-JP" altLang="en-US" sz="1200" dirty="0"/>
                        <a:t>と</a:t>
                      </a:r>
                      <a:r>
                        <a:rPr kumimoji="1" lang="en-US" altLang="ja-JP" sz="1200" dirty="0"/>
                        <a:t>S</a:t>
                      </a:r>
                      <a:r>
                        <a:rPr kumimoji="1" lang="ja-JP" altLang="en-US" sz="1200" dirty="0"/>
                        <a:t>のテーブルイメージはバラバラでも構いません。</a:t>
                      </a:r>
                      <a:endParaRPr kumimoji="1" lang="en-US" altLang="ja-JP" sz="1200" dirty="0"/>
                    </a:p>
                    <a:p>
                      <a:endParaRPr kumimoji="1" lang="en-US" altLang="ja-JP" sz="1200" dirty="0"/>
                    </a:p>
                    <a:p>
                      <a:r>
                        <a:rPr kumimoji="1" lang="en-US" altLang="ja-JP" sz="1200" dirty="0"/>
                        <a:t>100</a:t>
                      </a:r>
                      <a:r>
                        <a:rPr kumimoji="1" lang="ja-JP" altLang="en-US" sz="1200" dirty="0"/>
                        <a:t>行</a:t>
                      </a:r>
                      <a:r>
                        <a:rPr kumimoji="1" lang="en-US" altLang="ja-JP" sz="1200" dirty="0"/>
                        <a:t>×100</a:t>
                      </a:r>
                      <a:r>
                        <a:rPr kumimoji="1" lang="ja-JP" altLang="en-US" sz="1200" dirty="0"/>
                        <a:t>行のテーブル同士の直積が</a:t>
                      </a:r>
                      <a:r>
                        <a:rPr kumimoji="1" lang="en-US" altLang="ja-JP" sz="1200" dirty="0"/>
                        <a:t>10,000</a:t>
                      </a:r>
                      <a:r>
                        <a:rPr kumimoji="1" lang="ja-JP" altLang="en-US" sz="1200" dirty="0"/>
                        <a:t>行になるなど簡単に大量データが生成されてしまうので注意して使う必要があります。</a:t>
                      </a:r>
                      <a:endParaRPr kumimoji="1" lang="en-US" altLang="ja-JP" sz="1200" dirty="0"/>
                    </a:p>
                    <a:p>
                      <a:r>
                        <a:rPr kumimoji="1" lang="ja-JP" altLang="en-US" sz="1200" dirty="0"/>
                        <a:t>結合操作でも似たようなことはできるので、通常は結合を用います。</a:t>
                      </a:r>
                      <a:endParaRPr kumimoji="1" lang="en-US" altLang="ja-JP" sz="1200" dirty="0"/>
                    </a:p>
                    <a:p>
                      <a:endParaRPr kumimoji="1" lang="en-US" altLang="ja-JP" sz="1200" dirty="0"/>
                    </a:p>
                  </a:txBody>
                  <a:tcPr/>
                </a:tc>
                <a:extLst>
                  <a:ext uri="{0D108BD9-81ED-4DB2-BD59-A6C34878D82A}">
                    <a16:rowId xmlns:a16="http://schemas.microsoft.com/office/drawing/2014/main" val="2505887205"/>
                  </a:ext>
                </a:extLst>
              </a:tr>
            </a:tbl>
          </a:graphicData>
        </a:graphic>
      </p:graphicFrame>
      <p:pic>
        <p:nvPicPr>
          <p:cNvPr id="8" name="図 7">
            <a:extLst>
              <a:ext uri="{FF2B5EF4-FFF2-40B4-BE49-F238E27FC236}">
                <a16:creationId xmlns:a16="http://schemas.microsoft.com/office/drawing/2014/main" id="{CECB6C2D-6E9B-C0B1-1D47-F14CC38E81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7891" y="1489113"/>
            <a:ext cx="1061698" cy="883512"/>
          </a:xfrm>
          <a:prstGeom prst="rect">
            <a:avLst/>
          </a:prstGeom>
        </p:spPr>
      </p:pic>
      <p:pic>
        <p:nvPicPr>
          <p:cNvPr id="10" name="図 9">
            <a:extLst>
              <a:ext uri="{FF2B5EF4-FFF2-40B4-BE49-F238E27FC236}">
                <a16:creationId xmlns:a16="http://schemas.microsoft.com/office/drawing/2014/main" id="{FA84737E-2682-52CF-0AC9-3466E84209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0144" y="2462450"/>
            <a:ext cx="1061698" cy="820404"/>
          </a:xfrm>
          <a:prstGeom prst="rect">
            <a:avLst/>
          </a:prstGeom>
        </p:spPr>
      </p:pic>
      <p:pic>
        <p:nvPicPr>
          <p:cNvPr id="43" name="図 42">
            <a:extLst>
              <a:ext uri="{FF2B5EF4-FFF2-40B4-BE49-F238E27FC236}">
                <a16:creationId xmlns:a16="http://schemas.microsoft.com/office/drawing/2014/main" id="{7AA5DD28-B4BD-E406-BCC5-1D19BAEA02E9}"/>
              </a:ext>
            </a:extLst>
          </p:cNvPr>
          <p:cNvPicPr>
            <a:picLocks noChangeAspect="1"/>
          </p:cNvPicPr>
          <p:nvPr/>
        </p:nvPicPr>
        <p:blipFill>
          <a:blip r:embed="rId4"/>
          <a:stretch>
            <a:fillRect/>
          </a:stretch>
        </p:blipFill>
        <p:spPr>
          <a:xfrm>
            <a:off x="731110" y="3685774"/>
            <a:ext cx="2278275" cy="856691"/>
          </a:xfrm>
          <a:prstGeom prst="rect">
            <a:avLst/>
          </a:prstGeom>
        </p:spPr>
      </p:pic>
      <p:sp>
        <p:nvSpPr>
          <p:cNvPr id="7" name="テキスト ボックス 6">
            <a:extLst>
              <a:ext uri="{FF2B5EF4-FFF2-40B4-BE49-F238E27FC236}">
                <a16:creationId xmlns:a16="http://schemas.microsoft.com/office/drawing/2014/main" id="{59B90156-DEDC-570A-DB01-DACCC6884FD7}"/>
              </a:ext>
            </a:extLst>
          </p:cNvPr>
          <p:cNvSpPr txBox="1"/>
          <p:nvPr/>
        </p:nvSpPr>
        <p:spPr>
          <a:xfrm>
            <a:off x="731110" y="5107662"/>
            <a:ext cx="8991564" cy="1292662"/>
          </a:xfrm>
          <a:prstGeom prst="rect">
            <a:avLst/>
          </a:prstGeom>
          <a:noFill/>
        </p:spPr>
        <p:txBody>
          <a:bodyPr wrap="none" rtlCol="0">
            <a:spAutoFit/>
          </a:bodyPr>
          <a:lstStyle/>
          <a:p>
            <a:r>
              <a:rPr kumimoji="1" lang="en-US" altLang="ja-JP" dirty="0"/>
              <a:t>{</a:t>
            </a:r>
            <a:r>
              <a:rPr kumimoji="1" lang="ja-JP" altLang="en-US" dirty="0"/>
              <a:t>集合</a:t>
            </a:r>
            <a:r>
              <a:rPr kumimoji="1" lang="en-US" altLang="ja-JP" dirty="0"/>
              <a:t>}</a:t>
            </a:r>
            <a:r>
              <a:rPr kumimoji="1" lang="ja-JP" altLang="en-US" dirty="0"/>
              <a:t>はテーブル名でも良いし</a:t>
            </a:r>
            <a:r>
              <a:rPr kumimoji="1" lang="en-US" altLang="ja-JP" dirty="0"/>
              <a:t>SQL</a:t>
            </a:r>
            <a:r>
              <a:rPr kumimoji="1" lang="ja-JP" altLang="en-US" dirty="0"/>
              <a:t>で別の部分集合を作って指定しても</a:t>
            </a:r>
            <a:r>
              <a:rPr kumimoji="1" lang="en-US" altLang="ja-JP" dirty="0"/>
              <a:t>OK</a:t>
            </a:r>
            <a:r>
              <a:rPr kumimoji="1" lang="ja-JP" altLang="en-US" dirty="0"/>
              <a:t>です。</a:t>
            </a:r>
            <a:endParaRPr kumimoji="1" lang="en-US" altLang="ja-JP" dirty="0"/>
          </a:p>
          <a:p>
            <a:r>
              <a:rPr kumimoji="1" lang="ja-JP" altLang="en-US" dirty="0"/>
              <a:t>ただし、最初の集合は</a:t>
            </a:r>
            <a:r>
              <a:rPr lang="ja-JP" altLang="en-US" dirty="0"/>
              <a:t>テーブル名だけではだめで、</a:t>
            </a:r>
            <a:r>
              <a:rPr lang="en-US" altLang="ja-JP" dirty="0"/>
              <a:t>Select</a:t>
            </a:r>
            <a:r>
              <a:rPr lang="ja-JP" altLang="en-US" dirty="0"/>
              <a:t> で始める必要があります。</a:t>
            </a:r>
            <a:endParaRPr lang="en-US" altLang="ja-JP" dirty="0"/>
          </a:p>
          <a:p>
            <a:endParaRPr kumimoji="1" lang="en-US" altLang="ja-JP" sz="600" dirty="0"/>
          </a:p>
          <a:p>
            <a:r>
              <a:rPr kumimoji="1" lang="ja-JP" altLang="en-US" dirty="0"/>
              <a:t>　</a:t>
            </a:r>
            <a:r>
              <a:rPr kumimoji="1" lang="en-US" altLang="ja-JP" dirty="0"/>
              <a:t>×…</a:t>
            </a:r>
            <a:r>
              <a:rPr kumimoji="1" lang="ja-JP" altLang="en-US" dirty="0"/>
              <a:t> </a:t>
            </a:r>
            <a:r>
              <a:rPr kumimoji="1" lang="en-US" altLang="ja-JP" b="1" u="sng" dirty="0" err="1"/>
              <a:t>Table_R</a:t>
            </a:r>
            <a:r>
              <a:rPr kumimoji="1" lang="ja-JP" altLang="en-US" b="1" dirty="0"/>
              <a:t> </a:t>
            </a:r>
            <a:r>
              <a:rPr kumimoji="1" lang="en-US" altLang="ja-JP" b="1" dirty="0">
                <a:solidFill>
                  <a:srgbClr val="0000FF"/>
                </a:solidFill>
              </a:rPr>
              <a:t>Union ALL</a:t>
            </a:r>
            <a:r>
              <a:rPr kumimoji="1" lang="ja-JP" altLang="en-US" b="1" dirty="0"/>
              <a:t> </a:t>
            </a:r>
            <a:r>
              <a:rPr kumimoji="1" lang="en-US" altLang="ja-JP" b="1" dirty="0" err="1"/>
              <a:t>Table_S</a:t>
            </a:r>
            <a:endParaRPr kumimoji="1" lang="en-US" altLang="ja-JP" b="1" dirty="0"/>
          </a:p>
          <a:p>
            <a:r>
              <a:rPr lang="ja-JP" altLang="en-US" dirty="0"/>
              <a:t>　〇</a:t>
            </a:r>
            <a:r>
              <a:rPr lang="en-US" altLang="ja-JP" dirty="0"/>
              <a:t>…</a:t>
            </a:r>
            <a:r>
              <a:rPr lang="ja-JP" altLang="en-US" dirty="0"/>
              <a:t> </a:t>
            </a:r>
            <a:r>
              <a:rPr lang="en-US" altLang="ja-JP" b="1" u="sng" dirty="0"/>
              <a:t>Select</a:t>
            </a:r>
            <a:r>
              <a:rPr lang="ja-JP" altLang="en-US" b="1" u="sng" dirty="0"/>
              <a:t> </a:t>
            </a:r>
            <a:r>
              <a:rPr lang="en-US" altLang="ja-JP" b="1" u="sng" dirty="0"/>
              <a:t>*</a:t>
            </a:r>
            <a:r>
              <a:rPr lang="ja-JP" altLang="en-US" b="1" u="sng" dirty="0"/>
              <a:t> </a:t>
            </a:r>
            <a:r>
              <a:rPr lang="en-US" altLang="ja-JP" b="1" u="sng" dirty="0"/>
              <a:t>From</a:t>
            </a:r>
            <a:r>
              <a:rPr lang="ja-JP" altLang="en-US" b="1" u="sng" dirty="0"/>
              <a:t> </a:t>
            </a:r>
            <a:r>
              <a:rPr lang="en-US" altLang="ja-JP" b="1" u="sng" dirty="0" err="1"/>
              <a:t>Table_R</a:t>
            </a:r>
            <a:r>
              <a:rPr lang="ja-JP" altLang="en-US" b="1" u="sng" dirty="0"/>
              <a:t> </a:t>
            </a:r>
            <a:r>
              <a:rPr lang="en-US" altLang="ja-JP" b="1" dirty="0">
                <a:solidFill>
                  <a:srgbClr val="0000FF"/>
                </a:solidFill>
              </a:rPr>
              <a:t>Union</a:t>
            </a:r>
            <a:r>
              <a:rPr lang="ja-JP" altLang="en-US" b="1" dirty="0">
                <a:solidFill>
                  <a:srgbClr val="0000FF"/>
                </a:solidFill>
              </a:rPr>
              <a:t> </a:t>
            </a:r>
            <a:r>
              <a:rPr lang="en-US" altLang="ja-JP" b="1" dirty="0">
                <a:solidFill>
                  <a:srgbClr val="0000FF"/>
                </a:solidFill>
              </a:rPr>
              <a:t>All</a:t>
            </a:r>
            <a:r>
              <a:rPr lang="ja-JP" altLang="en-US" b="1" dirty="0"/>
              <a:t> </a:t>
            </a:r>
            <a:r>
              <a:rPr lang="en-US" altLang="ja-JP" b="1" dirty="0" err="1"/>
              <a:t>Table_S</a:t>
            </a:r>
            <a:endParaRPr kumimoji="1" lang="ja-JP" altLang="en-US" b="1" dirty="0"/>
          </a:p>
        </p:txBody>
      </p:sp>
    </p:spTree>
    <p:extLst>
      <p:ext uri="{BB962C8B-B14F-4D97-AF65-F5344CB8AC3E}">
        <p14:creationId xmlns:p14="http://schemas.microsoft.com/office/powerpoint/2010/main" val="3743471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9465BD-5DA0-E96F-F014-90DDE3507BF7}"/>
              </a:ext>
            </a:extLst>
          </p:cNvPr>
          <p:cNvSpPr>
            <a:spLocks noGrp="1"/>
          </p:cNvSpPr>
          <p:nvPr>
            <p:ph type="title"/>
          </p:nvPr>
        </p:nvSpPr>
        <p:spPr>
          <a:xfrm>
            <a:off x="838200" y="30272"/>
            <a:ext cx="10515600" cy="845491"/>
          </a:xfrm>
        </p:spPr>
        <p:txBody>
          <a:bodyPr/>
          <a:lstStyle/>
          <a:p>
            <a:r>
              <a:rPr kumimoji="1" lang="ja-JP" altLang="en-US" dirty="0"/>
              <a:t>３つの関係演算</a:t>
            </a:r>
          </a:p>
        </p:txBody>
      </p:sp>
      <p:graphicFrame>
        <p:nvGraphicFramePr>
          <p:cNvPr id="4" name="表 4">
            <a:extLst>
              <a:ext uri="{FF2B5EF4-FFF2-40B4-BE49-F238E27FC236}">
                <a16:creationId xmlns:a16="http://schemas.microsoft.com/office/drawing/2014/main" id="{8AD03563-DD7B-3063-C48F-E65026CC7593}"/>
              </a:ext>
            </a:extLst>
          </p:cNvPr>
          <p:cNvGraphicFramePr>
            <a:graphicFrameLocks noGrp="1"/>
          </p:cNvGraphicFramePr>
          <p:nvPr>
            <p:extLst>
              <p:ext uri="{D42A27DB-BD31-4B8C-83A1-F6EECF244321}">
                <p14:modId xmlns:p14="http://schemas.microsoft.com/office/powerpoint/2010/main" val="4022089830"/>
              </p:ext>
            </p:extLst>
          </p:nvPr>
        </p:nvGraphicFramePr>
        <p:xfrm>
          <a:off x="500447" y="952233"/>
          <a:ext cx="10960443" cy="4418257"/>
        </p:xfrm>
        <a:graphic>
          <a:graphicData uri="http://schemas.openxmlformats.org/drawingml/2006/table">
            <a:tbl>
              <a:tblPr firstRow="1" bandRow="1">
                <a:tableStyleId>{5940675A-B579-460E-94D1-54222C63F5DA}</a:tableStyleId>
              </a:tblPr>
              <a:tblGrid>
                <a:gridCol w="3165391">
                  <a:extLst>
                    <a:ext uri="{9D8B030D-6E8A-4147-A177-3AD203B41FA5}">
                      <a16:colId xmlns:a16="http://schemas.microsoft.com/office/drawing/2014/main" val="494941912"/>
                    </a:ext>
                  </a:extLst>
                </a:gridCol>
                <a:gridCol w="3163330">
                  <a:extLst>
                    <a:ext uri="{9D8B030D-6E8A-4147-A177-3AD203B41FA5}">
                      <a16:colId xmlns:a16="http://schemas.microsoft.com/office/drawing/2014/main" val="2159664119"/>
                    </a:ext>
                  </a:extLst>
                </a:gridCol>
                <a:gridCol w="4631722">
                  <a:extLst>
                    <a:ext uri="{9D8B030D-6E8A-4147-A177-3AD203B41FA5}">
                      <a16:colId xmlns:a16="http://schemas.microsoft.com/office/drawing/2014/main" val="2384897429"/>
                    </a:ext>
                  </a:extLst>
                </a:gridCol>
              </a:tblGrid>
              <a:tr h="397547">
                <a:tc>
                  <a:txBody>
                    <a:bodyPr/>
                    <a:lstStyle/>
                    <a:p>
                      <a:pPr algn="ctr"/>
                      <a:r>
                        <a:rPr kumimoji="1" lang="ja-JP" altLang="en-US" dirty="0"/>
                        <a:t>集合演算</a:t>
                      </a:r>
                    </a:p>
                  </a:txBody>
                  <a:tcPr anchor="ctr"/>
                </a:tc>
                <a:tc>
                  <a:txBody>
                    <a:bodyPr/>
                    <a:lstStyle/>
                    <a:p>
                      <a:pPr algn="ctr"/>
                      <a:r>
                        <a:rPr kumimoji="1" lang="en-US" altLang="ja-JP" dirty="0"/>
                        <a:t>SQL</a:t>
                      </a:r>
                      <a:r>
                        <a:rPr kumimoji="1" lang="ja-JP" altLang="en-US" dirty="0"/>
                        <a:t>表現</a:t>
                      </a:r>
                      <a:endParaRPr kumimoji="1" lang="en-US" altLang="ja-JP" dirty="0"/>
                    </a:p>
                  </a:txBody>
                  <a:tcPr anchor="ctr"/>
                </a:tc>
                <a:tc>
                  <a:txBody>
                    <a:bodyPr/>
                    <a:lstStyle/>
                    <a:p>
                      <a:pPr algn="ctr"/>
                      <a:r>
                        <a:rPr kumimoji="1" lang="ja-JP" altLang="en-US" dirty="0"/>
                        <a:t>解説</a:t>
                      </a:r>
                    </a:p>
                  </a:txBody>
                  <a:tcPr anchor="ctr"/>
                </a:tc>
                <a:extLst>
                  <a:ext uri="{0D108BD9-81ED-4DB2-BD59-A6C34878D82A}">
                    <a16:rowId xmlns:a16="http://schemas.microsoft.com/office/drawing/2014/main" val="3306765849"/>
                  </a:ext>
                </a:extLst>
              </a:tr>
              <a:tr h="1148485">
                <a:tc>
                  <a:txBody>
                    <a:bodyPr/>
                    <a:lstStyle/>
                    <a:p>
                      <a:r>
                        <a:rPr kumimoji="1" lang="ja-JP" altLang="en-US" dirty="0"/>
                        <a:t>選択</a:t>
                      </a:r>
                    </a:p>
                  </a:txBody>
                  <a:tcPr/>
                </a:tc>
                <a:tc>
                  <a:txBody>
                    <a:bodyPr/>
                    <a:lstStyle/>
                    <a:p>
                      <a:r>
                        <a:rPr kumimoji="1" lang="en-US" altLang="ja-JP" sz="1200" b="1" dirty="0">
                          <a:latin typeface="ＭＳ ゴシック" panose="020B0609070205080204" pitchFamily="49" charset="-128"/>
                          <a:ea typeface="ＭＳ ゴシック" panose="020B0609070205080204" pitchFamily="49" charset="-128"/>
                        </a:rPr>
                        <a:t>Select</a:t>
                      </a:r>
                      <a:r>
                        <a:rPr kumimoji="1" lang="ja-JP" altLang="en-US" sz="1200" b="1" dirty="0">
                          <a:latin typeface="ＭＳ ゴシック" panose="020B0609070205080204" pitchFamily="49" charset="-128"/>
                          <a:ea typeface="ＭＳ ゴシック" panose="020B0609070205080204" pitchFamily="49" charset="-128"/>
                        </a:rPr>
                        <a:t> * </a:t>
                      </a:r>
                      <a:r>
                        <a:rPr kumimoji="1" lang="en-US" altLang="ja-JP" sz="1200" b="1" dirty="0">
                          <a:latin typeface="ＭＳ ゴシック" panose="020B0609070205080204" pitchFamily="49" charset="-128"/>
                          <a:ea typeface="ＭＳ ゴシック" panose="020B0609070205080204" pitchFamily="49" charset="-128"/>
                        </a:rPr>
                        <a:t>From</a:t>
                      </a:r>
                      <a:r>
                        <a:rPr kumimoji="1" lang="ja-JP" altLang="en-US" sz="1200" b="1" dirty="0">
                          <a:latin typeface="ＭＳ ゴシック" panose="020B0609070205080204" pitchFamily="49" charset="-128"/>
                          <a:ea typeface="ＭＳ ゴシック" panose="020B0609070205080204" pitchFamily="49" charset="-128"/>
                        </a:rPr>
                        <a:t> </a:t>
                      </a:r>
                      <a:r>
                        <a:rPr kumimoji="1" lang="en-US" altLang="ja-JP" sz="1200" b="1" dirty="0">
                          <a:latin typeface="ＭＳ ゴシック" panose="020B0609070205080204" pitchFamily="49" charset="-128"/>
                          <a:ea typeface="ＭＳ ゴシック" panose="020B0609070205080204" pitchFamily="49" charset="-128"/>
                        </a:rPr>
                        <a:t>{</a:t>
                      </a:r>
                      <a:r>
                        <a:rPr kumimoji="1" lang="ja-JP" altLang="en-US" sz="1200" b="1" dirty="0">
                          <a:latin typeface="ＭＳ ゴシック" panose="020B0609070205080204" pitchFamily="49" charset="-128"/>
                          <a:ea typeface="ＭＳ ゴシック" panose="020B0609070205080204" pitchFamily="49" charset="-128"/>
                        </a:rPr>
                        <a:t>集合</a:t>
                      </a:r>
                      <a:r>
                        <a:rPr kumimoji="1" lang="en-US" altLang="ja-JP" sz="1200" b="1" dirty="0">
                          <a:latin typeface="ＭＳ ゴシック" panose="020B0609070205080204" pitchFamily="49" charset="-128"/>
                          <a:ea typeface="ＭＳ ゴシック" panose="020B0609070205080204" pitchFamily="49" charset="-128"/>
                        </a:rPr>
                        <a:t>}</a:t>
                      </a:r>
                      <a:r>
                        <a:rPr kumimoji="1" lang="ja-JP" altLang="en-US" sz="1200" b="1" dirty="0">
                          <a:latin typeface="ＭＳ ゴシック" panose="020B0609070205080204" pitchFamily="49" charset="-128"/>
                          <a:ea typeface="ＭＳ ゴシック" panose="020B0609070205080204" pitchFamily="49" charset="-128"/>
                        </a:rPr>
                        <a:t> </a:t>
                      </a:r>
                      <a:endParaRPr kumimoji="1" lang="en-US" altLang="ja-JP" sz="1200" b="1" dirty="0">
                        <a:latin typeface="ＭＳ ゴシック" panose="020B0609070205080204" pitchFamily="49" charset="-128"/>
                        <a:ea typeface="ＭＳ ゴシック" panose="020B0609070205080204" pitchFamily="49" charset="-128"/>
                      </a:endParaRPr>
                    </a:p>
                    <a:p>
                      <a:r>
                        <a:rPr kumimoji="1" lang="en-US" altLang="ja-JP" sz="1200" b="1" dirty="0">
                          <a:solidFill>
                            <a:srgbClr val="0000FF"/>
                          </a:solidFill>
                          <a:latin typeface="ＭＳ ゴシック" panose="020B0609070205080204" pitchFamily="49" charset="-128"/>
                          <a:ea typeface="ＭＳ ゴシック" panose="020B0609070205080204" pitchFamily="49" charset="-128"/>
                        </a:rPr>
                        <a:t>Where</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述語</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a:t>
                      </a:r>
                    </a:p>
                  </a:txBody>
                  <a:tcPr anchor="ctr"/>
                </a:tc>
                <a:tc>
                  <a:txBody>
                    <a:bodyPr/>
                    <a:lstStyle/>
                    <a:p>
                      <a:r>
                        <a:rPr kumimoji="1" lang="ja-JP" altLang="en-US" sz="1200" dirty="0"/>
                        <a:t>選択は関係から特定の組（タプル）を抜き出す操作です。</a:t>
                      </a:r>
                      <a:endParaRPr kumimoji="1" lang="en-US" altLang="ja-JP" sz="1200" dirty="0"/>
                    </a:p>
                    <a:p>
                      <a:r>
                        <a:rPr kumimoji="1" lang="en-US" altLang="ja-JP" sz="1200" dirty="0"/>
                        <a:t>Where</a:t>
                      </a:r>
                      <a:r>
                        <a:rPr kumimoji="1" lang="ja-JP" altLang="en-US" sz="1200" dirty="0"/>
                        <a:t>句で選択条件を指定します。</a:t>
                      </a:r>
                      <a:endParaRPr kumimoji="1" lang="en-US" altLang="ja-JP" sz="1200" dirty="0"/>
                    </a:p>
                    <a:p>
                      <a:endParaRPr kumimoji="1" lang="en-US" altLang="ja-JP" sz="1200" dirty="0"/>
                    </a:p>
                    <a:p>
                      <a:r>
                        <a:rPr kumimoji="1" lang="ja-JP" altLang="en-US" sz="1200" dirty="0"/>
                        <a:t>この選択条件は「述語」と言われますが、これは述語論理（</a:t>
                      </a:r>
                      <a:r>
                        <a:rPr kumimoji="1" lang="en-US" altLang="ja-JP" sz="1200" dirty="0"/>
                        <a:t>Predicate</a:t>
                      </a:r>
                      <a:r>
                        <a:rPr kumimoji="1" lang="ja-JP" altLang="en-US" sz="1200" dirty="0"/>
                        <a:t> </a:t>
                      </a:r>
                      <a:r>
                        <a:rPr kumimoji="1" lang="en-US" altLang="ja-JP" sz="1200" dirty="0"/>
                        <a:t>Logic</a:t>
                      </a:r>
                      <a:r>
                        <a:rPr kumimoji="1" lang="ja-JP" altLang="en-US" sz="1200" dirty="0"/>
                        <a:t>）における述語という意味です。</a:t>
                      </a:r>
                      <a:endParaRPr kumimoji="1" lang="en-US" altLang="ja-JP" sz="1200" dirty="0"/>
                    </a:p>
                  </a:txBody>
                  <a:tcPr/>
                </a:tc>
                <a:extLst>
                  <a:ext uri="{0D108BD9-81ED-4DB2-BD59-A6C34878D82A}">
                    <a16:rowId xmlns:a16="http://schemas.microsoft.com/office/drawing/2014/main" val="2680822668"/>
                  </a:ext>
                </a:extLst>
              </a:tr>
              <a:tr h="1293340">
                <a:tc>
                  <a:txBody>
                    <a:bodyPr/>
                    <a:lstStyle/>
                    <a:p>
                      <a:r>
                        <a:rPr kumimoji="1" lang="ja-JP" altLang="en-US" dirty="0"/>
                        <a:t>射影</a:t>
                      </a:r>
                    </a:p>
                  </a:txBody>
                  <a:tcPr/>
                </a:tc>
                <a:tc>
                  <a:txBody>
                    <a:bodyPr/>
                    <a:lstStyle/>
                    <a:p>
                      <a:r>
                        <a:rPr kumimoji="1" lang="en-US" altLang="ja-JP" sz="1200" b="1" dirty="0">
                          <a:latin typeface="ＭＳ ゴシック" panose="020B0609070205080204" pitchFamily="49" charset="-128"/>
                          <a:ea typeface="ＭＳ ゴシック" panose="020B0609070205080204" pitchFamily="49" charset="-128"/>
                        </a:rPr>
                        <a:t>Select</a:t>
                      </a:r>
                      <a:r>
                        <a:rPr kumimoji="1" lang="ja-JP" altLang="en-US" sz="1200" b="1" dirty="0">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Col2,Col3,..(</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カラム列挙</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a:t>
                      </a:r>
                    </a:p>
                    <a:p>
                      <a:r>
                        <a:rPr kumimoji="1" lang="en-US" altLang="ja-JP" sz="1200" b="1" dirty="0">
                          <a:solidFill>
                            <a:srgbClr val="0000FF"/>
                          </a:solidFill>
                          <a:latin typeface="ＭＳ ゴシック" panose="020B0609070205080204" pitchFamily="49" charset="-128"/>
                          <a:ea typeface="ＭＳ ゴシック" panose="020B0609070205080204" pitchFamily="49" charset="-128"/>
                        </a:rPr>
                        <a:t>From</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 </a:t>
                      </a:r>
                      <a:r>
                        <a:rPr kumimoji="1" lang="en-US" altLang="ja-JP" sz="1200" b="1" dirty="0">
                          <a:latin typeface="ＭＳ ゴシック" panose="020B0609070205080204" pitchFamily="49" charset="-128"/>
                          <a:ea typeface="ＭＳ ゴシック" panose="020B0609070205080204" pitchFamily="49" charset="-128"/>
                        </a:rPr>
                        <a:t>{</a:t>
                      </a:r>
                      <a:r>
                        <a:rPr kumimoji="1" lang="ja-JP" altLang="en-US" sz="1200" b="1" dirty="0">
                          <a:latin typeface="ＭＳ ゴシック" panose="020B0609070205080204" pitchFamily="49" charset="-128"/>
                          <a:ea typeface="ＭＳ ゴシック" panose="020B0609070205080204" pitchFamily="49" charset="-128"/>
                        </a:rPr>
                        <a:t>集合</a:t>
                      </a:r>
                      <a:r>
                        <a:rPr kumimoji="1" lang="en-US" altLang="ja-JP" sz="1200" b="1" dirty="0">
                          <a:latin typeface="ＭＳ ゴシック" panose="020B0609070205080204" pitchFamily="49" charset="-128"/>
                          <a:ea typeface="ＭＳ ゴシック" panose="020B0609070205080204" pitchFamily="49" charset="-128"/>
                        </a:rPr>
                        <a:t>}</a:t>
                      </a:r>
                      <a:endParaRPr kumimoji="1" lang="ja-JP" altLang="en-US" sz="1200" b="1" dirty="0">
                        <a:latin typeface="ＭＳ ゴシック" panose="020B0609070205080204" pitchFamily="49" charset="-128"/>
                        <a:ea typeface="ＭＳ ゴシック" panose="020B0609070205080204" pitchFamily="49" charset="-128"/>
                      </a:endParaRPr>
                    </a:p>
                  </a:txBody>
                  <a:tcPr anchor="ctr"/>
                </a:tc>
                <a:tc>
                  <a:txBody>
                    <a:bodyPr/>
                    <a:lstStyle/>
                    <a:p>
                      <a:r>
                        <a:rPr kumimoji="1" lang="ja-JP" altLang="en-US" sz="1200" dirty="0"/>
                        <a:t>射影は関係から特定の列（ドメイン）を抜き出す操作です。</a:t>
                      </a:r>
                      <a:endParaRPr kumimoji="1" lang="en-US" altLang="ja-JP" sz="1200" dirty="0"/>
                    </a:p>
                    <a:p>
                      <a:r>
                        <a:rPr kumimoji="1" lang="en-US" altLang="ja-JP" sz="1200" dirty="0"/>
                        <a:t>Select</a:t>
                      </a:r>
                      <a:r>
                        <a:rPr kumimoji="1" lang="ja-JP" altLang="en-US" sz="1200" dirty="0"/>
                        <a:t>句で抜き出したいカラムを列挙するだけです。</a:t>
                      </a:r>
                      <a:endParaRPr kumimoji="1" lang="en-US" altLang="ja-JP" sz="1200" dirty="0"/>
                    </a:p>
                    <a:p>
                      <a:endParaRPr kumimoji="1" lang="en-US" altLang="ja-JP" sz="1200" dirty="0"/>
                    </a:p>
                    <a:p>
                      <a:r>
                        <a:rPr kumimoji="1" lang="ja-JP" altLang="en-US" sz="1200" dirty="0"/>
                        <a:t>集合演算と違って重複は排除しないので、重複レコードを除きたいときは</a:t>
                      </a:r>
                      <a:r>
                        <a:rPr kumimoji="1" lang="en-US" altLang="ja-JP" sz="1200" dirty="0"/>
                        <a:t>Distinct</a:t>
                      </a:r>
                      <a:r>
                        <a:rPr kumimoji="1" lang="ja-JP" altLang="en-US" sz="1200" dirty="0"/>
                        <a:t>オプションで指定します。</a:t>
                      </a:r>
                      <a:endParaRPr kumimoji="1" lang="en-US" altLang="ja-JP" sz="1200" dirty="0"/>
                    </a:p>
                  </a:txBody>
                  <a:tcPr/>
                </a:tc>
                <a:extLst>
                  <a:ext uri="{0D108BD9-81ED-4DB2-BD59-A6C34878D82A}">
                    <a16:rowId xmlns:a16="http://schemas.microsoft.com/office/drawing/2014/main" val="623644404"/>
                  </a:ext>
                </a:extLst>
              </a:tr>
              <a:tr h="1578885">
                <a:tc>
                  <a:txBody>
                    <a:bodyPr/>
                    <a:lstStyle/>
                    <a:p>
                      <a:r>
                        <a:rPr kumimoji="1" lang="ja-JP" altLang="en-US" dirty="0"/>
                        <a:t>結合</a:t>
                      </a:r>
                      <a:endParaRPr kumimoji="1" lang="en-US" altLang="ja-JP" dirty="0"/>
                    </a:p>
                    <a:p>
                      <a:endParaRPr kumimoji="1" lang="ja-JP" altLang="en-US" dirty="0"/>
                    </a:p>
                  </a:txBody>
                  <a:tcPr/>
                </a:tc>
                <a:tc>
                  <a:txBody>
                    <a:bodyPr/>
                    <a:lstStyle/>
                    <a:p>
                      <a:r>
                        <a:rPr kumimoji="1" lang="en-US" altLang="ja-JP" sz="1200" b="1" dirty="0">
                          <a:latin typeface="ＭＳ ゴシック" panose="020B0609070205080204" pitchFamily="49" charset="-128"/>
                          <a:ea typeface="ＭＳ ゴシック" panose="020B0609070205080204" pitchFamily="49" charset="-128"/>
                        </a:rPr>
                        <a:t>{</a:t>
                      </a:r>
                      <a:r>
                        <a:rPr kumimoji="1" lang="ja-JP" altLang="en-US" sz="1200" b="1" dirty="0">
                          <a:latin typeface="ＭＳ ゴシック" panose="020B0609070205080204" pitchFamily="49" charset="-128"/>
                          <a:ea typeface="ＭＳ ゴシック" panose="020B0609070205080204" pitchFamily="49" charset="-128"/>
                        </a:rPr>
                        <a:t>関係</a:t>
                      </a:r>
                      <a:r>
                        <a:rPr kumimoji="1" lang="en-US" altLang="ja-JP" sz="1200" b="1" dirty="0">
                          <a:latin typeface="ＭＳ ゴシック" panose="020B0609070205080204" pitchFamily="49" charset="-128"/>
                          <a:ea typeface="ＭＳ ゴシック" panose="020B0609070205080204" pitchFamily="49" charset="-128"/>
                        </a:rPr>
                        <a:t>R}</a:t>
                      </a:r>
                      <a:r>
                        <a:rPr kumimoji="1" lang="ja-JP" altLang="en-US" sz="1200" b="1" dirty="0">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結合種類</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JOIN</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 </a:t>
                      </a:r>
                      <a:r>
                        <a:rPr kumimoji="1" lang="en-US" altLang="ja-JP" sz="1200" b="1" dirty="0">
                          <a:latin typeface="ＭＳ ゴシック" panose="020B0609070205080204" pitchFamily="49" charset="-128"/>
                          <a:ea typeface="ＭＳ ゴシック" panose="020B0609070205080204" pitchFamily="49" charset="-128"/>
                        </a:rPr>
                        <a:t>{</a:t>
                      </a:r>
                      <a:r>
                        <a:rPr kumimoji="1" lang="ja-JP" altLang="en-US" sz="1200" b="1" dirty="0">
                          <a:latin typeface="ＭＳ ゴシック" panose="020B0609070205080204" pitchFamily="49" charset="-128"/>
                          <a:ea typeface="ＭＳ ゴシック" panose="020B0609070205080204" pitchFamily="49" charset="-128"/>
                        </a:rPr>
                        <a:t>関係</a:t>
                      </a:r>
                      <a:r>
                        <a:rPr kumimoji="1" lang="en-US" altLang="ja-JP" sz="1200" b="1" dirty="0">
                          <a:latin typeface="ＭＳ ゴシック" panose="020B0609070205080204" pitchFamily="49" charset="-128"/>
                          <a:ea typeface="ＭＳ ゴシック" panose="020B0609070205080204" pitchFamily="49" charset="-128"/>
                        </a:rPr>
                        <a:t>S}</a:t>
                      </a:r>
                    </a:p>
                    <a:p>
                      <a:r>
                        <a:rPr kumimoji="1" lang="en-US" altLang="ja-JP" sz="1200" b="1" dirty="0">
                          <a:solidFill>
                            <a:srgbClr val="0000FF"/>
                          </a:solidFill>
                          <a:latin typeface="ＭＳ ゴシック" panose="020B0609070205080204" pitchFamily="49" charset="-128"/>
                          <a:ea typeface="ＭＳ ゴシック" panose="020B0609070205080204" pitchFamily="49" charset="-128"/>
                        </a:rPr>
                        <a:t>ON</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結合ドメイン</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a:t>
                      </a:r>
                    </a:p>
                  </a:txBody>
                  <a:tcPr anchor="ctr"/>
                </a:tc>
                <a:tc>
                  <a:txBody>
                    <a:bodyPr/>
                    <a:lstStyle/>
                    <a:p>
                      <a:r>
                        <a:rPr kumimoji="1" lang="ja-JP" altLang="en-US" sz="1200" dirty="0"/>
                        <a:t>結合は二つの関係から結合条件を指定して新しい別の関係を作ります。</a:t>
                      </a:r>
                      <a:endParaRPr kumimoji="1" lang="en-US" altLang="ja-JP" sz="1200" dirty="0"/>
                    </a:p>
                    <a:p>
                      <a:endParaRPr kumimoji="1" lang="en-US" altLang="ja-JP" sz="1200" dirty="0"/>
                    </a:p>
                    <a:p>
                      <a:endParaRPr kumimoji="1" lang="ja-JP" altLang="en-US" sz="1200" dirty="0"/>
                    </a:p>
                  </a:txBody>
                  <a:tcPr/>
                </a:tc>
                <a:extLst>
                  <a:ext uri="{0D108BD9-81ED-4DB2-BD59-A6C34878D82A}">
                    <a16:rowId xmlns:a16="http://schemas.microsoft.com/office/drawing/2014/main" val="2505887205"/>
                  </a:ext>
                </a:extLst>
              </a:tr>
            </a:tbl>
          </a:graphicData>
        </a:graphic>
      </p:graphicFrame>
      <p:pic>
        <p:nvPicPr>
          <p:cNvPr id="9" name="図 8">
            <a:extLst>
              <a:ext uri="{FF2B5EF4-FFF2-40B4-BE49-F238E27FC236}">
                <a16:creationId xmlns:a16="http://schemas.microsoft.com/office/drawing/2014/main" id="{C955B9F5-5843-924B-5CB9-3A4AD9B4004A}"/>
              </a:ext>
            </a:extLst>
          </p:cNvPr>
          <p:cNvPicPr>
            <a:picLocks noChangeAspect="1"/>
          </p:cNvPicPr>
          <p:nvPr/>
        </p:nvPicPr>
        <p:blipFill>
          <a:blip r:embed="rId2"/>
          <a:stretch>
            <a:fillRect/>
          </a:stretch>
        </p:blipFill>
        <p:spPr>
          <a:xfrm>
            <a:off x="615780" y="1772335"/>
            <a:ext cx="3000631" cy="590234"/>
          </a:xfrm>
          <a:prstGeom prst="rect">
            <a:avLst/>
          </a:prstGeom>
        </p:spPr>
      </p:pic>
      <p:pic>
        <p:nvPicPr>
          <p:cNvPr id="11" name="図 10">
            <a:extLst>
              <a:ext uri="{FF2B5EF4-FFF2-40B4-BE49-F238E27FC236}">
                <a16:creationId xmlns:a16="http://schemas.microsoft.com/office/drawing/2014/main" id="{5157AC49-3267-0BDA-3DB1-EF94DE54AF41}"/>
              </a:ext>
            </a:extLst>
          </p:cNvPr>
          <p:cNvPicPr>
            <a:picLocks noChangeAspect="1"/>
          </p:cNvPicPr>
          <p:nvPr/>
        </p:nvPicPr>
        <p:blipFill>
          <a:blip r:embed="rId3"/>
          <a:stretch>
            <a:fillRect/>
          </a:stretch>
        </p:blipFill>
        <p:spPr>
          <a:xfrm>
            <a:off x="615780" y="2901882"/>
            <a:ext cx="2704087" cy="712860"/>
          </a:xfrm>
          <a:prstGeom prst="rect">
            <a:avLst/>
          </a:prstGeom>
        </p:spPr>
      </p:pic>
      <p:pic>
        <p:nvPicPr>
          <p:cNvPr id="1026" name="Picture 2">
            <a:extLst>
              <a:ext uri="{FF2B5EF4-FFF2-40B4-BE49-F238E27FC236}">
                <a16:creationId xmlns:a16="http://schemas.microsoft.com/office/drawing/2014/main" id="{2331C1B9-3D1F-F5E2-DF7A-F9B461D2B0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9307" y="3980421"/>
            <a:ext cx="1431391" cy="1219855"/>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a:extLst>
              <a:ext uri="{FF2B5EF4-FFF2-40B4-BE49-F238E27FC236}">
                <a16:creationId xmlns:a16="http://schemas.microsoft.com/office/drawing/2014/main" id="{F67D7185-C988-7141-3F5A-297431C65DFF}"/>
              </a:ext>
            </a:extLst>
          </p:cNvPr>
          <p:cNvSpPr txBox="1"/>
          <p:nvPr/>
        </p:nvSpPr>
        <p:spPr>
          <a:xfrm>
            <a:off x="500447" y="5536435"/>
            <a:ext cx="10341293" cy="923330"/>
          </a:xfrm>
          <a:prstGeom prst="rect">
            <a:avLst/>
          </a:prstGeom>
          <a:noFill/>
        </p:spPr>
        <p:txBody>
          <a:bodyPr wrap="none" rtlCol="0">
            <a:spAutoFit/>
          </a:bodyPr>
          <a:lstStyle/>
          <a:p>
            <a:r>
              <a:rPr lang="ja-JP" altLang="en-US" dirty="0"/>
              <a:t>一般的な</a:t>
            </a:r>
            <a:r>
              <a:rPr lang="en-US" altLang="ja-JP" dirty="0"/>
              <a:t>SQL</a:t>
            </a:r>
            <a:r>
              <a:rPr lang="ja-JP" altLang="en-US" dirty="0"/>
              <a:t>文ではカラムを指定しながら</a:t>
            </a:r>
            <a:r>
              <a:rPr lang="en-US" altLang="ja-JP" dirty="0"/>
              <a:t>Where</a:t>
            </a:r>
            <a:r>
              <a:rPr lang="ja-JP" altLang="en-US" dirty="0"/>
              <a:t>で条件を指定するので選択と射影は同時に行って</a:t>
            </a:r>
            <a:endParaRPr lang="en-US" altLang="ja-JP" dirty="0"/>
          </a:p>
          <a:p>
            <a:r>
              <a:rPr lang="ja-JP" altLang="en-US" dirty="0"/>
              <a:t>います。同様にカラム指定しながら結合したり、結合したものから条件を指定して必要な行のみ</a:t>
            </a:r>
            <a:endParaRPr lang="en-US" altLang="ja-JP" dirty="0"/>
          </a:p>
          <a:p>
            <a:r>
              <a:rPr lang="ja-JP" altLang="en-US" dirty="0"/>
              <a:t>抽出するなど、ひとつの</a:t>
            </a:r>
            <a:r>
              <a:rPr lang="en-US" altLang="ja-JP" dirty="0"/>
              <a:t>SQL</a:t>
            </a:r>
            <a:r>
              <a:rPr lang="ja-JP" altLang="en-US" dirty="0"/>
              <a:t>文内では関係演算は同時に行えます。</a:t>
            </a:r>
            <a:endParaRPr lang="en-US" altLang="ja-JP" dirty="0"/>
          </a:p>
        </p:txBody>
      </p:sp>
    </p:spTree>
    <p:extLst>
      <p:ext uri="{BB962C8B-B14F-4D97-AF65-F5344CB8AC3E}">
        <p14:creationId xmlns:p14="http://schemas.microsoft.com/office/powerpoint/2010/main" val="4065436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9465BD-5DA0-E96F-F014-90DDE3507BF7}"/>
              </a:ext>
            </a:extLst>
          </p:cNvPr>
          <p:cNvSpPr>
            <a:spLocks noGrp="1"/>
          </p:cNvSpPr>
          <p:nvPr>
            <p:ph type="title"/>
          </p:nvPr>
        </p:nvSpPr>
        <p:spPr>
          <a:xfrm>
            <a:off x="838200" y="30272"/>
            <a:ext cx="10515600" cy="845491"/>
          </a:xfrm>
        </p:spPr>
        <p:txBody>
          <a:bodyPr/>
          <a:lstStyle/>
          <a:p>
            <a:r>
              <a:rPr kumimoji="1" lang="ja-JP" altLang="en-US" dirty="0"/>
              <a:t>この他の</a:t>
            </a:r>
            <a:r>
              <a:rPr kumimoji="1" lang="en-US" altLang="ja-JP" dirty="0"/>
              <a:t>SQL</a:t>
            </a:r>
            <a:r>
              <a:rPr kumimoji="1" lang="ja-JP" altLang="en-US" dirty="0"/>
              <a:t>の機能</a:t>
            </a:r>
          </a:p>
        </p:txBody>
      </p:sp>
      <p:graphicFrame>
        <p:nvGraphicFramePr>
          <p:cNvPr id="4" name="表 4">
            <a:extLst>
              <a:ext uri="{FF2B5EF4-FFF2-40B4-BE49-F238E27FC236}">
                <a16:creationId xmlns:a16="http://schemas.microsoft.com/office/drawing/2014/main" id="{8AD03563-DD7B-3063-C48F-E65026CC7593}"/>
              </a:ext>
            </a:extLst>
          </p:cNvPr>
          <p:cNvGraphicFramePr>
            <a:graphicFrameLocks noGrp="1"/>
          </p:cNvGraphicFramePr>
          <p:nvPr>
            <p:extLst>
              <p:ext uri="{D42A27DB-BD31-4B8C-83A1-F6EECF244321}">
                <p14:modId xmlns:p14="http://schemas.microsoft.com/office/powerpoint/2010/main" val="1093786142"/>
              </p:ext>
            </p:extLst>
          </p:nvPr>
        </p:nvGraphicFramePr>
        <p:xfrm>
          <a:off x="492209" y="952234"/>
          <a:ext cx="10960443" cy="4513546"/>
        </p:xfrm>
        <a:graphic>
          <a:graphicData uri="http://schemas.openxmlformats.org/drawingml/2006/table">
            <a:tbl>
              <a:tblPr firstRow="1" bandRow="1">
                <a:tableStyleId>{5940675A-B579-460E-94D1-54222C63F5DA}</a:tableStyleId>
              </a:tblPr>
              <a:tblGrid>
                <a:gridCol w="2020331">
                  <a:extLst>
                    <a:ext uri="{9D8B030D-6E8A-4147-A177-3AD203B41FA5}">
                      <a16:colId xmlns:a16="http://schemas.microsoft.com/office/drawing/2014/main" val="494941912"/>
                    </a:ext>
                  </a:extLst>
                </a:gridCol>
                <a:gridCol w="2718487">
                  <a:extLst>
                    <a:ext uri="{9D8B030D-6E8A-4147-A177-3AD203B41FA5}">
                      <a16:colId xmlns:a16="http://schemas.microsoft.com/office/drawing/2014/main" val="2159664119"/>
                    </a:ext>
                  </a:extLst>
                </a:gridCol>
                <a:gridCol w="6221625">
                  <a:extLst>
                    <a:ext uri="{9D8B030D-6E8A-4147-A177-3AD203B41FA5}">
                      <a16:colId xmlns:a16="http://schemas.microsoft.com/office/drawing/2014/main" val="2384897429"/>
                    </a:ext>
                  </a:extLst>
                </a:gridCol>
              </a:tblGrid>
              <a:tr h="293443">
                <a:tc>
                  <a:txBody>
                    <a:bodyPr/>
                    <a:lstStyle/>
                    <a:p>
                      <a:pPr algn="ctr"/>
                      <a:r>
                        <a:rPr kumimoji="1" lang="ja-JP" altLang="en-US" dirty="0"/>
                        <a:t>集合演算</a:t>
                      </a:r>
                    </a:p>
                  </a:txBody>
                  <a:tcPr anchor="ctr"/>
                </a:tc>
                <a:tc>
                  <a:txBody>
                    <a:bodyPr/>
                    <a:lstStyle/>
                    <a:p>
                      <a:pPr algn="ctr"/>
                      <a:r>
                        <a:rPr kumimoji="1" lang="en-US" altLang="ja-JP" dirty="0"/>
                        <a:t>SQL</a:t>
                      </a:r>
                      <a:r>
                        <a:rPr kumimoji="1" lang="ja-JP" altLang="en-US" dirty="0"/>
                        <a:t>表現</a:t>
                      </a:r>
                      <a:endParaRPr kumimoji="1" lang="en-US" altLang="ja-JP" dirty="0"/>
                    </a:p>
                  </a:txBody>
                  <a:tcPr anchor="ctr"/>
                </a:tc>
                <a:tc>
                  <a:txBody>
                    <a:bodyPr/>
                    <a:lstStyle/>
                    <a:p>
                      <a:pPr algn="ctr"/>
                      <a:r>
                        <a:rPr kumimoji="1" lang="ja-JP" altLang="en-US" dirty="0"/>
                        <a:t>解説</a:t>
                      </a:r>
                    </a:p>
                  </a:txBody>
                  <a:tcPr anchor="ctr"/>
                </a:tc>
                <a:extLst>
                  <a:ext uri="{0D108BD9-81ED-4DB2-BD59-A6C34878D82A}">
                    <a16:rowId xmlns:a16="http://schemas.microsoft.com/office/drawing/2014/main" val="3306765849"/>
                  </a:ext>
                </a:extLst>
              </a:tr>
              <a:tr h="1100411">
                <a:tc>
                  <a:txBody>
                    <a:bodyPr/>
                    <a:lstStyle/>
                    <a:p>
                      <a:r>
                        <a:rPr kumimoji="1" lang="ja-JP" altLang="en-US" dirty="0"/>
                        <a:t>整列</a:t>
                      </a:r>
                      <a:endParaRPr kumimoji="1" lang="en-US" altLang="ja-JP" dirty="0"/>
                    </a:p>
                    <a:p>
                      <a:r>
                        <a:rPr kumimoji="1" lang="en-US" altLang="ja-JP" dirty="0"/>
                        <a:t>Order</a:t>
                      </a:r>
                      <a:r>
                        <a:rPr kumimoji="1" lang="ja-JP" altLang="en-US" dirty="0"/>
                        <a:t> </a:t>
                      </a:r>
                      <a:r>
                        <a:rPr kumimoji="1" lang="en-US" altLang="ja-JP" dirty="0"/>
                        <a:t>By</a:t>
                      </a:r>
                      <a:endParaRPr kumimoji="1" lang="ja-JP" altLang="en-US" dirty="0"/>
                    </a:p>
                  </a:txBody>
                  <a:tcPr/>
                </a:tc>
                <a:tc>
                  <a:txBody>
                    <a:bodyPr/>
                    <a:lstStyle/>
                    <a:p>
                      <a:r>
                        <a:rPr kumimoji="1" lang="en-US" altLang="ja-JP" sz="1200" b="1" dirty="0">
                          <a:latin typeface="ＭＳ ゴシック" panose="020B0609070205080204" pitchFamily="49" charset="-128"/>
                          <a:ea typeface="ＭＳ ゴシック" panose="020B0609070205080204" pitchFamily="49" charset="-128"/>
                        </a:rPr>
                        <a:t>Select</a:t>
                      </a:r>
                      <a:r>
                        <a:rPr kumimoji="1" lang="ja-JP" altLang="en-US" sz="1200" b="1" dirty="0">
                          <a:latin typeface="ＭＳ ゴシック" panose="020B0609070205080204" pitchFamily="49" charset="-128"/>
                          <a:ea typeface="ＭＳ ゴシック" panose="020B0609070205080204" pitchFamily="49" charset="-128"/>
                        </a:rPr>
                        <a:t> * </a:t>
                      </a:r>
                      <a:r>
                        <a:rPr kumimoji="1" lang="en-US" altLang="ja-JP" sz="1200" b="1" dirty="0">
                          <a:latin typeface="ＭＳ ゴシック" panose="020B0609070205080204" pitchFamily="49" charset="-128"/>
                          <a:ea typeface="ＭＳ ゴシック" panose="020B0609070205080204" pitchFamily="49" charset="-128"/>
                        </a:rPr>
                        <a:t>From</a:t>
                      </a:r>
                      <a:r>
                        <a:rPr kumimoji="1" lang="ja-JP" altLang="en-US" sz="1200" b="1" dirty="0">
                          <a:latin typeface="ＭＳ ゴシック" panose="020B0609070205080204" pitchFamily="49" charset="-128"/>
                          <a:ea typeface="ＭＳ ゴシック" panose="020B0609070205080204" pitchFamily="49" charset="-128"/>
                        </a:rPr>
                        <a:t> </a:t>
                      </a:r>
                      <a:r>
                        <a:rPr kumimoji="1" lang="en-US" altLang="ja-JP" sz="1200" b="1" dirty="0">
                          <a:latin typeface="ＭＳ ゴシック" panose="020B0609070205080204" pitchFamily="49" charset="-128"/>
                          <a:ea typeface="ＭＳ ゴシック" panose="020B0609070205080204" pitchFamily="49" charset="-128"/>
                        </a:rPr>
                        <a:t>{</a:t>
                      </a:r>
                      <a:r>
                        <a:rPr kumimoji="1" lang="ja-JP" altLang="en-US" sz="1200" b="1" dirty="0">
                          <a:latin typeface="ＭＳ ゴシック" panose="020B0609070205080204" pitchFamily="49" charset="-128"/>
                          <a:ea typeface="ＭＳ ゴシック" panose="020B0609070205080204" pitchFamily="49" charset="-128"/>
                        </a:rPr>
                        <a:t>集合</a:t>
                      </a:r>
                      <a:r>
                        <a:rPr kumimoji="1" lang="en-US" altLang="ja-JP" sz="1200" b="1" dirty="0">
                          <a:latin typeface="ＭＳ ゴシック" panose="020B0609070205080204" pitchFamily="49" charset="-128"/>
                          <a:ea typeface="ＭＳ ゴシック" panose="020B0609070205080204" pitchFamily="49" charset="-128"/>
                        </a:rPr>
                        <a:t>}</a:t>
                      </a:r>
                      <a:r>
                        <a:rPr kumimoji="1" lang="ja-JP" altLang="en-US" sz="1200" b="1" dirty="0">
                          <a:latin typeface="ＭＳ ゴシック" panose="020B0609070205080204" pitchFamily="49" charset="-128"/>
                          <a:ea typeface="ＭＳ ゴシック" panose="020B0609070205080204" pitchFamily="49" charset="-128"/>
                        </a:rPr>
                        <a:t> </a:t>
                      </a:r>
                      <a:endParaRPr kumimoji="1" lang="en-US" altLang="ja-JP" sz="1200" b="1" dirty="0">
                        <a:latin typeface="ＭＳ ゴシック" panose="020B0609070205080204" pitchFamily="49" charset="-128"/>
                        <a:ea typeface="ＭＳ ゴシック" panose="020B0609070205080204" pitchFamily="49" charset="-128"/>
                      </a:endParaRPr>
                    </a:p>
                    <a:p>
                      <a:r>
                        <a:rPr kumimoji="1" lang="en-US" altLang="ja-JP" sz="1200" b="1" dirty="0">
                          <a:solidFill>
                            <a:srgbClr val="0000FF"/>
                          </a:solidFill>
                          <a:latin typeface="ＭＳ ゴシック" panose="020B0609070205080204" pitchFamily="49" charset="-128"/>
                          <a:ea typeface="ＭＳ ゴシック" panose="020B0609070205080204" pitchFamily="49" charset="-128"/>
                        </a:rPr>
                        <a:t>Order</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By</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カラム列挙</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a:t>
                      </a:r>
                    </a:p>
                  </a:txBody>
                  <a:tcPr anchor="ctr"/>
                </a:tc>
                <a:tc>
                  <a:txBody>
                    <a:bodyPr/>
                    <a:lstStyle/>
                    <a:p>
                      <a:r>
                        <a:rPr kumimoji="1" lang="ja-JP" altLang="en-US" sz="1200" dirty="0"/>
                        <a:t>集合には順序はありませんが、ビジネスで使ううえでは並べ替えの機能は必須です。このため</a:t>
                      </a:r>
                      <a:r>
                        <a:rPr kumimoji="1" lang="en-US" altLang="ja-JP" sz="1200" dirty="0"/>
                        <a:t>SQL</a:t>
                      </a:r>
                      <a:r>
                        <a:rPr kumimoji="1" lang="ja-JP" altLang="en-US" sz="1200" dirty="0"/>
                        <a:t>にも結果集合を並べ替える機能があります。</a:t>
                      </a:r>
                      <a:endParaRPr kumimoji="1" lang="en-US" altLang="ja-JP" sz="1200" dirty="0"/>
                    </a:p>
                    <a:p>
                      <a:endParaRPr kumimoji="1" lang="en-US" altLang="ja-JP" sz="1200" dirty="0"/>
                    </a:p>
                    <a:p>
                      <a:r>
                        <a:rPr kumimoji="1" lang="ja-JP" altLang="en-US" sz="1200" dirty="0"/>
                        <a:t>並べ替えたいカラムを順番にカンマ区切りで列挙するだけです。デフォルトは昇順ソートですが、降順にしたいときは </a:t>
                      </a:r>
                      <a:r>
                        <a:rPr kumimoji="1" lang="en-US" altLang="ja-JP" sz="1200" dirty="0"/>
                        <a:t>[</a:t>
                      </a:r>
                      <a:r>
                        <a:rPr kumimoji="1" lang="ja-JP" altLang="en-US" sz="1200" dirty="0"/>
                        <a:t>カラム名</a:t>
                      </a:r>
                      <a:r>
                        <a:rPr kumimoji="1" lang="en-US" altLang="ja-JP" sz="1200" dirty="0"/>
                        <a:t>]</a:t>
                      </a:r>
                      <a:r>
                        <a:rPr kumimoji="1" lang="ja-JP" altLang="en-US" sz="1200" dirty="0"/>
                        <a:t> </a:t>
                      </a:r>
                      <a:r>
                        <a:rPr kumimoji="1" lang="en-US" altLang="ja-JP" sz="1200" dirty="0"/>
                        <a:t>Desc</a:t>
                      </a:r>
                      <a:r>
                        <a:rPr kumimoji="1" lang="ja-JP" altLang="en-US" sz="1200" dirty="0"/>
                        <a:t> というように</a:t>
                      </a:r>
                      <a:r>
                        <a:rPr kumimoji="1" lang="en-US" altLang="ja-JP" sz="1200" dirty="0"/>
                        <a:t>Desc</a:t>
                      </a:r>
                      <a:r>
                        <a:rPr kumimoji="1" lang="ja-JP" altLang="en-US" sz="1200" dirty="0"/>
                        <a:t>オプションをつけます。</a:t>
                      </a:r>
                      <a:endParaRPr kumimoji="1" lang="en-US" altLang="ja-JP" sz="1200" dirty="0"/>
                    </a:p>
                  </a:txBody>
                  <a:tcPr/>
                </a:tc>
                <a:extLst>
                  <a:ext uri="{0D108BD9-81ED-4DB2-BD59-A6C34878D82A}">
                    <a16:rowId xmlns:a16="http://schemas.microsoft.com/office/drawing/2014/main" val="2680822668"/>
                  </a:ext>
                </a:extLst>
              </a:tr>
              <a:tr h="806968">
                <a:tc>
                  <a:txBody>
                    <a:bodyPr/>
                    <a:lstStyle/>
                    <a:p>
                      <a:r>
                        <a:rPr kumimoji="1" lang="ja-JP" altLang="en-US" dirty="0"/>
                        <a:t>部分操作</a:t>
                      </a:r>
                      <a:endParaRPr kumimoji="1" lang="en-US" altLang="ja-JP" dirty="0"/>
                    </a:p>
                    <a:p>
                      <a:r>
                        <a:rPr kumimoji="1" lang="en-US" altLang="ja-JP" dirty="0"/>
                        <a:t>Group</a:t>
                      </a:r>
                      <a:r>
                        <a:rPr kumimoji="1" lang="ja-JP" altLang="en-US" dirty="0"/>
                        <a:t> </a:t>
                      </a:r>
                      <a:r>
                        <a:rPr kumimoji="1" lang="en-US" altLang="ja-JP" dirty="0"/>
                        <a:t>By</a:t>
                      </a:r>
                      <a:endParaRPr kumimoji="1" lang="ja-JP" altLang="en-US" dirty="0"/>
                    </a:p>
                  </a:txBody>
                  <a:tcPr/>
                </a:tc>
                <a:tc>
                  <a:txBody>
                    <a:bodyPr/>
                    <a:lstStyle/>
                    <a:p>
                      <a:r>
                        <a:rPr kumimoji="1" lang="en-US" altLang="ja-JP" sz="1200" b="1" dirty="0">
                          <a:latin typeface="ＭＳ ゴシック" panose="020B0609070205080204" pitchFamily="49" charset="-128"/>
                          <a:ea typeface="ＭＳ ゴシック" panose="020B0609070205080204" pitchFamily="49" charset="-128"/>
                        </a:rPr>
                        <a:t>Select</a:t>
                      </a:r>
                      <a:r>
                        <a:rPr kumimoji="1" lang="ja-JP" altLang="en-US" sz="1200" b="1" dirty="0">
                          <a:latin typeface="ＭＳ ゴシック" panose="020B0609070205080204" pitchFamily="49" charset="-128"/>
                          <a:ea typeface="ＭＳ ゴシック" panose="020B0609070205080204" pitchFamily="49" charset="-128"/>
                        </a:rPr>
                        <a:t> </a:t>
                      </a:r>
                      <a:r>
                        <a:rPr kumimoji="1" lang="en-US" altLang="ja-JP" sz="1200" b="1" dirty="0">
                          <a:latin typeface="ＭＳ ゴシック" panose="020B0609070205080204" pitchFamily="49" charset="-128"/>
                          <a:ea typeface="ＭＳ ゴシック" panose="020B0609070205080204" pitchFamily="49" charset="-128"/>
                        </a:rPr>
                        <a:t>Sum([</a:t>
                      </a:r>
                      <a:r>
                        <a:rPr kumimoji="1" lang="ja-JP" altLang="en-US" sz="1200" b="1" dirty="0">
                          <a:latin typeface="ＭＳ ゴシック" panose="020B0609070205080204" pitchFamily="49" charset="-128"/>
                          <a:ea typeface="ＭＳ ゴシック" panose="020B0609070205080204" pitchFamily="49" charset="-128"/>
                        </a:rPr>
                        <a:t>カラム</a:t>
                      </a:r>
                      <a:r>
                        <a:rPr kumimoji="1" lang="en-US" altLang="ja-JP" sz="1200" b="1" dirty="0">
                          <a:latin typeface="ＭＳ ゴシック" panose="020B0609070205080204" pitchFamily="49" charset="-128"/>
                          <a:ea typeface="ＭＳ ゴシック" panose="020B0609070205080204" pitchFamily="49" charset="-128"/>
                        </a:rPr>
                        <a:t>])</a:t>
                      </a:r>
                      <a:endParaRPr kumimoji="1" lang="en-US" altLang="ja-JP" sz="1200" b="1" dirty="0">
                        <a:solidFill>
                          <a:srgbClr val="0000FF"/>
                        </a:solidFill>
                        <a:latin typeface="ＭＳ ゴシック" panose="020B0609070205080204" pitchFamily="49" charset="-128"/>
                        <a:ea typeface="ＭＳ ゴシック" panose="020B0609070205080204" pitchFamily="49" charset="-128"/>
                      </a:endParaRPr>
                    </a:p>
                    <a:p>
                      <a:r>
                        <a:rPr kumimoji="1" lang="en-US" altLang="ja-JP" sz="1200" b="1" dirty="0">
                          <a:solidFill>
                            <a:srgbClr val="0000FF"/>
                          </a:solidFill>
                          <a:latin typeface="ＭＳ ゴシック" panose="020B0609070205080204" pitchFamily="49" charset="-128"/>
                          <a:ea typeface="ＭＳ ゴシック" panose="020B0609070205080204" pitchFamily="49" charset="-128"/>
                        </a:rPr>
                        <a:t>Group</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By</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カラム列挙</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a:t>
                      </a:r>
                    </a:p>
                  </a:txBody>
                  <a:tcPr anchor="ctr"/>
                </a:tc>
                <a:tc>
                  <a:txBody>
                    <a:bodyPr/>
                    <a:lstStyle/>
                    <a:p>
                      <a:r>
                        <a:rPr kumimoji="1" lang="ja-JP" altLang="en-US" sz="1200" dirty="0"/>
                        <a:t>月毎の小計や部署毎の小計など、集合の中の更に部分集合別の計算をしたいケースがあります。そのような場合は</a:t>
                      </a:r>
                      <a:r>
                        <a:rPr kumimoji="1" lang="en-US" altLang="ja-JP" sz="1200" dirty="0"/>
                        <a:t>Group</a:t>
                      </a:r>
                      <a:r>
                        <a:rPr kumimoji="1" lang="ja-JP" altLang="en-US" sz="1200" dirty="0"/>
                        <a:t> </a:t>
                      </a:r>
                      <a:r>
                        <a:rPr kumimoji="1" lang="en-US" altLang="ja-JP" sz="1200" dirty="0"/>
                        <a:t>By</a:t>
                      </a:r>
                      <a:r>
                        <a:rPr kumimoji="1" lang="ja-JP" altLang="en-US" sz="1200" dirty="0"/>
                        <a:t>を使って部分集合別の演算を行います。</a:t>
                      </a:r>
                      <a:endParaRPr kumimoji="1" lang="en-US" altLang="ja-JP" sz="1200" dirty="0"/>
                    </a:p>
                    <a:p>
                      <a:endParaRPr kumimoji="1" lang="en-US" altLang="ja-JP" sz="1200" dirty="0"/>
                    </a:p>
                    <a:p>
                      <a:r>
                        <a:rPr kumimoji="1" lang="ja-JP" altLang="en-US" sz="1200" dirty="0"/>
                        <a:t>グループ化された部分集合では</a:t>
                      </a:r>
                      <a:r>
                        <a:rPr kumimoji="1" lang="en-US" altLang="ja-JP" sz="1200" dirty="0"/>
                        <a:t>Sum(</a:t>
                      </a:r>
                      <a:r>
                        <a:rPr kumimoji="1" lang="ja-JP" altLang="en-US" sz="1200" dirty="0"/>
                        <a:t>合計</a:t>
                      </a:r>
                      <a:r>
                        <a:rPr kumimoji="1" lang="en-US" altLang="ja-JP" sz="1200" dirty="0"/>
                        <a:t>)</a:t>
                      </a:r>
                      <a:r>
                        <a:rPr kumimoji="1" lang="ja-JP" altLang="en-US" sz="1200" dirty="0"/>
                        <a:t>）、</a:t>
                      </a:r>
                      <a:r>
                        <a:rPr kumimoji="1" lang="en-US" altLang="ja-JP" sz="1200" dirty="0"/>
                        <a:t>Count(</a:t>
                      </a:r>
                      <a:r>
                        <a:rPr kumimoji="1" lang="ja-JP" altLang="en-US" sz="1200" dirty="0"/>
                        <a:t>個数</a:t>
                      </a:r>
                      <a:r>
                        <a:rPr kumimoji="1" lang="en-US" altLang="ja-JP" sz="1200" dirty="0"/>
                        <a:t>)</a:t>
                      </a:r>
                      <a:r>
                        <a:rPr kumimoji="1" lang="ja-JP" altLang="en-US" sz="1200" dirty="0"/>
                        <a:t>、</a:t>
                      </a:r>
                      <a:r>
                        <a:rPr kumimoji="1" lang="en-US" altLang="ja-JP" sz="1200" dirty="0"/>
                        <a:t>Average(</a:t>
                      </a:r>
                      <a:r>
                        <a:rPr kumimoji="1" lang="ja-JP" altLang="en-US" sz="1200" dirty="0"/>
                        <a:t>平均</a:t>
                      </a:r>
                      <a:r>
                        <a:rPr kumimoji="1" lang="en-US" altLang="ja-JP" sz="1200" dirty="0"/>
                        <a:t>)</a:t>
                      </a:r>
                      <a:r>
                        <a:rPr kumimoji="1" lang="ja-JP" altLang="en-US" sz="1200" dirty="0"/>
                        <a:t>、</a:t>
                      </a:r>
                      <a:r>
                        <a:rPr kumimoji="1" lang="en-US" altLang="ja-JP" sz="1200" dirty="0" err="1"/>
                        <a:t>Stdev</a:t>
                      </a:r>
                      <a:r>
                        <a:rPr kumimoji="1" lang="ja-JP" altLang="en-US" sz="1200" dirty="0"/>
                        <a:t>（標準偏差）などが計算できます。</a:t>
                      </a:r>
                      <a:endParaRPr kumimoji="1" lang="en-US" altLang="ja-JP" sz="1200" dirty="0"/>
                    </a:p>
                  </a:txBody>
                  <a:tcPr/>
                </a:tc>
                <a:extLst>
                  <a:ext uri="{0D108BD9-81ED-4DB2-BD59-A6C34878D82A}">
                    <a16:rowId xmlns:a16="http://schemas.microsoft.com/office/drawing/2014/main" val="623644404"/>
                  </a:ext>
                </a:extLst>
              </a:tr>
              <a:tr h="976613">
                <a:tc>
                  <a:txBody>
                    <a:bodyPr/>
                    <a:lstStyle/>
                    <a:p>
                      <a:r>
                        <a:rPr kumimoji="1" lang="ja-JP" altLang="en-US" dirty="0"/>
                        <a:t>名前付け</a:t>
                      </a:r>
                      <a:endParaRPr kumimoji="1" lang="en-US" altLang="ja-JP" dirty="0"/>
                    </a:p>
                    <a:p>
                      <a:r>
                        <a:rPr kumimoji="1" lang="en-US" altLang="ja-JP" dirty="0"/>
                        <a:t>As</a:t>
                      </a:r>
                      <a:endParaRPr kumimoji="1" lang="ja-JP" altLang="en-US" dirty="0"/>
                    </a:p>
                  </a:txBody>
                  <a:tcPr/>
                </a:tc>
                <a:tc>
                  <a:txBody>
                    <a:bodyPr/>
                    <a:lstStyle/>
                    <a:p>
                      <a:r>
                        <a:rPr kumimoji="1" lang="ja-JP" altLang="en-US" sz="1200" b="1" dirty="0">
                          <a:latin typeface="ＭＳ ゴシック" panose="020B0609070205080204" pitchFamily="49" charset="-128"/>
                          <a:ea typeface="ＭＳ ゴシック" panose="020B0609070205080204" pitchFamily="49" charset="-128"/>
                        </a:rPr>
                        <a:t>① </a:t>
                      </a:r>
                      <a:r>
                        <a:rPr kumimoji="1" lang="en-US" altLang="ja-JP" sz="1200" b="1" dirty="0">
                          <a:latin typeface="ＭＳ ゴシック" panose="020B0609070205080204" pitchFamily="49" charset="-128"/>
                          <a:ea typeface="ＭＳ ゴシック" panose="020B0609070205080204" pitchFamily="49" charset="-128"/>
                        </a:rPr>
                        <a:t>Select [</a:t>
                      </a:r>
                      <a:r>
                        <a:rPr kumimoji="1" lang="ja-JP" altLang="en-US" sz="1200" b="1" dirty="0">
                          <a:latin typeface="ＭＳ ゴシック" panose="020B0609070205080204" pitchFamily="49" charset="-128"/>
                          <a:ea typeface="ＭＳ ゴシック" panose="020B0609070205080204" pitchFamily="49" charset="-128"/>
                        </a:rPr>
                        <a:t>カラム</a:t>
                      </a:r>
                      <a:r>
                        <a:rPr kumimoji="1" lang="en-US" altLang="ja-JP" sz="1200" b="1" dirty="0">
                          <a:latin typeface="ＭＳ ゴシック" panose="020B0609070205080204" pitchFamily="49" charset="-128"/>
                          <a:ea typeface="ＭＳ ゴシック" panose="020B0609070205080204" pitchFamily="49" charset="-128"/>
                        </a:rPr>
                        <a:t>]</a:t>
                      </a:r>
                      <a:r>
                        <a:rPr kumimoji="1" lang="ja-JP" altLang="en-US" sz="1200" b="1" dirty="0">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As</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 名前</a:t>
                      </a:r>
                      <a:endParaRPr kumimoji="1" lang="en-US" altLang="ja-JP" sz="1200" b="1" dirty="0">
                        <a:solidFill>
                          <a:srgbClr val="0000FF"/>
                        </a:solidFill>
                        <a:latin typeface="ＭＳ ゴシック" panose="020B0609070205080204" pitchFamily="49" charset="-128"/>
                        <a:ea typeface="ＭＳ ゴシック" panose="020B0609070205080204" pitchFamily="49" charset="-128"/>
                      </a:endParaRPr>
                    </a:p>
                    <a:p>
                      <a:r>
                        <a:rPr kumimoji="1" lang="ja-JP" altLang="en-US" sz="1200" b="1" dirty="0">
                          <a:latin typeface="ＭＳ ゴシック" panose="020B0609070205080204" pitchFamily="49" charset="-128"/>
                          <a:ea typeface="ＭＳ ゴシック" panose="020B0609070205080204" pitchFamily="49" charset="-128"/>
                        </a:rPr>
                        <a:t>② </a:t>
                      </a:r>
                      <a:r>
                        <a:rPr kumimoji="1" lang="en-US" altLang="ja-JP" sz="1200" b="1" dirty="0">
                          <a:latin typeface="ＭＳ ゴシック" panose="020B0609070205080204" pitchFamily="49" charset="-128"/>
                          <a:ea typeface="ＭＳ ゴシック" panose="020B0609070205080204" pitchFamily="49" charset="-128"/>
                        </a:rPr>
                        <a:t>Select</a:t>
                      </a:r>
                      <a:r>
                        <a:rPr kumimoji="1" lang="ja-JP" altLang="en-US" sz="1200" b="1" dirty="0">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R.</a:t>
                      </a:r>
                      <a:r>
                        <a:rPr kumimoji="1" lang="en-US" altLang="ja-JP" sz="1200" b="1" dirty="0">
                          <a:latin typeface="ＭＳ ゴシック" panose="020B0609070205080204" pitchFamily="49" charset="-128"/>
                          <a:ea typeface="ＭＳ ゴシック" panose="020B0609070205080204" pitchFamily="49" charset="-128"/>
                        </a:rPr>
                        <a:t>[</a:t>
                      </a:r>
                      <a:r>
                        <a:rPr kumimoji="1" lang="ja-JP" altLang="en-US" sz="1200" b="1" dirty="0">
                          <a:latin typeface="ＭＳ ゴシック" panose="020B0609070205080204" pitchFamily="49" charset="-128"/>
                          <a:ea typeface="ＭＳ ゴシック" panose="020B0609070205080204" pitchFamily="49" charset="-128"/>
                        </a:rPr>
                        <a:t>カラム</a:t>
                      </a:r>
                      <a:r>
                        <a:rPr kumimoji="1" lang="en-US" altLang="ja-JP" sz="1200" b="1" dirty="0">
                          <a:latin typeface="ＭＳ ゴシック" panose="020B0609070205080204" pitchFamily="49" charset="-128"/>
                          <a:ea typeface="ＭＳ ゴシック" panose="020B0609070205080204" pitchFamily="49" charset="-128"/>
                        </a:rPr>
                        <a:t>],</a:t>
                      </a:r>
                      <a:r>
                        <a:rPr kumimoji="1" lang="ja-JP" altLang="en-US" sz="1200" b="1" dirty="0">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S.</a:t>
                      </a:r>
                      <a:r>
                        <a:rPr kumimoji="1" lang="en-US" altLang="ja-JP" sz="1200" b="1" dirty="0">
                          <a:latin typeface="ＭＳ ゴシック" panose="020B0609070205080204" pitchFamily="49" charset="-128"/>
                          <a:ea typeface="ＭＳ ゴシック" panose="020B0609070205080204" pitchFamily="49" charset="-128"/>
                        </a:rPr>
                        <a:t>[</a:t>
                      </a:r>
                      <a:r>
                        <a:rPr kumimoji="1" lang="ja-JP" altLang="en-US" sz="1200" b="1" dirty="0">
                          <a:latin typeface="ＭＳ ゴシック" panose="020B0609070205080204" pitchFamily="49" charset="-128"/>
                          <a:ea typeface="ＭＳ ゴシック" panose="020B0609070205080204" pitchFamily="49" charset="-128"/>
                        </a:rPr>
                        <a:t>カラム</a:t>
                      </a:r>
                      <a:r>
                        <a:rPr kumimoji="1" lang="en-US" altLang="ja-JP" sz="1200" b="1" dirty="0">
                          <a:latin typeface="ＭＳ ゴシック" panose="020B0609070205080204" pitchFamily="49" charset="-128"/>
                          <a:ea typeface="ＭＳ ゴシック" panose="020B0609070205080204" pitchFamily="49" charset="-128"/>
                        </a:rPr>
                        <a:t>]</a:t>
                      </a:r>
                    </a:p>
                    <a:p>
                      <a:r>
                        <a:rPr kumimoji="1" lang="ja-JP" altLang="en-US" sz="1200" b="1" dirty="0">
                          <a:latin typeface="ＭＳ ゴシック" panose="020B0609070205080204" pitchFamily="49" charset="-128"/>
                          <a:ea typeface="ＭＳ ゴシック" panose="020B0609070205080204" pitchFamily="49" charset="-128"/>
                        </a:rPr>
                        <a:t>  </a:t>
                      </a:r>
                      <a:r>
                        <a:rPr kumimoji="1" lang="en-US" altLang="ja-JP" sz="1200" b="1" dirty="0">
                          <a:latin typeface="ＭＳ ゴシック" panose="020B0609070205080204" pitchFamily="49" charset="-128"/>
                          <a:ea typeface="ＭＳ ゴシック" panose="020B0609070205080204" pitchFamily="49" charset="-128"/>
                        </a:rPr>
                        <a:t>From {</a:t>
                      </a:r>
                      <a:r>
                        <a:rPr kumimoji="1" lang="ja-JP" altLang="en-US" sz="1200" b="1" dirty="0">
                          <a:latin typeface="ＭＳ ゴシック" panose="020B0609070205080204" pitchFamily="49" charset="-128"/>
                          <a:ea typeface="ＭＳ ゴシック" panose="020B0609070205080204" pitchFamily="49" charset="-128"/>
                        </a:rPr>
                        <a:t>集合</a:t>
                      </a:r>
                      <a:r>
                        <a:rPr kumimoji="1" lang="en-US" altLang="ja-JP" sz="1200" b="1" dirty="0">
                          <a:latin typeface="ＭＳ ゴシック" panose="020B0609070205080204" pitchFamily="49" charset="-128"/>
                          <a:ea typeface="ＭＳ ゴシック" panose="020B0609070205080204" pitchFamily="49" charset="-128"/>
                        </a:rPr>
                        <a:t>1}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As</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R</a:t>
                      </a:r>
                    </a:p>
                    <a:p>
                      <a:r>
                        <a:rPr kumimoji="1" lang="ja-JP" altLang="en-US" sz="1200" b="1" dirty="0">
                          <a:latin typeface="ＭＳ ゴシック" panose="020B0609070205080204" pitchFamily="49" charset="-128"/>
                          <a:ea typeface="ＭＳ ゴシック" panose="020B0609070205080204" pitchFamily="49" charset="-128"/>
                        </a:rPr>
                        <a:t>   </a:t>
                      </a:r>
                      <a:r>
                        <a:rPr kumimoji="1" lang="en-US" altLang="ja-JP" sz="1200" b="1" dirty="0">
                          <a:latin typeface="ＭＳ ゴシック" panose="020B0609070205080204" pitchFamily="49" charset="-128"/>
                          <a:ea typeface="ＭＳ ゴシック" panose="020B0609070205080204" pitchFamily="49" charset="-128"/>
                        </a:rPr>
                        <a:t>Inner</a:t>
                      </a:r>
                      <a:r>
                        <a:rPr kumimoji="1" lang="ja-JP" altLang="en-US" sz="1200" b="1" dirty="0">
                          <a:latin typeface="ＭＳ ゴシック" panose="020B0609070205080204" pitchFamily="49" charset="-128"/>
                          <a:ea typeface="ＭＳ ゴシック" panose="020B0609070205080204" pitchFamily="49" charset="-128"/>
                        </a:rPr>
                        <a:t> </a:t>
                      </a:r>
                      <a:r>
                        <a:rPr kumimoji="1" lang="en-US" altLang="ja-JP" sz="1200" b="1" dirty="0">
                          <a:latin typeface="ＭＳ ゴシック" panose="020B0609070205080204" pitchFamily="49" charset="-128"/>
                          <a:ea typeface="ＭＳ ゴシック" panose="020B0609070205080204" pitchFamily="49" charset="-128"/>
                        </a:rPr>
                        <a:t>Join {</a:t>
                      </a:r>
                      <a:r>
                        <a:rPr kumimoji="1" lang="ja-JP" altLang="en-US" sz="1200" b="1" dirty="0">
                          <a:latin typeface="ＭＳ ゴシック" panose="020B0609070205080204" pitchFamily="49" charset="-128"/>
                          <a:ea typeface="ＭＳ ゴシック" panose="020B0609070205080204" pitchFamily="49" charset="-128"/>
                        </a:rPr>
                        <a:t>集合</a:t>
                      </a:r>
                      <a:r>
                        <a:rPr kumimoji="1" lang="en-US" altLang="ja-JP" sz="1200" b="1" dirty="0">
                          <a:latin typeface="ＭＳ ゴシック" panose="020B0609070205080204" pitchFamily="49" charset="-128"/>
                          <a:ea typeface="ＭＳ ゴシック" panose="020B0609070205080204" pitchFamily="49" charset="-128"/>
                        </a:rPr>
                        <a:t>2}</a:t>
                      </a:r>
                      <a:r>
                        <a:rPr kumimoji="1" lang="ja-JP" altLang="en-US" sz="1200" b="1" dirty="0">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As</a:t>
                      </a:r>
                      <a:r>
                        <a:rPr kumimoji="1" lang="ja-JP" altLang="en-US" sz="1200" b="1" dirty="0">
                          <a:solidFill>
                            <a:srgbClr val="0000FF"/>
                          </a:solidFill>
                          <a:latin typeface="ＭＳ ゴシック" panose="020B0609070205080204" pitchFamily="49" charset="-128"/>
                          <a:ea typeface="ＭＳ ゴシック" panose="020B0609070205080204" pitchFamily="49" charset="-128"/>
                        </a:rPr>
                        <a:t> </a:t>
                      </a:r>
                      <a:r>
                        <a:rPr kumimoji="1" lang="en-US" altLang="ja-JP" sz="1200" b="1" dirty="0">
                          <a:solidFill>
                            <a:srgbClr val="0000FF"/>
                          </a:solidFill>
                          <a:latin typeface="ＭＳ ゴシック" panose="020B0609070205080204" pitchFamily="49" charset="-128"/>
                          <a:ea typeface="ＭＳ ゴシック" panose="020B0609070205080204" pitchFamily="49" charset="-128"/>
                        </a:rPr>
                        <a:t>S</a:t>
                      </a:r>
                    </a:p>
                  </a:txBody>
                  <a:tcPr anchor="ctr"/>
                </a:tc>
                <a:tc>
                  <a:txBody>
                    <a:bodyPr/>
                    <a:lstStyle/>
                    <a:p>
                      <a:r>
                        <a:rPr kumimoji="1" lang="ja-JP" altLang="en-US" sz="1200" dirty="0"/>
                        <a:t>カラム名やテーブル名をいちいちフルネームで指定すると</a:t>
                      </a:r>
                      <a:r>
                        <a:rPr kumimoji="1" lang="en-US" altLang="ja-JP" sz="1200" dirty="0"/>
                        <a:t>SQL</a:t>
                      </a:r>
                      <a:r>
                        <a:rPr kumimoji="1" lang="ja-JP" altLang="en-US" sz="1200" dirty="0"/>
                        <a:t>が冗長になってしまいます。このため、短い別名をつけて表記を見やすくする機能があります。</a:t>
                      </a:r>
                      <a:endParaRPr kumimoji="1" lang="en-US" altLang="ja-JP" sz="1200" dirty="0"/>
                    </a:p>
                    <a:p>
                      <a:endParaRPr kumimoji="1" lang="en-US" altLang="ja-JP" sz="1200" dirty="0"/>
                    </a:p>
                    <a:p>
                      <a:r>
                        <a:rPr kumimoji="1" lang="ja-JP" altLang="en-US" sz="1200" dirty="0"/>
                        <a:t>通常は</a:t>
                      </a:r>
                      <a:r>
                        <a:rPr kumimoji="1" lang="en-US" altLang="ja-JP" sz="1200" dirty="0"/>
                        <a:t>As</a:t>
                      </a:r>
                      <a:r>
                        <a:rPr kumimoji="1" lang="ja-JP" altLang="en-US" sz="1200" dirty="0"/>
                        <a:t>をつけて別名を指定します。（</a:t>
                      </a:r>
                      <a:r>
                        <a:rPr kumimoji="1" lang="en-US" altLang="ja-JP" sz="1200" dirty="0"/>
                        <a:t>As</a:t>
                      </a:r>
                      <a:r>
                        <a:rPr kumimoji="1" lang="ja-JP" altLang="en-US" sz="1200" dirty="0"/>
                        <a:t>は省略可能）</a:t>
                      </a:r>
                      <a:endParaRPr kumimoji="1" lang="en-US" altLang="ja-JP" sz="1200" dirty="0"/>
                    </a:p>
                  </a:txBody>
                  <a:tcPr/>
                </a:tc>
                <a:extLst>
                  <a:ext uri="{0D108BD9-81ED-4DB2-BD59-A6C34878D82A}">
                    <a16:rowId xmlns:a16="http://schemas.microsoft.com/office/drawing/2014/main" val="3929921344"/>
                  </a:ext>
                </a:extLst>
              </a:tr>
              <a:tr h="976613">
                <a:tc>
                  <a:txBody>
                    <a:bodyPr/>
                    <a:lstStyle/>
                    <a:p>
                      <a:r>
                        <a:rPr kumimoji="1" lang="ja-JP" altLang="en-US" dirty="0"/>
                        <a:t>コメント</a:t>
                      </a:r>
                      <a:endParaRPr kumimoji="1" lang="en-US" altLang="ja-JP" dirty="0"/>
                    </a:p>
                    <a:p>
                      <a:r>
                        <a:rPr kumimoji="1" lang="en-US" altLang="ja-JP" dirty="0"/>
                        <a:t>/* */</a:t>
                      </a:r>
                      <a:endParaRPr kumimoji="1" lang="ja-JP" altLang="en-US" dirty="0"/>
                    </a:p>
                  </a:txBody>
                  <a:tcPr/>
                </a:tc>
                <a:tc>
                  <a:txBody>
                    <a:bodyPr/>
                    <a:lstStyle/>
                    <a:p>
                      <a:r>
                        <a:rPr kumimoji="1" lang="en-US" altLang="ja-JP" sz="1200" b="1" dirty="0">
                          <a:solidFill>
                            <a:schemeClr val="accent6">
                              <a:lumMod val="75000"/>
                            </a:schemeClr>
                          </a:solidFill>
                          <a:latin typeface="ＭＳ ゴシック" panose="020B0609070205080204" pitchFamily="49" charset="-128"/>
                          <a:ea typeface="ＭＳ ゴシック" panose="020B0609070205080204" pitchFamily="49" charset="-128"/>
                        </a:rPr>
                        <a:t>-- </a:t>
                      </a:r>
                      <a:r>
                        <a:rPr kumimoji="1" lang="ja-JP" altLang="en-US" sz="1200" b="1" dirty="0">
                          <a:solidFill>
                            <a:schemeClr val="accent6">
                              <a:lumMod val="75000"/>
                            </a:schemeClr>
                          </a:solidFill>
                          <a:latin typeface="ＭＳ ゴシック" panose="020B0609070205080204" pitchFamily="49" charset="-128"/>
                          <a:ea typeface="ＭＳ ゴシック" panose="020B0609070205080204" pitchFamily="49" charset="-128"/>
                        </a:rPr>
                        <a:t>これはコメント行です</a:t>
                      </a:r>
                      <a:endParaRPr kumimoji="1" lang="en-US" altLang="ja-JP" sz="1200" b="1" dirty="0">
                        <a:solidFill>
                          <a:schemeClr val="accent6">
                            <a:lumMod val="75000"/>
                          </a:schemeClr>
                        </a:solidFill>
                        <a:latin typeface="ＭＳ ゴシック" panose="020B0609070205080204" pitchFamily="49" charset="-128"/>
                        <a:ea typeface="ＭＳ ゴシック" panose="020B0609070205080204" pitchFamily="49" charset="-128"/>
                      </a:endParaRPr>
                    </a:p>
                    <a:p>
                      <a:endParaRPr kumimoji="1" lang="en-US" altLang="ja-JP" sz="1200" b="1" dirty="0">
                        <a:solidFill>
                          <a:schemeClr val="accent6">
                            <a:lumMod val="75000"/>
                          </a:schemeClr>
                        </a:solidFill>
                        <a:latin typeface="ＭＳ ゴシック" panose="020B0609070205080204" pitchFamily="49" charset="-128"/>
                        <a:ea typeface="ＭＳ ゴシック" panose="020B0609070205080204" pitchFamily="49" charset="-128"/>
                      </a:endParaRPr>
                    </a:p>
                    <a:p>
                      <a:r>
                        <a:rPr kumimoji="1" lang="en-US" altLang="ja-JP" sz="1200" b="1" dirty="0">
                          <a:solidFill>
                            <a:schemeClr val="accent6">
                              <a:lumMod val="75000"/>
                            </a:schemeClr>
                          </a:solidFill>
                          <a:latin typeface="ＭＳ ゴシック" panose="020B0609070205080204" pitchFamily="49" charset="-128"/>
                          <a:ea typeface="ＭＳ ゴシック" panose="020B0609070205080204" pitchFamily="49" charset="-128"/>
                        </a:rPr>
                        <a:t>/*</a:t>
                      </a:r>
                      <a:r>
                        <a:rPr kumimoji="1" lang="ja-JP" altLang="en-US" sz="1200" b="1" dirty="0">
                          <a:solidFill>
                            <a:schemeClr val="accent6">
                              <a:lumMod val="75000"/>
                            </a:schemeClr>
                          </a:solidFill>
                          <a:latin typeface="ＭＳ ゴシック" panose="020B0609070205080204" pitchFamily="49" charset="-128"/>
                          <a:ea typeface="ＭＳ ゴシック" panose="020B0609070205080204" pitchFamily="49" charset="-128"/>
                        </a:rPr>
                        <a:t> こちらはコメント</a:t>
                      </a:r>
                      <a:endParaRPr kumimoji="1" lang="en-US" altLang="ja-JP" sz="1200" b="1" dirty="0">
                        <a:solidFill>
                          <a:schemeClr val="accent6">
                            <a:lumMod val="75000"/>
                          </a:schemeClr>
                        </a:solidFill>
                        <a:latin typeface="ＭＳ ゴシック" panose="020B0609070205080204" pitchFamily="49" charset="-128"/>
                        <a:ea typeface="ＭＳ ゴシック" panose="020B0609070205080204" pitchFamily="49" charset="-128"/>
                      </a:endParaRPr>
                    </a:p>
                    <a:p>
                      <a:r>
                        <a:rPr kumimoji="1" lang="ja-JP" altLang="en-US" sz="1200" b="1" dirty="0">
                          <a:solidFill>
                            <a:schemeClr val="accent6">
                              <a:lumMod val="75000"/>
                            </a:schemeClr>
                          </a:solidFill>
                          <a:latin typeface="ＭＳ ゴシック" panose="020B0609070205080204" pitchFamily="49" charset="-128"/>
                          <a:ea typeface="ＭＳ ゴシック" panose="020B0609070205080204" pitchFamily="49" charset="-128"/>
                        </a:rPr>
                        <a:t>　ブロックです *</a:t>
                      </a:r>
                      <a:r>
                        <a:rPr kumimoji="1" lang="en-US" altLang="ja-JP" sz="1200" b="1" dirty="0">
                          <a:solidFill>
                            <a:schemeClr val="accent6">
                              <a:lumMod val="75000"/>
                            </a:schemeClr>
                          </a:solidFill>
                          <a:latin typeface="ＭＳ ゴシック" panose="020B0609070205080204" pitchFamily="49" charset="-128"/>
                          <a:ea typeface="ＭＳ ゴシック" panose="020B0609070205080204" pitchFamily="49" charset="-128"/>
                        </a:rPr>
                        <a:t>/</a:t>
                      </a:r>
                    </a:p>
                  </a:txBody>
                  <a:tcPr anchor="ctr"/>
                </a:tc>
                <a:tc>
                  <a:txBody>
                    <a:bodyPr/>
                    <a:lstStyle/>
                    <a:p>
                      <a:r>
                        <a:rPr kumimoji="1" lang="ja-JP" altLang="en-US" sz="1200" dirty="0"/>
                        <a:t>半角ハイフン二つで始まる行、または </a:t>
                      </a:r>
                      <a:r>
                        <a:rPr kumimoji="1" lang="en-US" altLang="ja-JP" sz="1200" dirty="0"/>
                        <a:t>/*</a:t>
                      </a:r>
                      <a:r>
                        <a:rPr kumimoji="1" lang="ja-JP" altLang="en-US" sz="1200" dirty="0"/>
                        <a:t> ～ *</a:t>
                      </a:r>
                      <a:r>
                        <a:rPr kumimoji="1" lang="en-US" altLang="ja-JP" sz="1200" dirty="0"/>
                        <a:t>/</a:t>
                      </a:r>
                      <a:r>
                        <a:rPr kumimoji="1" lang="ja-JP" altLang="en-US" sz="1200" dirty="0"/>
                        <a:t> でくくられた部分はコメントと見なされ、</a:t>
                      </a:r>
                      <a:r>
                        <a:rPr kumimoji="1" lang="en-US" altLang="ja-JP" sz="1200" dirty="0"/>
                        <a:t>SQL</a:t>
                      </a:r>
                      <a:r>
                        <a:rPr kumimoji="1" lang="ja-JP" altLang="en-US" sz="1200" dirty="0"/>
                        <a:t>の実行に影響を与えません。</a:t>
                      </a:r>
                      <a:endParaRPr kumimoji="1" lang="en-US" altLang="ja-JP" sz="1200" dirty="0"/>
                    </a:p>
                    <a:p>
                      <a:endParaRPr kumimoji="1" lang="en-US" altLang="ja-JP" sz="1200" dirty="0"/>
                    </a:p>
                    <a:p>
                      <a:r>
                        <a:rPr kumimoji="1" lang="en-US" altLang="ja-JP" sz="1200" dirty="0"/>
                        <a:t>Access</a:t>
                      </a:r>
                      <a:r>
                        <a:rPr kumimoji="1" lang="ja-JP" altLang="en-US" sz="1200" dirty="0"/>
                        <a:t>の</a:t>
                      </a:r>
                      <a:r>
                        <a:rPr kumimoji="1" lang="en-US" altLang="ja-JP" sz="1200" dirty="0"/>
                        <a:t>SQL</a:t>
                      </a:r>
                      <a:r>
                        <a:rPr kumimoji="1" lang="ja-JP" altLang="en-US" sz="1200" dirty="0"/>
                        <a:t>ビューでは使えませんが、</a:t>
                      </a:r>
                      <a:r>
                        <a:rPr kumimoji="1" lang="en-US" altLang="ja-JP" sz="1200" dirty="0"/>
                        <a:t>SQL</a:t>
                      </a:r>
                      <a:r>
                        <a:rPr kumimoji="1" lang="ja-JP" altLang="en-US" sz="1200" dirty="0"/>
                        <a:t> </a:t>
                      </a:r>
                      <a:r>
                        <a:rPr kumimoji="1" lang="en-US" altLang="ja-JP" sz="1200" dirty="0"/>
                        <a:t>Helper</a:t>
                      </a:r>
                      <a:r>
                        <a:rPr kumimoji="1" lang="ja-JP" altLang="en-US" sz="1200" dirty="0"/>
                        <a:t>で使うことができます。</a:t>
                      </a:r>
                    </a:p>
                  </a:txBody>
                  <a:tcPr/>
                </a:tc>
                <a:extLst>
                  <a:ext uri="{0D108BD9-81ED-4DB2-BD59-A6C34878D82A}">
                    <a16:rowId xmlns:a16="http://schemas.microsoft.com/office/drawing/2014/main" val="2505887205"/>
                  </a:ext>
                </a:extLst>
              </a:tr>
            </a:tbl>
          </a:graphicData>
        </a:graphic>
      </p:graphicFrame>
      <p:sp>
        <p:nvSpPr>
          <p:cNvPr id="3" name="テキスト ボックス 2">
            <a:extLst>
              <a:ext uri="{FF2B5EF4-FFF2-40B4-BE49-F238E27FC236}">
                <a16:creationId xmlns:a16="http://schemas.microsoft.com/office/drawing/2014/main" id="{F67D7185-C988-7141-3F5A-297431C65DFF}"/>
              </a:ext>
            </a:extLst>
          </p:cNvPr>
          <p:cNvSpPr txBox="1"/>
          <p:nvPr/>
        </p:nvSpPr>
        <p:spPr>
          <a:xfrm>
            <a:off x="619209" y="5905766"/>
            <a:ext cx="8725466" cy="369332"/>
          </a:xfrm>
          <a:prstGeom prst="rect">
            <a:avLst/>
          </a:prstGeom>
          <a:noFill/>
        </p:spPr>
        <p:txBody>
          <a:bodyPr wrap="none" rtlCol="0">
            <a:spAutoFit/>
          </a:bodyPr>
          <a:lstStyle/>
          <a:p>
            <a:r>
              <a:rPr lang="ja-JP" altLang="en-US" dirty="0"/>
              <a:t>これらの機能は主に人間にとって見やすくするために用意されているものです。</a:t>
            </a:r>
            <a:endParaRPr lang="en-US" altLang="ja-JP" dirty="0"/>
          </a:p>
        </p:txBody>
      </p:sp>
    </p:spTree>
    <p:extLst>
      <p:ext uri="{BB962C8B-B14F-4D97-AF65-F5344CB8AC3E}">
        <p14:creationId xmlns:p14="http://schemas.microsoft.com/office/powerpoint/2010/main" val="407827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9465BD-5DA0-E96F-F014-90DDE3507BF7}"/>
              </a:ext>
            </a:extLst>
          </p:cNvPr>
          <p:cNvSpPr>
            <a:spLocks noGrp="1"/>
          </p:cNvSpPr>
          <p:nvPr>
            <p:ph type="title"/>
          </p:nvPr>
        </p:nvSpPr>
        <p:spPr/>
        <p:txBody>
          <a:bodyPr>
            <a:normAutofit/>
          </a:bodyPr>
          <a:lstStyle/>
          <a:p>
            <a:r>
              <a:rPr kumimoji="1" lang="en-US" altLang="ja-JP" dirty="0"/>
              <a:t>【</a:t>
            </a:r>
            <a:r>
              <a:rPr kumimoji="1" lang="ja-JP" altLang="en-US" dirty="0"/>
              <a:t>参考</a:t>
            </a:r>
            <a:r>
              <a:rPr kumimoji="1" lang="en-US" altLang="ja-JP" dirty="0"/>
              <a:t>】</a:t>
            </a:r>
            <a:r>
              <a:rPr kumimoji="1" lang="ja-JP" altLang="en-US" dirty="0"/>
              <a:t>その他の演算（</a:t>
            </a:r>
            <a:r>
              <a:rPr kumimoji="1" lang="en-US" altLang="ja-JP" dirty="0"/>
              <a:t>SQL</a:t>
            </a:r>
            <a:r>
              <a:rPr kumimoji="1" lang="ja-JP" altLang="en-US" dirty="0"/>
              <a:t>にはない）</a:t>
            </a:r>
          </a:p>
        </p:txBody>
      </p:sp>
      <p:graphicFrame>
        <p:nvGraphicFramePr>
          <p:cNvPr id="4" name="表 4">
            <a:extLst>
              <a:ext uri="{FF2B5EF4-FFF2-40B4-BE49-F238E27FC236}">
                <a16:creationId xmlns:a16="http://schemas.microsoft.com/office/drawing/2014/main" id="{8AD03563-DD7B-3063-C48F-E65026CC7593}"/>
              </a:ext>
            </a:extLst>
          </p:cNvPr>
          <p:cNvGraphicFramePr>
            <a:graphicFrameLocks noGrp="1"/>
          </p:cNvGraphicFramePr>
          <p:nvPr>
            <p:extLst>
              <p:ext uri="{D42A27DB-BD31-4B8C-83A1-F6EECF244321}">
                <p14:modId xmlns:p14="http://schemas.microsoft.com/office/powerpoint/2010/main" val="3347186917"/>
              </p:ext>
            </p:extLst>
          </p:nvPr>
        </p:nvGraphicFramePr>
        <p:xfrm>
          <a:off x="500447" y="1609060"/>
          <a:ext cx="10999575" cy="5007571"/>
        </p:xfrm>
        <a:graphic>
          <a:graphicData uri="http://schemas.openxmlformats.org/drawingml/2006/table">
            <a:tbl>
              <a:tblPr firstRow="1" bandRow="1">
                <a:tableStyleId>{5940675A-B579-460E-94D1-54222C63F5DA}</a:tableStyleId>
              </a:tblPr>
              <a:tblGrid>
                <a:gridCol w="3157153">
                  <a:extLst>
                    <a:ext uri="{9D8B030D-6E8A-4147-A177-3AD203B41FA5}">
                      <a16:colId xmlns:a16="http://schemas.microsoft.com/office/drawing/2014/main" val="494941912"/>
                    </a:ext>
                  </a:extLst>
                </a:gridCol>
                <a:gridCol w="7842422">
                  <a:extLst>
                    <a:ext uri="{9D8B030D-6E8A-4147-A177-3AD203B41FA5}">
                      <a16:colId xmlns:a16="http://schemas.microsoft.com/office/drawing/2014/main" val="2384897429"/>
                    </a:ext>
                  </a:extLst>
                </a:gridCol>
              </a:tblGrid>
              <a:tr h="397547">
                <a:tc>
                  <a:txBody>
                    <a:bodyPr/>
                    <a:lstStyle/>
                    <a:p>
                      <a:pPr algn="ctr"/>
                      <a:r>
                        <a:rPr kumimoji="1" lang="ja-JP" altLang="en-US" dirty="0"/>
                        <a:t>集合演算</a:t>
                      </a:r>
                    </a:p>
                  </a:txBody>
                  <a:tcPr anchor="ctr"/>
                </a:tc>
                <a:tc>
                  <a:txBody>
                    <a:bodyPr/>
                    <a:lstStyle/>
                    <a:p>
                      <a:pPr algn="ctr"/>
                      <a:r>
                        <a:rPr kumimoji="1" lang="ja-JP" altLang="en-US" dirty="0"/>
                        <a:t>解説</a:t>
                      </a:r>
                    </a:p>
                  </a:txBody>
                  <a:tcPr anchor="ctr"/>
                </a:tc>
                <a:extLst>
                  <a:ext uri="{0D108BD9-81ED-4DB2-BD59-A6C34878D82A}">
                    <a16:rowId xmlns:a16="http://schemas.microsoft.com/office/drawing/2014/main" val="3306765849"/>
                  </a:ext>
                </a:extLst>
              </a:tr>
              <a:tr h="876636">
                <a:tc>
                  <a:txBody>
                    <a:bodyPr/>
                    <a:lstStyle/>
                    <a:p>
                      <a:r>
                        <a:rPr kumimoji="1" lang="ja-JP" altLang="en-US" dirty="0"/>
                        <a:t>差集合</a:t>
                      </a:r>
                    </a:p>
                  </a:txBody>
                  <a:tcPr/>
                </a:tc>
                <a:tc>
                  <a:txBody>
                    <a:bodyPr/>
                    <a:lstStyle/>
                    <a:p>
                      <a:r>
                        <a:rPr kumimoji="1" lang="ja-JP" altLang="en-US" sz="1200" dirty="0"/>
                        <a:t>和集合があったら差集合もあってよいと思うのは当然です。</a:t>
                      </a:r>
                      <a:endParaRPr kumimoji="1" lang="en-US" altLang="ja-JP" sz="1200" dirty="0"/>
                    </a:p>
                    <a:p>
                      <a:endParaRPr kumimoji="1" lang="en-US" altLang="ja-JP" sz="1200" dirty="0"/>
                    </a:p>
                    <a:p>
                      <a:r>
                        <a:rPr kumimoji="1" lang="en-US" altLang="ja-JP" sz="1200" dirty="0"/>
                        <a:t>Oracle</a:t>
                      </a:r>
                      <a:r>
                        <a:rPr kumimoji="1" lang="ja-JP" altLang="en-US" sz="1200" dirty="0"/>
                        <a:t>では差集合の</a:t>
                      </a:r>
                      <a:r>
                        <a:rPr kumimoji="1" lang="en-US" altLang="ja-JP" sz="1200" dirty="0"/>
                        <a:t>SQL</a:t>
                      </a:r>
                      <a:r>
                        <a:rPr kumimoji="1" lang="ja-JP" altLang="en-US" sz="1200" dirty="0"/>
                        <a:t>も規定されていますが、</a:t>
                      </a:r>
                      <a:r>
                        <a:rPr kumimoji="1" lang="en-US" altLang="ja-JP" sz="1200" dirty="0"/>
                        <a:t>ANSI</a:t>
                      </a:r>
                      <a:r>
                        <a:rPr kumimoji="1" lang="ja-JP" altLang="en-US" sz="1200" dirty="0"/>
                        <a:t> </a:t>
                      </a:r>
                      <a:r>
                        <a:rPr kumimoji="1" lang="en-US" altLang="ja-JP" sz="1200" dirty="0"/>
                        <a:t>SQL</a:t>
                      </a:r>
                      <a:r>
                        <a:rPr kumimoji="1" lang="ja-JP" altLang="en-US" sz="1200" dirty="0"/>
                        <a:t>では規定されておらず</a:t>
                      </a:r>
                      <a:r>
                        <a:rPr kumimoji="1" lang="en-US" altLang="ja-JP" sz="1200" dirty="0"/>
                        <a:t>Access</a:t>
                      </a:r>
                      <a:r>
                        <a:rPr kumimoji="1" lang="ja-JP" altLang="en-US" sz="1200" dirty="0"/>
                        <a:t>でも使えません。</a:t>
                      </a:r>
                      <a:endParaRPr kumimoji="1" lang="en-US" altLang="ja-JP" sz="1200" dirty="0"/>
                    </a:p>
                  </a:txBody>
                  <a:tcPr/>
                </a:tc>
                <a:extLst>
                  <a:ext uri="{0D108BD9-81ED-4DB2-BD59-A6C34878D82A}">
                    <a16:rowId xmlns:a16="http://schemas.microsoft.com/office/drawing/2014/main" val="2680822668"/>
                  </a:ext>
                </a:extLst>
              </a:tr>
              <a:tr h="1293340">
                <a:tc>
                  <a:txBody>
                    <a:bodyPr/>
                    <a:lstStyle/>
                    <a:p>
                      <a:r>
                        <a:rPr kumimoji="1" lang="ja-JP" altLang="en-US" dirty="0"/>
                        <a:t>補集合</a:t>
                      </a:r>
                    </a:p>
                  </a:txBody>
                  <a:tcPr/>
                </a:tc>
                <a:tc>
                  <a:txBody>
                    <a:bodyPr/>
                    <a:lstStyle/>
                    <a:p>
                      <a:r>
                        <a:rPr kumimoji="1" lang="ja-JP" altLang="en-US" sz="1200" dirty="0"/>
                        <a:t>補集合は集合</a:t>
                      </a:r>
                      <a:r>
                        <a:rPr kumimoji="1" lang="en-US" altLang="ja-JP" sz="1200" dirty="0"/>
                        <a:t>R</a:t>
                      </a:r>
                      <a:r>
                        <a:rPr kumimoji="1" lang="ja-JP" altLang="en-US" sz="1200" dirty="0"/>
                        <a:t>に属さないものすべてになります。</a:t>
                      </a:r>
                      <a:endParaRPr kumimoji="1" lang="en-US" altLang="ja-JP" sz="1200" dirty="0"/>
                    </a:p>
                    <a:p>
                      <a:endParaRPr kumimoji="1" lang="en-US" altLang="ja-JP" sz="1200" dirty="0"/>
                    </a:p>
                    <a:p>
                      <a:r>
                        <a:rPr kumimoji="1" lang="ja-JP" altLang="en-US" sz="1200" dirty="0"/>
                        <a:t>実世界で補集合を使うと無限集合になってしまうため、計算機では扱えません。このため</a:t>
                      </a:r>
                      <a:r>
                        <a:rPr kumimoji="1" lang="en-US" altLang="ja-JP" sz="1200" dirty="0"/>
                        <a:t>SQL</a:t>
                      </a:r>
                      <a:r>
                        <a:rPr kumimoji="1" lang="ja-JP" altLang="en-US" sz="1200" dirty="0"/>
                        <a:t>でも規定されていません。</a:t>
                      </a:r>
                      <a:endParaRPr kumimoji="1" lang="en-US" altLang="ja-JP" sz="1200" dirty="0"/>
                    </a:p>
                    <a:p>
                      <a:r>
                        <a:rPr kumimoji="1" lang="ja-JP" altLang="en-US" sz="1200" dirty="0"/>
                        <a:t>現実的には</a:t>
                      </a:r>
                      <a:r>
                        <a:rPr kumimoji="1" lang="en-US" altLang="ja-JP" sz="1200" dirty="0"/>
                        <a:t>Not</a:t>
                      </a:r>
                      <a:r>
                        <a:rPr kumimoji="1" lang="ja-JP" altLang="en-US" sz="1200" dirty="0"/>
                        <a:t> </a:t>
                      </a:r>
                      <a:r>
                        <a:rPr kumimoji="1" lang="en-US" altLang="ja-JP" sz="1200" dirty="0"/>
                        <a:t>In</a:t>
                      </a:r>
                      <a:r>
                        <a:rPr kumimoji="1" lang="ja-JP" altLang="en-US" sz="1200" dirty="0"/>
                        <a:t>などを使って条件に該当しないものを差分として求めたりしますが、数学的な補集合とは異なるものです。なお、</a:t>
                      </a:r>
                      <a:r>
                        <a:rPr kumimoji="1" lang="en-US" altLang="ja-JP" sz="1200" dirty="0"/>
                        <a:t>Not</a:t>
                      </a:r>
                      <a:r>
                        <a:rPr kumimoji="1" lang="ja-JP" altLang="en-US" sz="1200" dirty="0"/>
                        <a:t> </a:t>
                      </a:r>
                      <a:r>
                        <a:rPr kumimoji="1" lang="en-US" altLang="ja-JP" sz="1200" dirty="0"/>
                        <a:t>In</a:t>
                      </a:r>
                      <a:r>
                        <a:rPr kumimoji="1" lang="ja-JP" altLang="en-US" sz="1200" dirty="0"/>
                        <a:t>を使った場合、内部処理で補集合的操作を行うためか極端にレスポンスが悪くなる</a:t>
                      </a:r>
                      <a:r>
                        <a:rPr kumimoji="1" lang="en-US" altLang="ja-JP" sz="1200" dirty="0"/>
                        <a:t>RDB</a:t>
                      </a:r>
                      <a:r>
                        <a:rPr kumimoji="1" lang="ja-JP" altLang="en-US" sz="1200" dirty="0"/>
                        <a:t>もあります。</a:t>
                      </a:r>
                      <a:r>
                        <a:rPr kumimoji="1" lang="en-US" altLang="ja-JP" sz="1200" dirty="0"/>
                        <a:t>Access</a:t>
                      </a:r>
                      <a:r>
                        <a:rPr kumimoji="1" lang="ja-JP" altLang="en-US" sz="1200" dirty="0"/>
                        <a:t>でも同様で極端に遅くなることがあるため、「</a:t>
                      </a:r>
                      <a:r>
                        <a:rPr kumimoji="1" lang="en-US" altLang="ja-JP" sz="1200" dirty="0"/>
                        <a:t>Not</a:t>
                      </a:r>
                      <a:r>
                        <a:rPr kumimoji="1" lang="ja-JP" altLang="en-US" sz="1200" dirty="0"/>
                        <a:t> </a:t>
                      </a:r>
                      <a:r>
                        <a:rPr kumimoji="1" lang="en-US" altLang="ja-JP" sz="1200" dirty="0"/>
                        <a:t>In</a:t>
                      </a:r>
                      <a:r>
                        <a:rPr kumimoji="1" lang="ja-JP" altLang="en-US" sz="1200" dirty="0"/>
                        <a:t>は使えない」と思っておいた方が良いでしょう。</a:t>
                      </a:r>
                      <a:endParaRPr kumimoji="1" lang="en-US" altLang="ja-JP" sz="1200" dirty="0"/>
                    </a:p>
                  </a:txBody>
                  <a:tcPr/>
                </a:tc>
                <a:extLst>
                  <a:ext uri="{0D108BD9-81ED-4DB2-BD59-A6C34878D82A}">
                    <a16:rowId xmlns:a16="http://schemas.microsoft.com/office/drawing/2014/main" val="623644404"/>
                  </a:ext>
                </a:extLst>
              </a:tr>
              <a:tr h="531340">
                <a:tc>
                  <a:txBody>
                    <a:bodyPr/>
                    <a:lstStyle/>
                    <a:p>
                      <a:r>
                        <a:rPr kumimoji="1" lang="ja-JP" altLang="en-US" dirty="0"/>
                        <a:t>空集合</a:t>
                      </a:r>
                    </a:p>
                  </a:txBody>
                  <a:tcPr/>
                </a:tc>
                <a:tc>
                  <a:txBody>
                    <a:bodyPr/>
                    <a:lstStyle/>
                    <a:p>
                      <a:r>
                        <a:rPr kumimoji="1" lang="ja-JP" altLang="en-US" sz="1200" dirty="0"/>
                        <a:t>ヌルテーブルのような空集合も</a:t>
                      </a:r>
                      <a:r>
                        <a:rPr kumimoji="1" lang="en-US" altLang="ja-JP" sz="1200" dirty="0"/>
                        <a:t>SQL</a:t>
                      </a:r>
                      <a:r>
                        <a:rPr kumimoji="1" lang="ja-JP" altLang="en-US" sz="1200" dirty="0"/>
                        <a:t>には規定がありません。</a:t>
                      </a:r>
                      <a:endParaRPr kumimoji="1" lang="en-US" altLang="ja-JP" sz="1200" dirty="0"/>
                    </a:p>
                    <a:p>
                      <a:r>
                        <a:rPr kumimoji="1" lang="ja-JP" altLang="en-US" sz="1200" dirty="0"/>
                        <a:t>「選択」で部分集合を作った時に要素が空で帰ってくることはあるので演算結果としては出てくることがありますが、演算要素としては存在しません。あったとしても使う機会はちょっと思い当たりません。</a:t>
                      </a:r>
                      <a:endParaRPr kumimoji="1" lang="en-US" altLang="ja-JP" sz="1200" dirty="0"/>
                    </a:p>
                  </a:txBody>
                  <a:tcPr/>
                </a:tc>
                <a:extLst>
                  <a:ext uri="{0D108BD9-81ED-4DB2-BD59-A6C34878D82A}">
                    <a16:rowId xmlns:a16="http://schemas.microsoft.com/office/drawing/2014/main" val="3909303223"/>
                  </a:ext>
                </a:extLst>
              </a:tr>
              <a:tr h="1538828">
                <a:tc>
                  <a:txBody>
                    <a:bodyPr/>
                    <a:lstStyle/>
                    <a:p>
                      <a:r>
                        <a:rPr kumimoji="1" lang="ja-JP" altLang="en-US" dirty="0"/>
                        <a:t>商</a:t>
                      </a:r>
                    </a:p>
                  </a:txBody>
                  <a:tcPr/>
                </a:tc>
                <a:tc>
                  <a:txBody>
                    <a:bodyPr/>
                    <a:lstStyle/>
                    <a:p>
                      <a:r>
                        <a:rPr kumimoji="1" lang="ja-JP" altLang="en-US" sz="1200" dirty="0"/>
                        <a:t>商は結合演算の逆演算です。合成された関係を分割します。</a:t>
                      </a:r>
                      <a:endParaRPr kumimoji="1" lang="en-US" altLang="ja-JP" sz="1200" dirty="0"/>
                    </a:p>
                    <a:p>
                      <a:endParaRPr kumimoji="1" lang="en-US" altLang="ja-JP" sz="1200" dirty="0"/>
                    </a:p>
                    <a:p>
                      <a:r>
                        <a:rPr kumimoji="1" lang="en-US" altLang="ja-JP" sz="1200" dirty="0" err="1"/>
                        <a:t>E.F.Codd</a:t>
                      </a:r>
                      <a:r>
                        <a:rPr kumimoji="1" lang="ja-JP" altLang="en-US" sz="1200" dirty="0"/>
                        <a:t>により発表された関係モデルの最初期から存在する演算なのですが、実用的には使う機会がないためか</a:t>
                      </a:r>
                      <a:endParaRPr kumimoji="1" lang="en-US" altLang="ja-JP" sz="1200" dirty="0"/>
                    </a:p>
                    <a:p>
                      <a:r>
                        <a:rPr kumimoji="1" lang="en-US" altLang="ja-JP" sz="1200" dirty="0"/>
                        <a:t>SQL</a:t>
                      </a:r>
                      <a:r>
                        <a:rPr kumimoji="1" lang="ja-JP" altLang="en-US" sz="1200" dirty="0"/>
                        <a:t>では実装されていません。これも空集合と同じく、あったとしても使う機会はまずないでしょう。</a:t>
                      </a:r>
                      <a:endParaRPr kumimoji="1" lang="en-US" altLang="ja-JP" sz="1200" dirty="0"/>
                    </a:p>
                    <a:p>
                      <a:endParaRPr kumimoji="1" lang="ja-JP" altLang="en-US" sz="1200" dirty="0"/>
                    </a:p>
                  </a:txBody>
                  <a:tcPr/>
                </a:tc>
                <a:extLst>
                  <a:ext uri="{0D108BD9-81ED-4DB2-BD59-A6C34878D82A}">
                    <a16:rowId xmlns:a16="http://schemas.microsoft.com/office/drawing/2014/main" val="2505887205"/>
                  </a:ext>
                </a:extLst>
              </a:tr>
            </a:tbl>
          </a:graphicData>
        </a:graphic>
      </p:graphicFrame>
      <p:pic>
        <p:nvPicPr>
          <p:cNvPr id="5" name="図 4" descr="ベン図表&#10;&#10;自動的に生成された説明">
            <a:extLst>
              <a:ext uri="{FF2B5EF4-FFF2-40B4-BE49-F238E27FC236}">
                <a16:creationId xmlns:a16="http://schemas.microsoft.com/office/drawing/2014/main" id="{AD8A3965-321D-1D86-CA74-7C8DD0AEB6D6}"/>
              </a:ext>
            </a:extLst>
          </p:cNvPr>
          <p:cNvPicPr>
            <a:picLocks noChangeAspect="1"/>
          </p:cNvPicPr>
          <p:nvPr/>
        </p:nvPicPr>
        <p:blipFill>
          <a:blip r:embed="rId2"/>
          <a:stretch>
            <a:fillRect/>
          </a:stretch>
        </p:blipFill>
        <p:spPr>
          <a:xfrm>
            <a:off x="1705232" y="2058131"/>
            <a:ext cx="949606" cy="782783"/>
          </a:xfrm>
          <a:prstGeom prst="rect">
            <a:avLst/>
          </a:prstGeom>
        </p:spPr>
      </p:pic>
      <p:pic>
        <p:nvPicPr>
          <p:cNvPr id="7" name="図 6" descr="グラフィカル ユーザー インターフェイス, アプリケーション&#10;&#10;自動的に生成された説明">
            <a:extLst>
              <a:ext uri="{FF2B5EF4-FFF2-40B4-BE49-F238E27FC236}">
                <a16:creationId xmlns:a16="http://schemas.microsoft.com/office/drawing/2014/main" id="{A888A46F-EFF6-B3A7-E637-A09CC9E1C307}"/>
              </a:ext>
            </a:extLst>
          </p:cNvPr>
          <p:cNvPicPr>
            <a:picLocks noChangeAspect="1"/>
          </p:cNvPicPr>
          <p:nvPr/>
        </p:nvPicPr>
        <p:blipFill>
          <a:blip r:embed="rId3"/>
          <a:stretch>
            <a:fillRect/>
          </a:stretch>
        </p:blipFill>
        <p:spPr>
          <a:xfrm>
            <a:off x="1861751" y="3246251"/>
            <a:ext cx="1312134" cy="879902"/>
          </a:xfrm>
          <a:prstGeom prst="rect">
            <a:avLst/>
          </a:prstGeom>
        </p:spPr>
      </p:pic>
      <p:pic>
        <p:nvPicPr>
          <p:cNvPr id="10" name="図 9" descr="ゲーム画面のスクリーンショット&#10;&#10;低い精度で自動的に生成された説明">
            <a:extLst>
              <a:ext uri="{FF2B5EF4-FFF2-40B4-BE49-F238E27FC236}">
                <a16:creationId xmlns:a16="http://schemas.microsoft.com/office/drawing/2014/main" id="{DF7BDBED-8E7A-C527-595F-9D0C54F52AC6}"/>
              </a:ext>
            </a:extLst>
          </p:cNvPr>
          <p:cNvPicPr>
            <a:picLocks noChangeAspect="1"/>
          </p:cNvPicPr>
          <p:nvPr/>
        </p:nvPicPr>
        <p:blipFill>
          <a:blip r:embed="rId4"/>
          <a:stretch>
            <a:fillRect/>
          </a:stretch>
        </p:blipFill>
        <p:spPr>
          <a:xfrm>
            <a:off x="1205943" y="5215988"/>
            <a:ext cx="1578448" cy="1347807"/>
          </a:xfrm>
          <a:prstGeom prst="rect">
            <a:avLst/>
          </a:prstGeom>
        </p:spPr>
      </p:pic>
      <p:sp>
        <p:nvSpPr>
          <p:cNvPr id="12" name="テキスト ボックス 11">
            <a:extLst>
              <a:ext uri="{FF2B5EF4-FFF2-40B4-BE49-F238E27FC236}">
                <a16:creationId xmlns:a16="http://schemas.microsoft.com/office/drawing/2014/main" id="{E2AF5349-52B4-A19B-49ED-6FBEBB059C84}"/>
              </a:ext>
            </a:extLst>
          </p:cNvPr>
          <p:cNvSpPr txBox="1"/>
          <p:nvPr/>
        </p:nvSpPr>
        <p:spPr>
          <a:xfrm>
            <a:off x="1673891" y="4610435"/>
            <a:ext cx="415498" cy="369332"/>
          </a:xfrm>
          <a:prstGeom prst="rect">
            <a:avLst/>
          </a:prstGeom>
          <a:noFill/>
        </p:spPr>
        <p:txBody>
          <a:bodyPr wrap="none" rtlCol="0">
            <a:spAutoFit/>
          </a:bodyPr>
          <a:lstStyle/>
          <a:p>
            <a:r>
              <a:rPr kumimoji="1" lang="en-US" altLang="ja-JP" dirty="0"/>
              <a:t>φ</a:t>
            </a:r>
            <a:endParaRPr kumimoji="1" lang="ja-JP" altLang="en-US" dirty="0"/>
          </a:p>
        </p:txBody>
      </p:sp>
    </p:spTree>
    <p:extLst>
      <p:ext uri="{BB962C8B-B14F-4D97-AF65-F5344CB8AC3E}">
        <p14:creationId xmlns:p14="http://schemas.microsoft.com/office/powerpoint/2010/main" val="1291619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439FBBD9-6017-711B-D021-25E13A407922}"/>
              </a:ext>
            </a:extLst>
          </p:cNvPr>
          <p:cNvSpPr>
            <a:spLocks noGrp="1"/>
          </p:cNvSpPr>
          <p:nvPr>
            <p:ph type="title"/>
          </p:nvPr>
        </p:nvSpPr>
        <p:spPr/>
        <p:txBody>
          <a:bodyPr/>
          <a:lstStyle/>
          <a:p>
            <a:r>
              <a:rPr lang="en-US" altLang="ja-JP" dirty="0"/>
              <a:t>SQL</a:t>
            </a:r>
            <a:r>
              <a:rPr lang="ja-JP" altLang="en-US" dirty="0"/>
              <a:t> </a:t>
            </a:r>
            <a:r>
              <a:rPr lang="en-US" altLang="ja-JP" dirty="0"/>
              <a:t>Helper</a:t>
            </a:r>
            <a:r>
              <a:rPr lang="ja-JP" altLang="en-US" dirty="0"/>
              <a:t>による</a:t>
            </a:r>
            <a:r>
              <a:rPr lang="en-US" altLang="ja-JP" dirty="0"/>
              <a:t>SQL</a:t>
            </a:r>
            <a:r>
              <a:rPr lang="ja-JP" altLang="en-US" dirty="0"/>
              <a:t>演習</a:t>
            </a:r>
          </a:p>
        </p:txBody>
      </p:sp>
      <p:sp>
        <p:nvSpPr>
          <p:cNvPr id="5" name="テキスト プレースホルダー 4">
            <a:extLst>
              <a:ext uri="{FF2B5EF4-FFF2-40B4-BE49-F238E27FC236}">
                <a16:creationId xmlns:a16="http://schemas.microsoft.com/office/drawing/2014/main" id="{71013FF4-0FBC-487E-E135-356B3CE53302}"/>
              </a:ext>
            </a:extLst>
          </p:cNvPr>
          <p:cNvSpPr>
            <a:spLocks noGrp="1"/>
          </p:cNvSpPr>
          <p:nvPr>
            <p:ph type="body" idx="1"/>
          </p:nvPr>
        </p:nvSpPr>
        <p:spPr/>
        <p:txBody>
          <a:bodyPr/>
          <a:lstStyle/>
          <a:p>
            <a:endParaRPr lang="ja-JP" altLang="en-US"/>
          </a:p>
        </p:txBody>
      </p:sp>
    </p:spTree>
    <p:extLst>
      <p:ext uri="{BB962C8B-B14F-4D97-AF65-F5344CB8AC3E}">
        <p14:creationId xmlns:p14="http://schemas.microsoft.com/office/powerpoint/2010/main" val="2083766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9465BD-5DA0-E96F-F014-90DDE3507BF7}"/>
              </a:ext>
            </a:extLst>
          </p:cNvPr>
          <p:cNvSpPr>
            <a:spLocks noGrp="1"/>
          </p:cNvSpPr>
          <p:nvPr>
            <p:ph type="title"/>
          </p:nvPr>
        </p:nvSpPr>
        <p:spPr/>
        <p:txBody>
          <a:bodyPr/>
          <a:lstStyle/>
          <a:p>
            <a:r>
              <a:rPr kumimoji="1" lang="en-US" altLang="ja-JP" dirty="0"/>
              <a:t>SQL</a:t>
            </a:r>
            <a:r>
              <a:rPr kumimoji="1" lang="ja-JP" altLang="en-US" dirty="0"/>
              <a:t> </a:t>
            </a:r>
            <a:r>
              <a:rPr kumimoji="1" lang="en-US" altLang="ja-JP" dirty="0"/>
              <a:t>Helper</a:t>
            </a:r>
            <a:r>
              <a:rPr kumimoji="1" lang="ja-JP" altLang="en-US" dirty="0"/>
              <a:t>とは？</a:t>
            </a:r>
          </a:p>
        </p:txBody>
      </p:sp>
      <p:sp>
        <p:nvSpPr>
          <p:cNvPr id="3" name="コンテンツ プレースホルダー 2">
            <a:extLst>
              <a:ext uri="{FF2B5EF4-FFF2-40B4-BE49-F238E27FC236}">
                <a16:creationId xmlns:a16="http://schemas.microsoft.com/office/drawing/2014/main" id="{E1E2B0E3-B680-A7FE-2E0A-4FE0801C5904}"/>
              </a:ext>
            </a:extLst>
          </p:cNvPr>
          <p:cNvSpPr>
            <a:spLocks noGrp="1"/>
          </p:cNvSpPr>
          <p:nvPr>
            <p:ph idx="1"/>
          </p:nvPr>
        </p:nvSpPr>
        <p:spPr>
          <a:xfrm>
            <a:off x="483974" y="1356631"/>
            <a:ext cx="10515600" cy="1734160"/>
          </a:xfrm>
        </p:spPr>
        <p:txBody>
          <a:bodyPr>
            <a:normAutofit/>
          </a:bodyPr>
          <a:lstStyle/>
          <a:p>
            <a:pPr marL="0" indent="0">
              <a:lnSpc>
                <a:spcPct val="100000"/>
              </a:lnSpc>
              <a:buNone/>
            </a:pPr>
            <a:r>
              <a:rPr lang="ja-JP" altLang="en-US" sz="1400" b="0" i="0" dirty="0">
                <a:solidFill>
                  <a:srgbClr val="000000"/>
                </a:solidFill>
                <a:effectLst/>
                <a:latin typeface="游ゴシック" panose="020B0400000000000000" pitchFamily="50" charset="-128"/>
                <a:ea typeface="游ゴシック" panose="020B0400000000000000" pitchFamily="50" charset="-128"/>
              </a:rPr>
              <a:t>　</a:t>
            </a:r>
            <a:r>
              <a:rPr lang="en-US" altLang="ja-JP" sz="1400" b="0" i="0" dirty="0">
                <a:solidFill>
                  <a:srgbClr val="000000"/>
                </a:solidFill>
                <a:effectLst/>
                <a:latin typeface="游ゴシック" panose="020B0400000000000000" pitchFamily="50" charset="-128"/>
                <a:ea typeface="游ゴシック" panose="020B0400000000000000" pitchFamily="50" charset="-128"/>
              </a:rPr>
              <a:t>SQL</a:t>
            </a:r>
            <a:r>
              <a:rPr lang="ja-JP" altLang="en-US" sz="1400" b="0" i="0" dirty="0">
                <a:solidFill>
                  <a:srgbClr val="000000"/>
                </a:solidFill>
                <a:effectLst/>
                <a:latin typeface="游ゴシック" panose="020B0400000000000000" pitchFamily="50" charset="-128"/>
                <a:ea typeface="游ゴシック" panose="020B0400000000000000" pitchFamily="50" charset="-128"/>
              </a:rPr>
              <a:t> </a:t>
            </a:r>
            <a:r>
              <a:rPr lang="en-US" altLang="ja-JP" sz="1400" b="0" i="0" dirty="0">
                <a:solidFill>
                  <a:srgbClr val="000000"/>
                </a:solidFill>
                <a:effectLst/>
                <a:latin typeface="游ゴシック" panose="020B0400000000000000" pitchFamily="50" charset="-128"/>
                <a:ea typeface="游ゴシック" panose="020B0400000000000000" pitchFamily="50" charset="-128"/>
              </a:rPr>
              <a:t>Helper</a:t>
            </a:r>
            <a:r>
              <a:rPr lang="ja-JP" altLang="en-US" sz="1400" b="0" i="0" dirty="0">
                <a:solidFill>
                  <a:srgbClr val="000000"/>
                </a:solidFill>
                <a:effectLst/>
                <a:latin typeface="游ゴシック" panose="020B0400000000000000" pitchFamily="50" charset="-128"/>
                <a:ea typeface="游ゴシック" panose="020B0400000000000000" pitchFamily="50" charset="-128"/>
              </a:rPr>
              <a:t>は</a:t>
            </a:r>
            <a:r>
              <a:rPr lang="en-US" altLang="ja-JP" sz="1400" b="0" i="0" dirty="0">
                <a:solidFill>
                  <a:srgbClr val="000000"/>
                </a:solidFill>
                <a:effectLst/>
                <a:latin typeface="游ゴシック" panose="020B0400000000000000" pitchFamily="50" charset="-128"/>
                <a:ea typeface="游ゴシック" panose="020B0400000000000000" pitchFamily="50" charset="-128"/>
              </a:rPr>
              <a:t>Access</a:t>
            </a:r>
            <a:r>
              <a:rPr lang="ja-JP" altLang="en-US" sz="1400" b="0" i="0" dirty="0">
                <a:solidFill>
                  <a:srgbClr val="000000"/>
                </a:solidFill>
                <a:effectLst/>
                <a:latin typeface="游ゴシック" panose="020B0400000000000000" pitchFamily="50" charset="-128"/>
                <a:ea typeface="游ゴシック" panose="020B0400000000000000" pitchFamily="50" charset="-128"/>
              </a:rPr>
              <a:t>の</a:t>
            </a:r>
            <a:r>
              <a:rPr lang="en-US" altLang="ja-JP" sz="1400" b="0" i="0" dirty="0">
                <a:solidFill>
                  <a:srgbClr val="000000"/>
                </a:solidFill>
                <a:effectLst/>
                <a:latin typeface="游ゴシック" panose="020B0400000000000000" pitchFamily="50" charset="-128"/>
                <a:ea typeface="游ゴシック" panose="020B0400000000000000" pitchFamily="50" charset="-128"/>
              </a:rPr>
              <a:t>SQL</a:t>
            </a:r>
            <a:r>
              <a:rPr lang="ja-JP" altLang="en-US" sz="1400" b="0" i="0" dirty="0">
                <a:solidFill>
                  <a:srgbClr val="000000"/>
                </a:solidFill>
                <a:effectLst/>
                <a:latin typeface="游ゴシック" panose="020B0400000000000000" pitchFamily="50" charset="-128"/>
                <a:ea typeface="游ゴシック" panose="020B0400000000000000" pitchFamily="50" charset="-128"/>
              </a:rPr>
              <a:t>開発をサポートします。</a:t>
            </a:r>
            <a:endParaRPr lang="en-US" altLang="ja-JP" sz="1400" b="0" i="0" dirty="0">
              <a:solidFill>
                <a:srgbClr val="000000"/>
              </a:solidFill>
              <a:effectLst/>
              <a:latin typeface="游ゴシック" panose="020B0400000000000000" pitchFamily="50" charset="-128"/>
              <a:ea typeface="游ゴシック" panose="020B0400000000000000" pitchFamily="50" charset="-128"/>
            </a:endParaRPr>
          </a:p>
          <a:p>
            <a:pPr marL="0" indent="0">
              <a:lnSpc>
                <a:spcPct val="100000"/>
              </a:lnSpc>
              <a:buNone/>
            </a:pPr>
            <a:r>
              <a:rPr lang="ja-JP" altLang="en-US" sz="1400" b="0" i="0" dirty="0">
                <a:solidFill>
                  <a:srgbClr val="000000"/>
                </a:solidFill>
                <a:effectLst/>
                <a:latin typeface="游ゴシック" panose="020B0400000000000000" pitchFamily="50" charset="-128"/>
                <a:ea typeface="游ゴシック" panose="020B0400000000000000" pitchFamily="50" charset="-128"/>
              </a:rPr>
              <a:t>　</a:t>
            </a:r>
            <a:r>
              <a:rPr lang="en-US" altLang="ja-JP" sz="1400" b="0" i="0" dirty="0">
                <a:solidFill>
                  <a:srgbClr val="000000"/>
                </a:solidFill>
                <a:effectLst/>
                <a:latin typeface="游ゴシック" panose="020B0400000000000000" pitchFamily="50" charset="-128"/>
                <a:ea typeface="游ゴシック" panose="020B0400000000000000" pitchFamily="50" charset="-128"/>
              </a:rPr>
              <a:t>Access</a:t>
            </a:r>
            <a:r>
              <a:rPr lang="ja-JP" altLang="en-US" sz="1400" b="0" i="0" dirty="0">
                <a:solidFill>
                  <a:srgbClr val="000000"/>
                </a:solidFill>
                <a:effectLst/>
                <a:latin typeface="游ゴシック" panose="020B0400000000000000" pitchFamily="50" charset="-128"/>
                <a:ea typeface="游ゴシック" panose="020B0400000000000000" pitchFamily="50" charset="-128"/>
              </a:rPr>
              <a:t>はクエリデザインの</a:t>
            </a:r>
            <a:r>
              <a:rPr lang="en-US" altLang="ja-JP" sz="1400" b="0" i="0" dirty="0">
                <a:solidFill>
                  <a:srgbClr val="000000"/>
                </a:solidFill>
                <a:effectLst/>
                <a:latin typeface="游ゴシック" panose="020B0400000000000000" pitchFamily="50" charset="-128"/>
                <a:ea typeface="游ゴシック" panose="020B0400000000000000" pitchFamily="50" charset="-128"/>
              </a:rPr>
              <a:t>SQL</a:t>
            </a:r>
            <a:r>
              <a:rPr lang="ja-JP" altLang="en-US" sz="1400" b="0" i="0" dirty="0">
                <a:solidFill>
                  <a:srgbClr val="000000"/>
                </a:solidFill>
                <a:effectLst/>
                <a:latin typeface="游ゴシック" panose="020B0400000000000000" pitchFamily="50" charset="-128"/>
                <a:ea typeface="游ゴシック" panose="020B0400000000000000" pitchFamily="50" charset="-128"/>
              </a:rPr>
              <a:t>ビューで</a:t>
            </a:r>
            <a:r>
              <a:rPr lang="en-US" altLang="ja-JP" sz="1400" b="0" i="0" dirty="0">
                <a:solidFill>
                  <a:srgbClr val="000000"/>
                </a:solidFill>
                <a:effectLst/>
                <a:latin typeface="游ゴシック" panose="020B0400000000000000" pitchFamily="50" charset="-128"/>
                <a:ea typeface="游ゴシック" panose="020B0400000000000000" pitchFamily="50" charset="-128"/>
              </a:rPr>
              <a:t>SQL</a:t>
            </a:r>
            <a:r>
              <a:rPr lang="ja-JP" altLang="en-US" sz="1400" b="0" i="0" dirty="0">
                <a:solidFill>
                  <a:srgbClr val="000000"/>
                </a:solidFill>
                <a:effectLst/>
                <a:latin typeface="游ゴシック" panose="020B0400000000000000" pitchFamily="50" charset="-128"/>
                <a:ea typeface="游ゴシック" panose="020B0400000000000000" pitchFamily="50" charset="-128"/>
              </a:rPr>
              <a:t>を直接記述できます。</a:t>
            </a:r>
            <a:r>
              <a:rPr lang="en-US" altLang="ja-JP" sz="1400" b="0" i="0" dirty="0">
                <a:solidFill>
                  <a:srgbClr val="000000"/>
                </a:solidFill>
                <a:effectLst/>
                <a:latin typeface="游ゴシック" panose="020B0400000000000000" pitchFamily="50" charset="-128"/>
                <a:ea typeface="游ゴシック" panose="020B0400000000000000" pitchFamily="50" charset="-128"/>
              </a:rPr>
              <a:t>SQL</a:t>
            </a:r>
            <a:r>
              <a:rPr lang="ja-JP" altLang="en-US" sz="1400" b="0" i="0" dirty="0">
                <a:solidFill>
                  <a:srgbClr val="000000"/>
                </a:solidFill>
                <a:effectLst/>
                <a:latin typeface="游ゴシック" panose="020B0400000000000000" pitchFamily="50" charset="-128"/>
                <a:ea typeface="游ゴシック" panose="020B0400000000000000" pitchFamily="50" charset="-128"/>
              </a:rPr>
              <a:t>ビューは便利なのですが、見やすいように整形して記述しても書式は保存されないため一旦閉じてしまうと整形したインデントなどが崩れてしまいます。またコメントも記述できないためコードの意図を残せません。このため、クエリデザインだけで</a:t>
            </a:r>
            <a:r>
              <a:rPr lang="en-US" altLang="ja-JP" sz="1400" b="0" i="0" dirty="0">
                <a:solidFill>
                  <a:srgbClr val="000000"/>
                </a:solidFill>
                <a:effectLst/>
                <a:latin typeface="游ゴシック" panose="020B0400000000000000" pitchFamily="50" charset="-128"/>
                <a:ea typeface="游ゴシック" panose="020B0400000000000000" pitchFamily="50" charset="-128"/>
              </a:rPr>
              <a:t>SQL</a:t>
            </a:r>
            <a:r>
              <a:rPr lang="ja-JP" altLang="en-US" sz="1400" b="0" i="0" dirty="0">
                <a:solidFill>
                  <a:srgbClr val="000000"/>
                </a:solidFill>
                <a:effectLst/>
                <a:latin typeface="游ゴシック" panose="020B0400000000000000" pitchFamily="50" charset="-128"/>
                <a:ea typeface="游ゴシック" panose="020B0400000000000000" pitchFamily="50" charset="-128"/>
              </a:rPr>
              <a:t>をメンテナンスするのはちょっと面倒です。このような問題を解消するために</a:t>
            </a:r>
            <a:r>
              <a:rPr lang="en-US" altLang="ja-JP" sz="1400" b="0" i="0" dirty="0">
                <a:solidFill>
                  <a:srgbClr val="000000"/>
                </a:solidFill>
                <a:effectLst/>
                <a:latin typeface="游ゴシック" panose="020B0400000000000000" pitchFamily="50" charset="-128"/>
                <a:ea typeface="游ゴシック" panose="020B0400000000000000" pitchFamily="50" charset="-128"/>
              </a:rPr>
              <a:t>SQL Helper</a:t>
            </a:r>
            <a:r>
              <a:rPr lang="ja-JP" altLang="en-US" sz="1400" b="0" i="0" dirty="0">
                <a:solidFill>
                  <a:srgbClr val="000000"/>
                </a:solidFill>
                <a:effectLst/>
                <a:latin typeface="游ゴシック" panose="020B0400000000000000" pitchFamily="50" charset="-128"/>
                <a:ea typeface="游ゴシック" panose="020B0400000000000000" pitchFamily="50" charset="-128"/>
              </a:rPr>
              <a:t>を作成しました。</a:t>
            </a:r>
            <a:endParaRPr lang="en-US" altLang="ja-JP" sz="1400" b="0" i="0" dirty="0">
              <a:solidFill>
                <a:srgbClr val="000000"/>
              </a:solidFill>
              <a:effectLst/>
              <a:latin typeface="游ゴシック" panose="020B0400000000000000" pitchFamily="50" charset="-128"/>
              <a:ea typeface="游ゴシック" panose="020B0400000000000000" pitchFamily="50" charset="-128"/>
            </a:endParaRPr>
          </a:p>
          <a:p>
            <a:pPr marL="0" indent="0">
              <a:lnSpc>
                <a:spcPct val="100000"/>
              </a:lnSpc>
              <a:buNone/>
            </a:pPr>
            <a:r>
              <a:rPr lang="ja-JP" altLang="en-US" sz="1400" dirty="0">
                <a:solidFill>
                  <a:srgbClr val="000000"/>
                </a:solidFill>
                <a:latin typeface="游ゴシック" panose="020B0400000000000000" pitchFamily="50" charset="-128"/>
                <a:ea typeface="游ゴシック" panose="020B0400000000000000" pitchFamily="50" charset="-128"/>
              </a:rPr>
              <a:t>　以下の特長があります。</a:t>
            </a:r>
            <a:endParaRPr lang="en-US" altLang="ja-JP" sz="1400" b="0" i="0" dirty="0">
              <a:solidFill>
                <a:srgbClr val="000000"/>
              </a:solidFill>
              <a:effectLst/>
              <a:latin typeface="游ゴシック" panose="020B0400000000000000" pitchFamily="50" charset="-128"/>
              <a:ea typeface="游ゴシック" panose="020B0400000000000000" pitchFamily="50" charset="-128"/>
            </a:endParaRPr>
          </a:p>
        </p:txBody>
      </p:sp>
      <p:pic>
        <p:nvPicPr>
          <p:cNvPr id="8" name="図 7">
            <a:extLst>
              <a:ext uri="{FF2B5EF4-FFF2-40B4-BE49-F238E27FC236}">
                <a16:creationId xmlns:a16="http://schemas.microsoft.com/office/drawing/2014/main" id="{FBF6680E-D500-E760-1288-187CA4DC686C}"/>
              </a:ext>
            </a:extLst>
          </p:cNvPr>
          <p:cNvPicPr>
            <a:picLocks noChangeAspect="1"/>
          </p:cNvPicPr>
          <p:nvPr/>
        </p:nvPicPr>
        <p:blipFill>
          <a:blip r:embed="rId2"/>
          <a:stretch>
            <a:fillRect/>
          </a:stretch>
        </p:blipFill>
        <p:spPr>
          <a:xfrm>
            <a:off x="212482" y="4175806"/>
            <a:ext cx="3452930" cy="1325563"/>
          </a:xfrm>
          <a:prstGeom prst="rect">
            <a:avLst/>
          </a:prstGeom>
        </p:spPr>
      </p:pic>
      <p:sp>
        <p:nvSpPr>
          <p:cNvPr id="9" name="テキスト ボックス 8">
            <a:extLst>
              <a:ext uri="{FF2B5EF4-FFF2-40B4-BE49-F238E27FC236}">
                <a16:creationId xmlns:a16="http://schemas.microsoft.com/office/drawing/2014/main" id="{03FD3B2D-EA12-DBD7-4BE5-CCA5FA8D1FD4}"/>
              </a:ext>
            </a:extLst>
          </p:cNvPr>
          <p:cNvSpPr txBox="1"/>
          <p:nvPr/>
        </p:nvSpPr>
        <p:spPr>
          <a:xfrm>
            <a:off x="80321" y="3429000"/>
            <a:ext cx="3181439" cy="646331"/>
          </a:xfrm>
          <a:prstGeom prst="rect">
            <a:avLst/>
          </a:prstGeom>
          <a:noFill/>
        </p:spPr>
        <p:txBody>
          <a:bodyPr wrap="square" rtlCol="0">
            <a:spAutoFit/>
          </a:bodyPr>
          <a:lstStyle/>
          <a:p>
            <a:pPr marL="342900" indent="-342900">
              <a:buAutoNum type="arabicPeriod"/>
            </a:pPr>
            <a:r>
              <a:rPr kumimoji="1" lang="ja-JP" altLang="en-US" dirty="0"/>
              <a:t>コメント記述と</a:t>
            </a:r>
            <a:endParaRPr kumimoji="1" lang="en-US" altLang="ja-JP" dirty="0"/>
          </a:p>
          <a:p>
            <a:r>
              <a:rPr kumimoji="1" lang="ja-JP" altLang="en-US" dirty="0"/>
              <a:t>　  キーワードの色分け表示</a:t>
            </a:r>
          </a:p>
        </p:txBody>
      </p:sp>
      <p:sp>
        <p:nvSpPr>
          <p:cNvPr id="11" name="テキスト ボックス 10">
            <a:extLst>
              <a:ext uri="{FF2B5EF4-FFF2-40B4-BE49-F238E27FC236}">
                <a16:creationId xmlns:a16="http://schemas.microsoft.com/office/drawing/2014/main" id="{E9E23580-16EF-97BE-0338-9721ADDFDDAB}"/>
              </a:ext>
            </a:extLst>
          </p:cNvPr>
          <p:cNvSpPr txBox="1"/>
          <p:nvPr/>
        </p:nvSpPr>
        <p:spPr>
          <a:xfrm>
            <a:off x="3840377" y="3376655"/>
            <a:ext cx="3475631" cy="369332"/>
          </a:xfrm>
          <a:prstGeom prst="rect">
            <a:avLst/>
          </a:prstGeom>
          <a:noFill/>
        </p:spPr>
        <p:txBody>
          <a:bodyPr wrap="none" rtlCol="0">
            <a:spAutoFit/>
          </a:bodyPr>
          <a:lstStyle/>
          <a:p>
            <a:r>
              <a:rPr lang="ja-JP" altLang="en-US" dirty="0"/>
              <a:t>２</a:t>
            </a:r>
            <a:r>
              <a:rPr kumimoji="1" lang="en-US" altLang="ja-JP" dirty="0"/>
              <a:t>.</a:t>
            </a:r>
            <a:r>
              <a:rPr kumimoji="1" lang="ja-JP" altLang="en-US" dirty="0"/>
              <a:t>マクロ定義と部分ごとの実行</a:t>
            </a:r>
            <a:endParaRPr kumimoji="1" lang="en-US" altLang="ja-JP" dirty="0"/>
          </a:p>
        </p:txBody>
      </p:sp>
      <p:pic>
        <p:nvPicPr>
          <p:cNvPr id="13" name="図 12">
            <a:extLst>
              <a:ext uri="{FF2B5EF4-FFF2-40B4-BE49-F238E27FC236}">
                <a16:creationId xmlns:a16="http://schemas.microsoft.com/office/drawing/2014/main" id="{DC0EEE27-CF5B-88B5-A63E-87D0134BBA0A}"/>
              </a:ext>
            </a:extLst>
          </p:cNvPr>
          <p:cNvPicPr>
            <a:picLocks noChangeAspect="1"/>
          </p:cNvPicPr>
          <p:nvPr/>
        </p:nvPicPr>
        <p:blipFill>
          <a:blip r:embed="rId3"/>
          <a:stretch>
            <a:fillRect/>
          </a:stretch>
        </p:blipFill>
        <p:spPr>
          <a:xfrm>
            <a:off x="3840377" y="3869343"/>
            <a:ext cx="3636751" cy="2914849"/>
          </a:xfrm>
          <a:prstGeom prst="rect">
            <a:avLst/>
          </a:prstGeom>
        </p:spPr>
      </p:pic>
      <p:pic>
        <p:nvPicPr>
          <p:cNvPr id="14" name="図 13">
            <a:extLst>
              <a:ext uri="{FF2B5EF4-FFF2-40B4-BE49-F238E27FC236}">
                <a16:creationId xmlns:a16="http://schemas.microsoft.com/office/drawing/2014/main" id="{BE3DCDFE-60D7-7A8A-588E-5A7335806B64}"/>
              </a:ext>
            </a:extLst>
          </p:cNvPr>
          <p:cNvPicPr>
            <a:picLocks noChangeAspect="1"/>
          </p:cNvPicPr>
          <p:nvPr/>
        </p:nvPicPr>
        <p:blipFill>
          <a:blip r:embed="rId4"/>
          <a:stretch>
            <a:fillRect/>
          </a:stretch>
        </p:blipFill>
        <p:spPr>
          <a:xfrm>
            <a:off x="7652093" y="3090791"/>
            <a:ext cx="4177441" cy="3722207"/>
          </a:xfrm>
          <a:prstGeom prst="rect">
            <a:avLst/>
          </a:prstGeom>
        </p:spPr>
      </p:pic>
      <p:sp>
        <p:nvSpPr>
          <p:cNvPr id="15" name="テキスト ボックス 14">
            <a:extLst>
              <a:ext uri="{FF2B5EF4-FFF2-40B4-BE49-F238E27FC236}">
                <a16:creationId xmlns:a16="http://schemas.microsoft.com/office/drawing/2014/main" id="{DBD12CE9-7F03-3D27-B42C-5933DFBFC3BD}"/>
              </a:ext>
            </a:extLst>
          </p:cNvPr>
          <p:cNvSpPr txBox="1"/>
          <p:nvPr/>
        </p:nvSpPr>
        <p:spPr>
          <a:xfrm>
            <a:off x="7409511" y="2721459"/>
            <a:ext cx="1393330" cy="369332"/>
          </a:xfrm>
          <a:prstGeom prst="rect">
            <a:avLst/>
          </a:prstGeom>
          <a:noFill/>
        </p:spPr>
        <p:txBody>
          <a:bodyPr wrap="none" rtlCol="0">
            <a:spAutoFit/>
          </a:bodyPr>
          <a:lstStyle/>
          <a:p>
            <a:r>
              <a:rPr kumimoji="1" lang="ja-JP" altLang="en-US" dirty="0"/>
              <a:t>３ </a:t>
            </a:r>
            <a:r>
              <a:rPr kumimoji="1" lang="en-US" altLang="ja-JP" dirty="0"/>
              <a:t>SQL</a:t>
            </a:r>
            <a:r>
              <a:rPr kumimoji="1" lang="ja-JP" altLang="en-US" dirty="0"/>
              <a:t>整形</a:t>
            </a:r>
            <a:endParaRPr kumimoji="1" lang="en-US" altLang="ja-JP" dirty="0"/>
          </a:p>
        </p:txBody>
      </p:sp>
    </p:spTree>
    <p:extLst>
      <p:ext uri="{BB962C8B-B14F-4D97-AF65-F5344CB8AC3E}">
        <p14:creationId xmlns:p14="http://schemas.microsoft.com/office/powerpoint/2010/main" val="374766887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1186</TotalTime>
  <Words>2321</Words>
  <Application>Microsoft Office PowerPoint</Application>
  <PresentationFormat>ワイド画面</PresentationFormat>
  <Paragraphs>195</Paragraphs>
  <Slides>13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13</vt:i4>
      </vt:variant>
    </vt:vector>
  </HeadingPairs>
  <TitlesOfParts>
    <vt:vector size="18" baseType="lpstr">
      <vt:lpstr>ＭＳ ゴシック</vt:lpstr>
      <vt:lpstr>游ゴシック</vt:lpstr>
      <vt:lpstr>游ゴシック Light</vt:lpstr>
      <vt:lpstr>Arial</vt:lpstr>
      <vt:lpstr>Office テーマ</vt:lpstr>
      <vt:lpstr>SQL入門</vt:lpstr>
      <vt:lpstr>はじめに</vt:lpstr>
      <vt:lpstr>SQLの演算構造ー6種類だけー</vt:lpstr>
      <vt:lpstr>３つの集合演算</vt:lpstr>
      <vt:lpstr>３つの関係演算</vt:lpstr>
      <vt:lpstr>この他のSQLの機能</vt:lpstr>
      <vt:lpstr>【参考】その他の演算（SQLにはない）</vt:lpstr>
      <vt:lpstr>SQL HelperによるSQL演習</vt:lpstr>
      <vt:lpstr>SQL Helperとは？</vt:lpstr>
      <vt:lpstr>SQL Helper画面</vt:lpstr>
      <vt:lpstr>サンプルSQL</vt:lpstr>
      <vt:lpstr>マクロ定義の例</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SQL入門</dc:title>
  <dc:creator>abete21</dc:creator>
  <cp:lastModifiedBy>哲一 阿部</cp:lastModifiedBy>
  <cp:revision>11</cp:revision>
  <cp:lastPrinted>2022-12-24T05:27:14Z</cp:lastPrinted>
  <dcterms:created xsi:type="dcterms:W3CDTF">2022-12-21T08:36:27Z</dcterms:created>
  <dcterms:modified xsi:type="dcterms:W3CDTF">2024-03-24T08:32:31Z</dcterms:modified>
</cp:coreProperties>
</file>