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7" r:id="rId1"/>
  </p:sldMasterIdLst>
  <p:sldIdLst>
    <p:sldId id="256" r:id="rId2"/>
    <p:sldId id="260" r:id="rId3"/>
    <p:sldId id="257" r:id="rId4"/>
    <p:sldId id="259" r:id="rId5"/>
    <p:sldId id="267"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20" d="100"/>
          <a:sy n="120" d="100"/>
        </p:scale>
        <p:origin x="72" y="12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哲一 阿部" userId="1d31113994842a11" providerId="LiveId" clId="{1B3D503C-9525-4685-95CA-638CEDA21CDF}"/>
    <pc:docChg chg="custSel modSld">
      <pc:chgData name="哲一 阿部" userId="1d31113994842a11" providerId="LiveId" clId="{1B3D503C-9525-4685-95CA-638CEDA21CDF}" dt="2025-08-02T05:01:49.790" v="38" actId="1035"/>
      <pc:docMkLst>
        <pc:docMk/>
      </pc:docMkLst>
      <pc:sldChg chg="addSp delSp modSp mod">
        <pc:chgData name="哲一 阿部" userId="1d31113994842a11" providerId="LiveId" clId="{1B3D503C-9525-4685-95CA-638CEDA21CDF}" dt="2025-08-02T05:01:49.790" v="38" actId="1035"/>
        <pc:sldMkLst>
          <pc:docMk/>
          <pc:sldMk cId="3514916638" sldId="257"/>
        </pc:sldMkLst>
        <pc:spChg chg="mod">
          <ac:chgData name="哲一 阿部" userId="1d31113994842a11" providerId="LiveId" clId="{1B3D503C-9525-4685-95CA-638CEDA21CDF}" dt="2025-08-02T05:01:32.157" v="26" actId="1036"/>
          <ac:spMkLst>
            <pc:docMk/>
            <pc:sldMk cId="3514916638" sldId="257"/>
            <ac:spMk id="3" creationId="{61352C11-2356-0121-C155-E837B9E19602}"/>
          </ac:spMkLst>
        </pc:spChg>
        <pc:spChg chg="mod">
          <ac:chgData name="哲一 阿部" userId="1d31113994842a11" providerId="LiveId" clId="{1B3D503C-9525-4685-95CA-638CEDA21CDF}" dt="2025-08-02T05:01:32.157" v="26" actId="1036"/>
          <ac:spMkLst>
            <pc:docMk/>
            <pc:sldMk cId="3514916638" sldId="257"/>
            <ac:spMk id="10" creationId="{6E09A104-4BCD-33DE-8C4B-BEB46F742A49}"/>
          </ac:spMkLst>
        </pc:spChg>
        <pc:spChg chg="mod">
          <ac:chgData name="哲一 阿部" userId="1d31113994842a11" providerId="LiveId" clId="{1B3D503C-9525-4685-95CA-638CEDA21CDF}" dt="2025-08-02T05:00:55.627" v="8" actId="1076"/>
          <ac:spMkLst>
            <pc:docMk/>
            <pc:sldMk cId="3514916638" sldId="257"/>
            <ac:spMk id="11" creationId="{29A3F5AD-9E7C-E936-6C25-5BBD0CA5AFE5}"/>
          </ac:spMkLst>
        </pc:spChg>
        <pc:spChg chg="mod">
          <ac:chgData name="哲一 阿部" userId="1d31113994842a11" providerId="LiveId" clId="{1B3D503C-9525-4685-95CA-638CEDA21CDF}" dt="2025-08-02T05:01:49.790" v="38" actId="1035"/>
          <ac:spMkLst>
            <pc:docMk/>
            <pc:sldMk cId="3514916638" sldId="257"/>
            <ac:spMk id="29" creationId="{A97801AE-6320-8C24-C6A8-976A21734994}"/>
          </ac:spMkLst>
        </pc:spChg>
        <pc:spChg chg="mod">
          <ac:chgData name="哲一 阿部" userId="1d31113994842a11" providerId="LiveId" clId="{1B3D503C-9525-4685-95CA-638CEDA21CDF}" dt="2025-08-02T05:01:49.790" v="38" actId="1035"/>
          <ac:spMkLst>
            <pc:docMk/>
            <pc:sldMk cId="3514916638" sldId="257"/>
            <ac:spMk id="30" creationId="{DFBF968B-3B8E-002A-97F3-2B6D0F001988}"/>
          </ac:spMkLst>
        </pc:spChg>
        <pc:spChg chg="mod">
          <ac:chgData name="哲一 阿部" userId="1d31113994842a11" providerId="LiveId" clId="{1B3D503C-9525-4685-95CA-638CEDA21CDF}" dt="2025-08-02T05:01:49.790" v="38" actId="1035"/>
          <ac:spMkLst>
            <pc:docMk/>
            <pc:sldMk cId="3514916638" sldId="257"/>
            <ac:spMk id="35" creationId="{44899F77-B870-C41F-1F4D-38432CC6AD2B}"/>
          </ac:spMkLst>
        </pc:spChg>
        <pc:spChg chg="mod">
          <ac:chgData name="哲一 阿部" userId="1d31113994842a11" providerId="LiveId" clId="{1B3D503C-9525-4685-95CA-638CEDA21CDF}" dt="2025-08-02T05:01:49.790" v="38" actId="1035"/>
          <ac:spMkLst>
            <pc:docMk/>
            <pc:sldMk cId="3514916638" sldId="257"/>
            <ac:spMk id="40" creationId="{35DC22A6-8857-FE4E-C55F-51A23E60DAB5}"/>
          </ac:spMkLst>
        </pc:spChg>
        <pc:spChg chg="mod">
          <ac:chgData name="哲一 阿部" userId="1d31113994842a11" providerId="LiveId" clId="{1B3D503C-9525-4685-95CA-638CEDA21CDF}" dt="2025-08-02T05:00:58.885" v="9" actId="1076"/>
          <ac:spMkLst>
            <pc:docMk/>
            <pc:sldMk cId="3514916638" sldId="257"/>
            <ac:spMk id="44" creationId="{F821A376-8CEB-1AF2-689E-3F8DB09909E9}"/>
          </ac:spMkLst>
        </pc:spChg>
        <pc:spChg chg="mod">
          <ac:chgData name="哲一 阿部" userId="1d31113994842a11" providerId="LiveId" clId="{1B3D503C-9525-4685-95CA-638CEDA21CDF}" dt="2025-08-02T05:01:49.790" v="38" actId="1035"/>
          <ac:spMkLst>
            <pc:docMk/>
            <pc:sldMk cId="3514916638" sldId="257"/>
            <ac:spMk id="53" creationId="{D1971128-1028-D816-890F-2D2C3D1092E7}"/>
          </ac:spMkLst>
        </pc:spChg>
        <pc:picChg chg="del mod">
          <ac:chgData name="哲一 阿部" userId="1d31113994842a11" providerId="LiveId" clId="{1B3D503C-9525-4685-95CA-638CEDA21CDF}" dt="2025-08-02T05:00:32.328" v="5" actId="478"/>
          <ac:picMkLst>
            <pc:docMk/>
            <pc:sldMk cId="3514916638" sldId="257"/>
            <ac:picMk id="5" creationId="{E5FA3577-06A1-5F28-C75E-2C7E8E299571}"/>
          </ac:picMkLst>
        </pc:picChg>
        <pc:picChg chg="add mod ord modCrop">
          <ac:chgData name="哲一 阿部" userId="1d31113994842a11" providerId="LiveId" clId="{1B3D503C-9525-4685-95CA-638CEDA21CDF}" dt="2025-08-02T05:01:24.220" v="12" actId="732"/>
          <ac:picMkLst>
            <pc:docMk/>
            <pc:sldMk cId="3514916638" sldId="257"/>
            <ac:picMk id="20" creationId="{D790AF36-5527-87A7-3522-4B77BF65C28F}"/>
          </ac:picMkLst>
        </pc:picChg>
        <pc:picChg chg="mod">
          <ac:chgData name="哲一 阿部" userId="1d31113994842a11" providerId="LiveId" clId="{1B3D503C-9525-4685-95CA-638CEDA21CDF}" dt="2025-08-02T05:01:49.790" v="38" actId="1035"/>
          <ac:picMkLst>
            <pc:docMk/>
            <pc:sldMk cId="3514916638" sldId="257"/>
            <ac:picMk id="23" creationId="{C9263593-3675-8A37-98FD-DE73BFCC08D3}"/>
          </ac:picMkLst>
        </pc:picChg>
        <pc:picChg chg="mod">
          <ac:chgData name="哲一 阿部" userId="1d31113994842a11" providerId="LiveId" clId="{1B3D503C-9525-4685-95CA-638CEDA21CDF}" dt="2025-08-02T05:01:49.790" v="38" actId="1035"/>
          <ac:picMkLst>
            <pc:docMk/>
            <pc:sldMk cId="3514916638" sldId="257"/>
            <ac:picMk id="33" creationId="{7739966C-B7D2-83AB-C5DD-56EAED5B1C8A}"/>
          </ac:picMkLst>
        </pc:picChg>
        <pc:picChg chg="mod">
          <ac:chgData name="哲一 阿部" userId="1d31113994842a11" providerId="LiveId" clId="{1B3D503C-9525-4685-95CA-638CEDA21CDF}" dt="2025-08-02T05:01:49.790" v="38" actId="1035"/>
          <ac:picMkLst>
            <pc:docMk/>
            <pc:sldMk cId="3514916638" sldId="257"/>
            <ac:picMk id="48" creationId="{F3CF3D1D-9494-6C31-D61D-37DD83EE61EA}"/>
          </ac:picMkLst>
        </pc:picChg>
        <pc:picChg chg="mod">
          <ac:chgData name="哲一 阿部" userId="1d31113994842a11" providerId="LiveId" clId="{1B3D503C-9525-4685-95CA-638CEDA21CDF}" dt="2025-08-02T05:01:49.790" v="38" actId="1035"/>
          <ac:picMkLst>
            <pc:docMk/>
            <pc:sldMk cId="3514916638" sldId="257"/>
            <ac:picMk id="51" creationId="{19DF5C39-5D33-3137-1298-6D5424364DC0}"/>
          </ac:picMkLst>
        </pc:picChg>
        <pc:picChg chg="mod">
          <ac:chgData name="哲一 阿部" userId="1d31113994842a11" providerId="LiveId" clId="{1B3D503C-9525-4685-95CA-638CEDA21CDF}" dt="2025-08-02T05:01:49.790" v="38" actId="1035"/>
          <ac:picMkLst>
            <pc:docMk/>
            <pc:sldMk cId="3514916638" sldId="257"/>
            <ac:picMk id="52" creationId="{0E0175FA-09FA-AAED-0930-1B08E1D44884}"/>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6350" y="-12231"/>
            <a:ext cx="6877353" cy="9930462"/>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847947" y="3473216"/>
            <a:ext cx="4370039" cy="2377992"/>
          </a:xfrm>
        </p:spPr>
        <p:txBody>
          <a:bodyPr anchor="b">
            <a:noAutofit/>
          </a:bodyPr>
          <a:lstStyle>
            <a:lvl1pPr algn="r">
              <a:defRPr sz="405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847947" y="5851205"/>
            <a:ext cx="4370039" cy="1584410"/>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
        <p:nvSpPr>
          <p:cNvPr id="8" name="正方形/長方形 7">
            <a:extLst>
              <a:ext uri="{FF2B5EF4-FFF2-40B4-BE49-F238E27FC236}">
                <a16:creationId xmlns:a16="http://schemas.microsoft.com/office/drawing/2014/main" id="{6977DF01-21A8-7395-25B9-6E610EE1ED93}"/>
              </a:ext>
            </a:extLst>
          </p:cNvPr>
          <p:cNvSpPr/>
          <p:nvPr userDrawn="1"/>
        </p:nvSpPr>
        <p:spPr>
          <a:xfrm>
            <a:off x="5217985" y="8482283"/>
            <a:ext cx="1699078" cy="1015663"/>
          </a:xfrm>
          <a:prstGeom prst="rect">
            <a:avLst/>
          </a:prstGeom>
          <a:noFill/>
        </p:spPr>
        <p:txBody>
          <a:bodyPr wrap="square" lIns="91440" tIns="45720" rIns="91440" bIns="45720">
            <a:spAutoFit/>
          </a:bodyPr>
          <a:lstStyle/>
          <a:p>
            <a:pPr algn="ctr"/>
            <a:r>
              <a:rPr lang="ja-JP" altLang="en-US" sz="6000" b="1" i="1" u="none" cap="none" spc="50" dirty="0">
                <a:ln w="0"/>
                <a:solidFill>
                  <a:schemeClr val="bg2"/>
                </a:solidFill>
                <a:effectLst>
                  <a:innerShdw blurRad="63500" dist="50800" dir="13500000">
                    <a:srgbClr val="000000">
                      <a:alpha val="50000"/>
                    </a:srgbClr>
                  </a:innerShdw>
                  <a:reflection blurRad="6350" stA="55000" endA="300" endPos="45500" dir="5400000" sy="-100000" algn="bl" rotWithShape="0"/>
                </a:effectLst>
                <a:latin typeface="BIZ UDP明朝 Medium" panose="02020500000000000000" pitchFamily="18" charset="-128"/>
                <a:ea typeface="BIZ UDP明朝 Medium" panose="02020500000000000000" pitchFamily="18" charset="-128"/>
              </a:rPr>
              <a:t>蔵</a:t>
            </a:r>
          </a:p>
        </p:txBody>
      </p:sp>
    </p:spTree>
    <p:extLst>
      <p:ext uri="{BB962C8B-B14F-4D97-AF65-F5344CB8AC3E}">
        <p14:creationId xmlns:p14="http://schemas.microsoft.com/office/powerpoint/2010/main" val="712865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4916311"/>
          </a:xfrm>
        </p:spPr>
        <p:txBody>
          <a:bodyPr anchor="ctr">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200"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142374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825806" y="5246511"/>
            <a:ext cx="4064853" cy="550333"/>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62832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457199" y="2790649"/>
            <a:ext cx="4760786" cy="3748998"/>
          </a:xfrm>
        </p:spPr>
        <p:txBody>
          <a:bodyPr anchor="b">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309677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737253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461886" y="880533"/>
            <a:ext cx="4756099"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29612762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2180845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82984" y="880534"/>
            <a:ext cx="734109" cy="7585429"/>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57199" y="880534"/>
            <a:ext cx="3896270" cy="758542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823629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
        <p:nvSpPr>
          <p:cNvPr id="7" name="正方形/長方形 6">
            <a:extLst>
              <a:ext uri="{FF2B5EF4-FFF2-40B4-BE49-F238E27FC236}">
                <a16:creationId xmlns:a16="http://schemas.microsoft.com/office/drawing/2014/main" id="{93095093-6BC6-52E9-633C-70340B476021}"/>
              </a:ext>
            </a:extLst>
          </p:cNvPr>
          <p:cNvSpPr/>
          <p:nvPr userDrawn="1"/>
        </p:nvSpPr>
        <p:spPr>
          <a:xfrm>
            <a:off x="5217985" y="8482283"/>
            <a:ext cx="1699078" cy="1015663"/>
          </a:xfrm>
          <a:prstGeom prst="rect">
            <a:avLst/>
          </a:prstGeom>
          <a:noFill/>
        </p:spPr>
        <p:txBody>
          <a:bodyPr wrap="square" lIns="91440" tIns="45720" rIns="91440" bIns="45720">
            <a:spAutoFit/>
          </a:bodyPr>
          <a:lstStyle/>
          <a:p>
            <a:pPr algn="ctr"/>
            <a:r>
              <a:rPr lang="ja-JP" altLang="en-US" sz="6000" b="1" i="1" u="none" cap="none" spc="50" dirty="0">
                <a:ln w="0"/>
                <a:solidFill>
                  <a:schemeClr val="bg2"/>
                </a:solidFill>
                <a:effectLst>
                  <a:innerShdw blurRad="63500" dist="50800" dir="13500000">
                    <a:srgbClr val="000000">
                      <a:alpha val="50000"/>
                    </a:srgbClr>
                  </a:innerShdw>
                  <a:reflection blurRad="6350" stA="55000" endA="300" endPos="45500" dir="5400000" sy="-100000" algn="bl" rotWithShape="0"/>
                </a:effectLst>
                <a:latin typeface="BIZ UDP明朝 Medium" panose="02020500000000000000" pitchFamily="18" charset="-128"/>
                <a:ea typeface="BIZ UDP明朝 Medium" panose="02020500000000000000" pitchFamily="18" charset="-128"/>
              </a:rPr>
              <a:t>蔵</a:t>
            </a:r>
          </a:p>
        </p:txBody>
      </p:sp>
    </p:spTree>
    <p:extLst>
      <p:ext uri="{BB962C8B-B14F-4D97-AF65-F5344CB8AC3E}">
        <p14:creationId xmlns:p14="http://schemas.microsoft.com/office/powerpoint/2010/main" val="2989634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199" y="3901254"/>
            <a:ext cx="4760786" cy="2638395"/>
          </a:xfrm>
        </p:spPr>
        <p:txBody>
          <a:bodyPr anchor="b"/>
          <a:lstStyle>
            <a:lvl1pPr algn="l">
              <a:defRPr sz="3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12428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903555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1907822"/>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57200" y="3120851"/>
            <a:ext cx="2316082" cy="560556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2901903" y="3120853"/>
            <a:ext cx="2316083" cy="560556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2642856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5" cy="1907822"/>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57199"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2899980"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2899980"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2352523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57199" y="880533"/>
            <a:ext cx="4760786" cy="1907822"/>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138027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2052754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199" y="2164650"/>
            <a:ext cx="2092637" cy="1846673"/>
          </a:xfrm>
        </p:spPr>
        <p:txBody>
          <a:bodyPr anchor="b">
            <a:normAutofit/>
          </a:bodyPr>
          <a:lstStyle>
            <a:lvl1pPr>
              <a:defRPr sz="1500"/>
            </a:lvl1pPr>
          </a:lstStyle>
          <a:p>
            <a:r>
              <a:rPr lang="ja-JP" altLang="en-US"/>
              <a:t>マスター タイトルの書式設定</a:t>
            </a:r>
            <a:endParaRPr lang="en-US" dirty="0"/>
          </a:p>
        </p:txBody>
      </p:sp>
      <p:sp>
        <p:nvSpPr>
          <p:cNvPr id="3" name="Content Placeholder 2"/>
          <p:cNvSpPr>
            <a:spLocks noGrp="1"/>
          </p:cNvSpPr>
          <p:nvPr>
            <p:ph idx="1"/>
          </p:nvPr>
        </p:nvSpPr>
        <p:spPr>
          <a:xfrm>
            <a:off x="2678456" y="743781"/>
            <a:ext cx="2539528" cy="798263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199" y="4011323"/>
            <a:ext cx="2092637" cy="3733093"/>
          </a:xfrm>
        </p:spPr>
        <p:txBody>
          <a:bodyPr>
            <a:normAutofit/>
          </a:bodyPr>
          <a:lstStyle>
            <a:lvl1pPr marL="0" indent="0">
              <a:buNone/>
              <a:defRPr sz="105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4218966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199" y="6934200"/>
            <a:ext cx="4760786" cy="818622"/>
          </a:xfrm>
        </p:spPr>
        <p:txBody>
          <a:bodyPr anchor="b">
            <a:normAutofit/>
          </a:bodyPr>
          <a:lstStyle>
            <a:lvl1pPr algn="l">
              <a:defRPr sz="18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7199" y="880533"/>
            <a:ext cx="4760786" cy="5554926"/>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57199" y="7752822"/>
            <a:ext cx="4760786" cy="973590"/>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E9E2EB7-6B1E-4A1C-B61E-172AD1A3E0F6}" type="datetimeFigureOut">
              <a:rPr kumimoji="1" lang="ja-JP" altLang="en-US" smtClean="0"/>
              <a:t>2025/8/2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2404980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6350" y="-12231"/>
            <a:ext cx="6877354" cy="9930462"/>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457200" y="880533"/>
            <a:ext cx="4760785" cy="1907822"/>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0853"/>
            <a:ext cx="4760786" cy="560556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053944" y="8726414"/>
            <a:ext cx="513099"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0E9E2EB7-6B1E-4A1C-B61E-172AD1A3E0F6}" type="datetimeFigureOut">
              <a:rPr kumimoji="1" lang="ja-JP" altLang="en-US" smtClean="0"/>
              <a:t>2025/8/2</a:t>
            </a:fld>
            <a:endParaRPr kumimoji="1" lang="ja-JP" altLang="en-US"/>
          </a:p>
        </p:txBody>
      </p:sp>
      <p:sp>
        <p:nvSpPr>
          <p:cNvPr id="5" name="Footer Placeholder 4"/>
          <p:cNvSpPr>
            <a:spLocks noGrp="1"/>
          </p:cNvSpPr>
          <p:nvPr>
            <p:ph type="ftr" sz="quarter" idx="3"/>
          </p:nvPr>
        </p:nvSpPr>
        <p:spPr>
          <a:xfrm>
            <a:off x="457200" y="8726414"/>
            <a:ext cx="3467230" cy="527403"/>
          </a:xfrm>
          <a:prstGeom prst="rect">
            <a:avLst/>
          </a:prstGeom>
        </p:spPr>
        <p:txBody>
          <a:bodyPr vert="horz" lIns="91440" tIns="45720" rIns="91440" bIns="45720" rtlCol="0" anchor="ctr"/>
          <a:lstStyle>
            <a:lvl1pPr algn="l">
              <a:defRPr sz="675">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33507" y="8726414"/>
            <a:ext cx="384479" cy="527403"/>
          </a:xfrm>
          <a:prstGeom prst="rect">
            <a:avLst/>
          </a:prstGeom>
        </p:spPr>
        <p:txBody>
          <a:bodyPr vert="horz" lIns="91440" tIns="45720" rIns="91440" bIns="45720" rtlCol="0" anchor="ctr"/>
          <a:lstStyle>
            <a:lvl1pPr algn="r">
              <a:defRPr sz="675">
                <a:solidFill>
                  <a:schemeClr val="accent1"/>
                </a:solidFill>
              </a:defRPr>
            </a:lvl1pPr>
          </a:lstStyle>
          <a:p>
            <a:fld id="{4D673E26-7899-4045-8DC4-70A9C5CCB006}" type="slidenum">
              <a:rPr kumimoji="1" lang="ja-JP" altLang="en-US" smtClean="0"/>
              <a:t>‹#›</a:t>
            </a:fld>
            <a:endParaRPr kumimoji="1" lang="ja-JP" altLang="en-US"/>
          </a:p>
        </p:txBody>
      </p:sp>
    </p:spTree>
    <p:extLst>
      <p:ext uri="{BB962C8B-B14F-4D97-AF65-F5344CB8AC3E}">
        <p14:creationId xmlns:p14="http://schemas.microsoft.com/office/powerpoint/2010/main" val="359848793"/>
      </p:ext>
    </p:extLst>
  </p:cSld>
  <p:clrMap bg1="lt1" tx1="dk1" bg2="lt2" tx2="dk2" accent1="accent1" accent2="accent2" accent3="accent3" accent4="accent4" accent5="accent5" accent6="accent6" hlink="hlink" folHlink="folHlink"/>
  <p:sldLayoutIdLst>
    <p:sldLayoutId id="2147483928" r:id="rId1"/>
    <p:sldLayoutId id="2147483929" r:id="rId2"/>
    <p:sldLayoutId id="2147483930" r:id="rId3"/>
    <p:sldLayoutId id="2147483931" r:id="rId4"/>
    <p:sldLayoutId id="2147483932" r:id="rId5"/>
    <p:sldLayoutId id="2147483933" r:id="rId6"/>
    <p:sldLayoutId id="2147483934" r:id="rId7"/>
    <p:sldLayoutId id="2147483935" r:id="rId8"/>
    <p:sldLayoutId id="2147483936" r:id="rId9"/>
    <p:sldLayoutId id="2147483937" r:id="rId10"/>
    <p:sldLayoutId id="2147483938" r:id="rId11"/>
    <p:sldLayoutId id="2147483939" r:id="rId12"/>
    <p:sldLayoutId id="2147483940" r:id="rId13"/>
    <p:sldLayoutId id="2147483941" r:id="rId14"/>
    <p:sldLayoutId id="2147483942" r:id="rId15"/>
    <p:sldLayoutId id="2147483943" r:id="rId16"/>
  </p:sldLayoutIdLst>
  <p:txStyles>
    <p:titleStyle>
      <a:lvl1pPr algn="l" defTabSz="342900" rtl="0" eaLnBrk="1" latinLnBrk="0" hangingPunct="1">
        <a:spcBef>
          <a:spcPct val="0"/>
        </a:spcBef>
        <a:buNone/>
        <a:defRPr kumimoji="1" sz="27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kumimoji="1"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kumimoji="1"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kumimoji="1" sz="1350" kern="1200">
          <a:solidFill>
            <a:schemeClr val="tx1"/>
          </a:solidFill>
          <a:latin typeface="+mn-lt"/>
          <a:ea typeface="+mn-ea"/>
          <a:cs typeface="+mn-cs"/>
        </a:defRPr>
      </a:lvl1pPr>
      <a:lvl2pPr marL="342900" algn="l" defTabSz="342900" rtl="0" eaLnBrk="1" latinLnBrk="0" hangingPunct="1">
        <a:defRPr kumimoji="1" sz="1350" kern="1200">
          <a:solidFill>
            <a:schemeClr val="tx1"/>
          </a:solidFill>
          <a:latin typeface="+mn-lt"/>
          <a:ea typeface="+mn-ea"/>
          <a:cs typeface="+mn-cs"/>
        </a:defRPr>
      </a:lvl2pPr>
      <a:lvl3pPr marL="685800" algn="l" defTabSz="342900" rtl="0" eaLnBrk="1" latinLnBrk="0" hangingPunct="1">
        <a:defRPr kumimoji="1" sz="1350" kern="1200">
          <a:solidFill>
            <a:schemeClr val="tx1"/>
          </a:solidFill>
          <a:latin typeface="+mn-lt"/>
          <a:ea typeface="+mn-ea"/>
          <a:cs typeface="+mn-cs"/>
        </a:defRPr>
      </a:lvl3pPr>
      <a:lvl4pPr marL="1028700" algn="l" defTabSz="342900" rtl="0" eaLnBrk="1" latinLnBrk="0" hangingPunct="1">
        <a:defRPr kumimoji="1" sz="1350" kern="1200">
          <a:solidFill>
            <a:schemeClr val="tx1"/>
          </a:solidFill>
          <a:latin typeface="+mn-lt"/>
          <a:ea typeface="+mn-ea"/>
          <a:cs typeface="+mn-cs"/>
        </a:defRPr>
      </a:lvl4pPr>
      <a:lvl5pPr marL="1371600" algn="l" defTabSz="342900" rtl="0" eaLnBrk="1" latinLnBrk="0" hangingPunct="1">
        <a:defRPr kumimoji="1" sz="1350" kern="1200">
          <a:solidFill>
            <a:schemeClr val="tx1"/>
          </a:solidFill>
          <a:latin typeface="+mn-lt"/>
          <a:ea typeface="+mn-ea"/>
          <a:cs typeface="+mn-cs"/>
        </a:defRPr>
      </a:lvl5pPr>
      <a:lvl6pPr marL="1714500" algn="l" defTabSz="342900" rtl="0" eaLnBrk="1" latinLnBrk="0" hangingPunct="1">
        <a:defRPr kumimoji="1" sz="1350" kern="1200">
          <a:solidFill>
            <a:schemeClr val="tx1"/>
          </a:solidFill>
          <a:latin typeface="+mn-lt"/>
          <a:ea typeface="+mn-ea"/>
          <a:cs typeface="+mn-cs"/>
        </a:defRPr>
      </a:lvl6pPr>
      <a:lvl7pPr marL="2057400" algn="l" defTabSz="342900" rtl="0" eaLnBrk="1" latinLnBrk="0" hangingPunct="1">
        <a:defRPr kumimoji="1" sz="1350" kern="1200">
          <a:solidFill>
            <a:schemeClr val="tx1"/>
          </a:solidFill>
          <a:latin typeface="+mn-lt"/>
          <a:ea typeface="+mn-ea"/>
          <a:cs typeface="+mn-cs"/>
        </a:defRPr>
      </a:lvl7pPr>
      <a:lvl8pPr marL="2400300" algn="l" defTabSz="342900" rtl="0" eaLnBrk="1" latinLnBrk="0" hangingPunct="1">
        <a:defRPr kumimoji="1" sz="1350" kern="1200">
          <a:solidFill>
            <a:schemeClr val="tx1"/>
          </a:solidFill>
          <a:latin typeface="+mn-lt"/>
          <a:ea typeface="+mn-ea"/>
          <a:cs typeface="+mn-cs"/>
        </a:defRPr>
      </a:lvl8pPr>
      <a:lvl9pPr marL="2743200" algn="l" defTabSz="3429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publicdomainq.net/tablet-computer-0043117/" TargetMode="External"/><Relationship Id="rId4" Type="http://schemas.openxmlformats.org/officeDocument/2006/relationships/image" Target="../media/image3.jpg"/><Relationship Id="rId9" Type="http://schemas.openxmlformats.org/officeDocument/2006/relationships/hyperlink" Target="http://www.pngall.com/server-png"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file:///\\Server\" TargetMode="External"/><Relationship Id="rId3" Type="http://schemas.openxmlformats.org/officeDocument/2006/relationships/image" Target="../media/image3.jpg"/><Relationship Id="rId7"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hyperlink" Target="http://www.pngall.com/server-png" TargetMode="External"/><Relationship Id="rId5" Type="http://schemas.openxmlformats.org/officeDocument/2006/relationships/image" Target="../media/image6.png"/><Relationship Id="rId4" Type="http://schemas.openxmlformats.org/officeDocument/2006/relationships/hyperlink" Target="https://publicdomainq.net/tablet-computer-0043117/" TargetMode="External"/><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E5B033-4D8B-F717-3718-121843AB6E4C}"/>
              </a:ext>
            </a:extLst>
          </p:cNvPr>
          <p:cNvSpPr>
            <a:spLocks noGrp="1"/>
          </p:cNvSpPr>
          <p:nvPr>
            <p:ph type="ctrTitle"/>
          </p:nvPr>
        </p:nvSpPr>
        <p:spPr>
          <a:xfrm>
            <a:off x="729763" y="3374361"/>
            <a:ext cx="5398474" cy="1103626"/>
          </a:xfrm>
        </p:spPr>
        <p:txBody>
          <a:bodyPr>
            <a:normAutofit/>
          </a:bodyPr>
          <a:lstStyle/>
          <a:p>
            <a:pPr algn="ctr"/>
            <a:r>
              <a:rPr kumimoji="1" lang="en-US" altLang="ja-JP" dirty="0"/>
              <a:t>Access</a:t>
            </a:r>
            <a:r>
              <a:rPr kumimoji="1" lang="ja-JP" altLang="en-US" dirty="0"/>
              <a:t> </a:t>
            </a:r>
            <a:r>
              <a:rPr kumimoji="1" lang="en-US" altLang="ja-JP" dirty="0"/>
              <a:t>ALAYA</a:t>
            </a:r>
            <a:r>
              <a:rPr kumimoji="1" lang="ja-JP" altLang="en-US" dirty="0"/>
              <a:t>の始め方</a:t>
            </a:r>
            <a:br>
              <a:rPr kumimoji="1" lang="en-US" altLang="ja-JP" dirty="0"/>
            </a:br>
            <a:r>
              <a:rPr lang="en-US" altLang="ja-JP" sz="2025" dirty="0"/>
              <a:t>=ALAYA</a:t>
            </a:r>
            <a:r>
              <a:rPr lang="ja-JP" altLang="en-US" sz="2025" dirty="0"/>
              <a:t>の概要</a:t>
            </a:r>
            <a:r>
              <a:rPr lang="en-US" altLang="ja-JP" sz="2025" dirty="0"/>
              <a:t>=</a:t>
            </a:r>
            <a:endParaRPr kumimoji="1" lang="ja-JP" altLang="en-US" dirty="0"/>
          </a:p>
        </p:txBody>
      </p:sp>
      <p:sp>
        <p:nvSpPr>
          <p:cNvPr id="3" name="字幕 2">
            <a:extLst>
              <a:ext uri="{FF2B5EF4-FFF2-40B4-BE49-F238E27FC236}">
                <a16:creationId xmlns:a16="http://schemas.microsoft.com/office/drawing/2014/main" id="{AE342E75-38F5-F1E0-B7EB-2BE043496661}"/>
              </a:ext>
            </a:extLst>
          </p:cNvPr>
          <p:cNvSpPr>
            <a:spLocks noGrp="1"/>
          </p:cNvSpPr>
          <p:nvPr>
            <p:ph type="subTitle" idx="1"/>
          </p:nvPr>
        </p:nvSpPr>
        <p:spPr>
          <a:xfrm>
            <a:off x="1283558" y="5024043"/>
            <a:ext cx="4290884" cy="1103625"/>
          </a:xfrm>
        </p:spPr>
        <p:txBody>
          <a:bodyPr>
            <a:normAutofit/>
          </a:bodyPr>
          <a:lstStyle/>
          <a:p>
            <a:pPr algn="ctr"/>
            <a:r>
              <a:rPr kumimoji="1" lang="en-US" altLang="ja-JP" sz="1400" dirty="0"/>
              <a:t>Access</a:t>
            </a:r>
            <a:r>
              <a:rPr kumimoji="1" lang="ja-JP" altLang="en-US" sz="1400" dirty="0"/>
              <a:t>によるマルチユーザ環境のフレームワーク</a:t>
            </a:r>
            <a:endParaRPr kumimoji="1" lang="en-US" altLang="ja-JP" sz="1400" dirty="0"/>
          </a:p>
          <a:p>
            <a:pPr algn="ctr"/>
            <a:r>
              <a:rPr kumimoji="1" lang="ja-JP" altLang="en-US" sz="1400" dirty="0"/>
              <a:t>始め方解説資料 はじめに</a:t>
            </a:r>
          </a:p>
        </p:txBody>
      </p:sp>
      <p:sp>
        <p:nvSpPr>
          <p:cNvPr id="4" name="テキスト ボックス 3">
            <a:extLst>
              <a:ext uri="{FF2B5EF4-FFF2-40B4-BE49-F238E27FC236}">
                <a16:creationId xmlns:a16="http://schemas.microsoft.com/office/drawing/2014/main" id="{615AF375-5127-47A9-0908-74044313DA30}"/>
              </a:ext>
            </a:extLst>
          </p:cNvPr>
          <p:cNvSpPr txBox="1"/>
          <p:nvPr/>
        </p:nvSpPr>
        <p:spPr>
          <a:xfrm>
            <a:off x="1948914" y="9475113"/>
            <a:ext cx="3268510" cy="430887"/>
          </a:xfrm>
          <a:prstGeom prst="rect">
            <a:avLst/>
          </a:prstGeom>
          <a:noFill/>
        </p:spPr>
        <p:txBody>
          <a:bodyPr wrap="square" rtlCol="0">
            <a:spAutoFit/>
          </a:bodyPr>
          <a:lstStyle/>
          <a:p>
            <a:pPr algn="ctr"/>
            <a:r>
              <a:rPr kumimoji="1" lang="en-US" altLang="ja-JP" sz="1050" dirty="0"/>
              <a:t>©</a:t>
            </a:r>
            <a:r>
              <a:rPr kumimoji="1" lang="ja-JP" altLang="en-US" sz="1050" dirty="0"/>
              <a:t> </a:t>
            </a:r>
            <a:r>
              <a:rPr kumimoji="1" lang="en-US" altLang="ja-JP" sz="1050" dirty="0"/>
              <a:t>2022</a:t>
            </a:r>
            <a:r>
              <a:rPr kumimoji="1" lang="ja-JP" altLang="en-US" sz="1050" dirty="0"/>
              <a:t> </a:t>
            </a:r>
            <a:r>
              <a:rPr kumimoji="1" lang="en-US" altLang="ja-JP" sz="1050" dirty="0" err="1"/>
              <a:t>AccessALAYA</a:t>
            </a:r>
            <a:endParaRPr kumimoji="1" lang="en-US" altLang="ja-JP" sz="1050" dirty="0"/>
          </a:p>
          <a:p>
            <a:pPr algn="ctr"/>
            <a:r>
              <a:rPr kumimoji="1" lang="ja-JP" altLang="en-US" sz="1050" dirty="0"/>
              <a:t>問い合わせは</a:t>
            </a:r>
            <a:r>
              <a:rPr kumimoji="1" lang="en-US" altLang="ja-JP" sz="1050" dirty="0"/>
              <a:t>AccessALAYA@gmail.com</a:t>
            </a:r>
            <a:endParaRPr kumimoji="1" lang="ja-JP" altLang="en-US" sz="1050" dirty="0"/>
          </a:p>
        </p:txBody>
      </p:sp>
    </p:spTree>
    <p:extLst>
      <p:ext uri="{BB962C8B-B14F-4D97-AF65-F5344CB8AC3E}">
        <p14:creationId xmlns:p14="http://schemas.microsoft.com/office/powerpoint/2010/main" val="2523700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7EB9D2-C97F-630B-73B8-3D01680977A1}"/>
              </a:ext>
            </a:extLst>
          </p:cNvPr>
          <p:cNvSpPr>
            <a:spLocks noGrp="1"/>
          </p:cNvSpPr>
          <p:nvPr>
            <p:ph type="title"/>
          </p:nvPr>
        </p:nvSpPr>
        <p:spPr>
          <a:xfrm>
            <a:off x="457200" y="880533"/>
            <a:ext cx="4760785" cy="592007"/>
          </a:xfrm>
        </p:spPr>
        <p:txBody>
          <a:bodyPr/>
          <a:lstStyle/>
          <a:p>
            <a:r>
              <a:rPr kumimoji="1" lang="en-US" altLang="ja-JP" dirty="0"/>
              <a:t>Access</a:t>
            </a:r>
            <a:r>
              <a:rPr kumimoji="1" lang="ja-JP" altLang="en-US" dirty="0"/>
              <a:t> </a:t>
            </a:r>
            <a:r>
              <a:rPr kumimoji="1" lang="en-US" altLang="ja-JP" dirty="0"/>
              <a:t>ALAYA</a:t>
            </a:r>
            <a:r>
              <a:rPr kumimoji="1" lang="ja-JP" altLang="en-US" dirty="0"/>
              <a:t>とは？</a:t>
            </a:r>
          </a:p>
        </p:txBody>
      </p:sp>
      <p:sp>
        <p:nvSpPr>
          <p:cNvPr id="8" name="テキスト ボックス 7">
            <a:extLst>
              <a:ext uri="{FF2B5EF4-FFF2-40B4-BE49-F238E27FC236}">
                <a16:creationId xmlns:a16="http://schemas.microsoft.com/office/drawing/2014/main" id="{FE319F96-51C8-BB6C-72BC-00006053F4BC}"/>
              </a:ext>
            </a:extLst>
          </p:cNvPr>
          <p:cNvSpPr txBox="1"/>
          <p:nvPr/>
        </p:nvSpPr>
        <p:spPr>
          <a:xfrm>
            <a:off x="282618" y="1536680"/>
            <a:ext cx="6118182" cy="7271221"/>
          </a:xfrm>
          <a:prstGeom prst="rect">
            <a:avLst/>
          </a:prstGeom>
          <a:noFill/>
        </p:spPr>
        <p:txBody>
          <a:bodyPr wrap="square" rtlCol="0">
            <a:spAutoFit/>
          </a:bodyPr>
          <a:lstStyle/>
          <a:p>
            <a:pPr>
              <a:lnSpc>
                <a:spcPct val="150000"/>
              </a:lnSpc>
            </a:pPr>
            <a:r>
              <a:rPr kumimoji="1" lang="ja-JP" altLang="en-US" sz="1200" dirty="0"/>
              <a:t>　</a:t>
            </a:r>
            <a:r>
              <a:rPr kumimoji="1" lang="en-US" altLang="ja-JP" sz="1200" dirty="0"/>
              <a:t>Access</a:t>
            </a:r>
            <a:r>
              <a:rPr kumimoji="1" lang="ja-JP" altLang="en-US" sz="1200" dirty="0"/>
              <a:t> </a:t>
            </a:r>
            <a:r>
              <a:rPr kumimoji="1" lang="en-US" altLang="ja-JP" sz="1200" dirty="0"/>
              <a:t>ALAYA</a:t>
            </a:r>
            <a:r>
              <a:rPr kumimoji="1" lang="ja-JP" altLang="en-US" sz="1200" dirty="0"/>
              <a:t> は </a:t>
            </a:r>
            <a:r>
              <a:rPr kumimoji="1" lang="en-US" altLang="ja-JP" sz="1200" dirty="0"/>
              <a:t>Microsoft</a:t>
            </a:r>
            <a:r>
              <a:rPr kumimoji="1" lang="ja-JP" altLang="en-US" sz="1200" dirty="0"/>
              <a:t> </a:t>
            </a:r>
            <a:r>
              <a:rPr kumimoji="1" lang="en-US" altLang="ja-JP" sz="1200" dirty="0"/>
              <a:t>Access</a:t>
            </a:r>
            <a:r>
              <a:rPr kumimoji="1" lang="ja-JP" altLang="en-US" sz="1200" dirty="0"/>
              <a:t> によるアプリケーション開発と運用のためのフレームワークです。</a:t>
            </a:r>
            <a:endParaRPr kumimoji="1" lang="en-US" altLang="ja-JP" sz="1200" dirty="0"/>
          </a:p>
          <a:p>
            <a:pPr>
              <a:lnSpc>
                <a:spcPct val="150000"/>
              </a:lnSpc>
            </a:pPr>
            <a:endParaRPr kumimoji="1" lang="en-US" altLang="ja-JP" sz="1200" dirty="0"/>
          </a:p>
          <a:p>
            <a:pPr>
              <a:lnSpc>
                <a:spcPct val="150000"/>
              </a:lnSpc>
            </a:pPr>
            <a:r>
              <a:rPr kumimoji="1" lang="ja-JP" altLang="en-US" sz="1200" dirty="0"/>
              <a:t>　共有台帳や管理簿など、部内や課内のグループでデータを共有したいことはよくある話です。</a:t>
            </a:r>
            <a:r>
              <a:rPr lang="en-US" altLang="ja-JP" sz="1200" dirty="0"/>
              <a:t>Access</a:t>
            </a:r>
            <a:r>
              <a:rPr lang="ja-JP" altLang="en-US" sz="1200" dirty="0"/>
              <a:t>は</a:t>
            </a:r>
            <a:r>
              <a:rPr lang="en-US" altLang="ja-JP" sz="1200" dirty="0"/>
              <a:t>Excel</a:t>
            </a:r>
            <a:r>
              <a:rPr lang="ja-JP" altLang="en-US" sz="1200" dirty="0"/>
              <a:t>のような手軽さでデータベースを扱えるため、</a:t>
            </a:r>
            <a:r>
              <a:rPr lang="en-US" altLang="ja-JP" sz="1200" dirty="0"/>
              <a:t>DB</a:t>
            </a:r>
            <a:r>
              <a:rPr lang="ja-JP" altLang="en-US" sz="1200" dirty="0"/>
              <a:t>サーバを立てるまでもない小規模の環境でデータベースを利用したい場合に威力を発揮します。データベースシステムはデータが発生した時点で当事者が直接更新できるようにマルチユーザ運用が基本ですが、</a:t>
            </a:r>
            <a:r>
              <a:rPr lang="en-US" altLang="ja-JP" sz="1200" dirty="0"/>
              <a:t>Access</a:t>
            </a:r>
            <a:r>
              <a:rPr lang="ja-JP" altLang="en-US" sz="1200" dirty="0"/>
              <a:t>はスタンドアロンもしくは２～３人程度のごく少人数による運用しか想定していないため、デフォルト設定のままマルチユーザで使用すると簡単に壊れてしまう脆弱性も抱えています。</a:t>
            </a:r>
            <a:endParaRPr lang="en-US" altLang="ja-JP" sz="1200" dirty="0"/>
          </a:p>
          <a:p>
            <a:pPr>
              <a:lnSpc>
                <a:spcPct val="150000"/>
              </a:lnSpc>
            </a:pPr>
            <a:r>
              <a:rPr lang="ja-JP" altLang="en-US" sz="1200" dirty="0"/>
              <a:t>　</a:t>
            </a:r>
            <a:r>
              <a:rPr lang="en-US" altLang="ja-JP" sz="1200" dirty="0"/>
              <a:t>Access</a:t>
            </a:r>
            <a:r>
              <a:rPr lang="ja-JP" altLang="en-US" sz="1200" dirty="0"/>
              <a:t> </a:t>
            </a:r>
            <a:r>
              <a:rPr lang="en-US" altLang="ja-JP" sz="1200" dirty="0"/>
              <a:t>ALAYA</a:t>
            </a:r>
            <a:r>
              <a:rPr lang="ja-JP" altLang="en-US" sz="1200" dirty="0"/>
              <a:t>はこのような脆弱性を回避して数十人規模のマルチユーザ環境で安定したシステム運用を可能にします。</a:t>
            </a:r>
            <a:r>
              <a:rPr lang="en-US" altLang="ja-JP" sz="1200" dirty="0"/>
              <a:t>ALAYA</a:t>
            </a:r>
            <a:r>
              <a:rPr lang="ja-JP" altLang="en-US" sz="1200" dirty="0"/>
              <a:t>を使ってシステム開発することで、部内や課内では十分な人数で安全に台帳を共有して運用できるようになります。</a:t>
            </a:r>
            <a:endParaRPr lang="en-US" altLang="ja-JP" sz="1200" dirty="0"/>
          </a:p>
          <a:p>
            <a:pPr>
              <a:lnSpc>
                <a:spcPct val="150000"/>
              </a:lnSpc>
            </a:pPr>
            <a:endParaRPr lang="en-US" altLang="ja-JP" sz="1200" dirty="0"/>
          </a:p>
          <a:p>
            <a:pPr>
              <a:lnSpc>
                <a:spcPct val="150000"/>
              </a:lnSpc>
            </a:pPr>
            <a:r>
              <a:rPr kumimoji="1" lang="ja-JP" altLang="en-US" sz="1200" dirty="0"/>
              <a:t>　</a:t>
            </a:r>
            <a:r>
              <a:rPr kumimoji="1" lang="en-US" altLang="ja-JP" sz="1200" dirty="0"/>
              <a:t>Access</a:t>
            </a:r>
            <a:r>
              <a:rPr kumimoji="1" lang="ja-JP" altLang="en-US" sz="1200" dirty="0"/>
              <a:t>は使いやすいシステムですが、ゼロからスクラッチで開発しようとすると大変な思いをします。</a:t>
            </a:r>
            <a:r>
              <a:rPr kumimoji="1" lang="en-US" altLang="ja-JP" sz="1200" dirty="0"/>
              <a:t>ALAYA</a:t>
            </a:r>
            <a:r>
              <a:rPr kumimoji="1" lang="ja-JP" altLang="en-US" sz="1200" dirty="0"/>
              <a:t>フレームワーク用いて開発を行えば基本的な部分はすでに出来上がっており、あとは</a:t>
            </a:r>
            <a:r>
              <a:rPr kumimoji="1" lang="en-US" altLang="ja-JP" sz="1200" dirty="0"/>
              <a:t>ALAYA</a:t>
            </a:r>
            <a:r>
              <a:rPr kumimoji="1" lang="ja-JP" altLang="en-US" sz="1200" dirty="0"/>
              <a:t>のテンプレートやライブラリを使ってユーザ機能を追加していくだけなので比較的容易にシステムを構築することができます。</a:t>
            </a:r>
            <a:r>
              <a:rPr lang="en-US" altLang="ja-JP" sz="1200" dirty="0"/>
              <a:t>Access</a:t>
            </a:r>
            <a:r>
              <a:rPr lang="ja-JP" altLang="en-US" sz="1200" dirty="0"/>
              <a:t> </a:t>
            </a:r>
            <a:r>
              <a:rPr lang="en-US" altLang="ja-JP" sz="1200" dirty="0"/>
              <a:t>ALAYA</a:t>
            </a:r>
            <a:r>
              <a:rPr lang="ja-JP" altLang="en-US" sz="1200" dirty="0"/>
              <a:t>は効率的なアプリケーション開発とカスタマイズの環境を提供します。</a:t>
            </a:r>
            <a:endParaRPr lang="en-US" altLang="ja-JP" sz="1200" dirty="0"/>
          </a:p>
          <a:p>
            <a:pPr>
              <a:lnSpc>
                <a:spcPct val="150000"/>
              </a:lnSpc>
            </a:pPr>
            <a:endParaRPr lang="en-US" altLang="ja-JP" sz="1200" dirty="0"/>
          </a:p>
          <a:p>
            <a:pPr>
              <a:lnSpc>
                <a:spcPct val="150000"/>
              </a:lnSpc>
            </a:pPr>
            <a:r>
              <a:rPr lang="ja-JP" altLang="en-US" sz="1200" dirty="0"/>
              <a:t>　「</a:t>
            </a:r>
            <a:r>
              <a:rPr lang="en-US" altLang="ja-JP" sz="1200" dirty="0"/>
              <a:t>ALAYA</a:t>
            </a:r>
            <a:r>
              <a:rPr lang="ja-JP" altLang="en-US" sz="1200" dirty="0"/>
              <a:t>」は</a:t>
            </a:r>
            <a:r>
              <a:rPr kumimoji="1" lang="ja-JP" altLang="en-US" sz="1200" dirty="0"/>
              <a:t>サンスクリット語で「蔵」を意味します。例えば雪（ヒム）がたくさん集まる場所を</a:t>
            </a:r>
            <a:r>
              <a:rPr lang="ja-JP" altLang="en-US" sz="1200" dirty="0"/>
              <a:t>ヒムのアラヤ→ヒマラヤと言ったり、仏教では阿頼耶識のことを「蔵識」と言ったりします。</a:t>
            </a:r>
            <a:endParaRPr lang="en-US" altLang="ja-JP" sz="1200" dirty="0"/>
          </a:p>
          <a:p>
            <a:pPr>
              <a:lnSpc>
                <a:spcPct val="150000"/>
              </a:lnSpc>
            </a:pPr>
            <a:r>
              <a:rPr lang="ja-JP" altLang="en-US" sz="1200" dirty="0"/>
              <a:t>　</a:t>
            </a:r>
            <a:r>
              <a:rPr lang="en-US" altLang="ja-JP" sz="1200" dirty="0" err="1"/>
              <a:t>Acess</a:t>
            </a:r>
            <a:r>
              <a:rPr lang="ja-JP" altLang="en-US" sz="1200" dirty="0"/>
              <a:t> </a:t>
            </a:r>
            <a:r>
              <a:rPr lang="en-US" altLang="ja-JP" sz="1200" dirty="0"/>
              <a:t>ALAYA</a:t>
            </a:r>
            <a:r>
              <a:rPr lang="ja-JP" altLang="en-US" sz="1200" dirty="0"/>
              <a:t>はこれまでバラバラに管理されがちだったオフィスデータを統合し、蔵のように一か所に集めて管理できるようにすることを目指しています。</a:t>
            </a:r>
            <a:endParaRPr lang="en-US" altLang="ja-JP" sz="1200" dirty="0"/>
          </a:p>
        </p:txBody>
      </p:sp>
    </p:spTree>
    <p:extLst>
      <p:ext uri="{BB962C8B-B14F-4D97-AF65-F5344CB8AC3E}">
        <p14:creationId xmlns:p14="http://schemas.microsoft.com/office/powerpoint/2010/main" val="3296939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D790AF36-5527-87A7-3522-4B77BF65C28F}"/>
              </a:ext>
            </a:extLst>
          </p:cNvPr>
          <p:cNvPicPr>
            <a:picLocks noChangeAspect="1"/>
          </p:cNvPicPr>
          <p:nvPr/>
        </p:nvPicPr>
        <p:blipFill>
          <a:blip r:embed="rId2"/>
          <a:srcRect b="21078"/>
          <a:stretch>
            <a:fillRect/>
          </a:stretch>
        </p:blipFill>
        <p:spPr>
          <a:xfrm>
            <a:off x="1757069" y="4221366"/>
            <a:ext cx="2640002" cy="1953749"/>
          </a:xfrm>
          <a:prstGeom prst="rect">
            <a:avLst/>
          </a:prstGeom>
        </p:spPr>
      </p:pic>
      <p:sp>
        <p:nvSpPr>
          <p:cNvPr id="2" name="タイトル 1">
            <a:extLst>
              <a:ext uri="{FF2B5EF4-FFF2-40B4-BE49-F238E27FC236}">
                <a16:creationId xmlns:a16="http://schemas.microsoft.com/office/drawing/2014/main" id="{4BD8121F-D6E9-BE24-4FB7-D41DD0198D1F}"/>
              </a:ext>
            </a:extLst>
          </p:cNvPr>
          <p:cNvSpPr>
            <a:spLocks noGrp="1"/>
          </p:cNvSpPr>
          <p:nvPr>
            <p:ph type="title"/>
          </p:nvPr>
        </p:nvSpPr>
        <p:spPr>
          <a:xfrm>
            <a:off x="486742" y="356830"/>
            <a:ext cx="5090222" cy="465509"/>
          </a:xfrm>
        </p:spPr>
        <p:txBody>
          <a:bodyPr>
            <a:normAutofit fontScale="90000"/>
          </a:bodyPr>
          <a:lstStyle/>
          <a:p>
            <a:r>
              <a:rPr kumimoji="1" lang="en-US" altLang="ja-JP" dirty="0"/>
              <a:t>ALAYA</a:t>
            </a:r>
            <a:r>
              <a:rPr kumimoji="1" lang="ja-JP" altLang="en-US" dirty="0"/>
              <a:t>の特長①：ローコード開発</a:t>
            </a:r>
          </a:p>
        </p:txBody>
      </p:sp>
      <p:pic>
        <p:nvPicPr>
          <p:cNvPr id="4" name="コンテンツ プレースホルダー 3">
            <a:extLst>
              <a:ext uri="{FF2B5EF4-FFF2-40B4-BE49-F238E27FC236}">
                <a16:creationId xmlns:a16="http://schemas.microsoft.com/office/drawing/2014/main" id="{4CE4CCA1-1DC1-A4D7-EDF7-7EEB8803EA28}"/>
              </a:ext>
            </a:extLst>
          </p:cNvPr>
          <p:cNvPicPr>
            <a:picLocks noGrp="1" noChangeAspect="1"/>
          </p:cNvPicPr>
          <p:nvPr>
            <p:ph idx="1"/>
          </p:nvPr>
        </p:nvPicPr>
        <p:blipFill rotWithShape="1">
          <a:blip r:embed="rId3"/>
          <a:srcRect l="28243" t="20388" r="25331" b="40713"/>
          <a:stretch/>
        </p:blipFill>
        <p:spPr>
          <a:xfrm>
            <a:off x="1407963" y="2568174"/>
            <a:ext cx="3434591" cy="1564177"/>
          </a:xfrm>
          <a:prstGeom prst="rect">
            <a:avLst/>
          </a:prstGeom>
        </p:spPr>
      </p:pic>
      <p:sp>
        <p:nvSpPr>
          <p:cNvPr id="6" name="テキスト ボックス 5">
            <a:extLst>
              <a:ext uri="{FF2B5EF4-FFF2-40B4-BE49-F238E27FC236}">
                <a16:creationId xmlns:a16="http://schemas.microsoft.com/office/drawing/2014/main" id="{41180BB3-E358-776D-07D0-545BDE61E198}"/>
              </a:ext>
            </a:extLst>
          </p:cNvPr>
          <p:cNvSpPr txBox="1"/>
          <p:nvPr/>
        </p:nvSpPr>
        <p:spPr>
          <a:xfrm>
            <a:off x="1778376" y="2745059"/>
            <a:ext cx="1353256" cy="24820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kumimoji="1" lang="ja-JP" altLang="en-US" sz="1013" dirty="0"/>
              <a:t>レコードの絞り込み</a:t>
            </a:r>
          </a:p>
        </p:txBody>
      </p:sp>
      <p:sp>
        <p:nvSpPr>
          <p:cNvPr id="7" name="テキスト ボックス 6">
            <a:extLst>
              <a:ext uri="{FF2B5EF4-FFF2-40B4-BE49-F238E27FC236}">
                <a16:creationId xmlns:a16="http://schemas.microsoft.com/office/drawing/2014/main" id="{F5E3C80E-D11D-F5E8-F7B0-BA4EA5262AAD}"/>
              </a:ext>
            </a:extLst>
          </p:cNvPr>
          <p:cNvSpPr txBox="1"/>
          <p:nvPr/>
        </p:nvSpPr>
        <p:spPr>
          <a:xfrm>
            <a:off x="2589843" y="3741535"/>
            <a:ext cx="1680268" cy="24820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kumimoji="1" lang="ja-JP" altLang="en-US" sz="1013" dirty="0"/>
              <a:t>編集可</a:t>
            </a:r>
            <a:r>
              <a:rPr kumimoji="1" lang="en-US" altLang="ja-JP" sz="1013" dirty="0"/>
              <a:t>/</a:t>
            </a:r>
            <a:r>
              <a:rPr kumimoji="1" lang="ja-JP" altLang="en-US" sz="1013" dirty="0"/>
              <a:t>不可セルの色分け</a:t>
            </a:r>
          </a:p>
        </p:txBody>
      </p:sp>
      <p:sp>
        <p:nvSpPr>
          <p:cNvPr id="8" name="テキスト ボックス 7">
            <a:extLst>
              <a:ext uri="{FF2B5EF4-FFF2-40B4-BE49-F238E27FC236}">
                <a16:creationId xmlns:a16="http://schemas.microsoft.com/office/drawing/2014/main" id="{C1DBB4DE-EBB3-0F10-5049-DFFB4FB283A1}"/>
              </a:ext>
            </a:extLst>
          </p:cNvPr>
          <p:cNvSpPr txBox="1"/>
          <p:nvPr/>
        </p:nvSpPr>
        <p:spPr>
          <a:xfrm>
            <a:off x="3368051" y="2428646"/>
            <a:ext cx="817061" cy="24820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kumimoji="1" lang="ja-JP" altLang="en-US" sz="1013" dirty="0"/>
              <a:t>遷移制御</a:t>
            </a:r>
          </a:p>
        </p:txBody>
      </p:sp>
      <p:sp>
        <p:nvSpPr>
          <p:cNvPr id="9" name="テキスト ボックス 8">
            <a:extLst>
              <a:ext uri="{FF2B5EF4-FFF2-40B4-BE49-F238E27FC236}">
                <a16:creationId xmlns:a16="http://schemas.microsoft.com/office/drawing/2014/main" id="{33CD8378-7D1C-629D-04FC-47C03E24AE5F}"/>
              </a:ext>
            </a:extLst>
          </p:cNvPr>
          <p:cNvSpPr txBox="1"/>
          <p:nvPr/>
        </p:nvSpPr>
        <p:spPr>
          <a:xfrm>
            <a:off x="3704955" y="3028793"/>
            <a:ext cx="817061" cy="40408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kumimoji="1" lang="ja-JP" altLang="en-US" sz="1013" dirty="0"/>
              <a:t>データ保存</a:t>
            </a:r>
          </a:p>
        </p:txBody>
      </p:sp>
      <p:sp>
        <p:nvSpPr>
          <p:cNvPr id="11" name="テキスト ボックス 10">
            <a:extLst>
              <a:ext uri="{FF2B5EF4-FFF2-40B4-BE49-F238E27FC236}">
                <a16:creationId xmlns:a16="http://schemas.microsoft.com/office/drawing/2014/main" id="{29A3F5AD-9E7C-E936-6C25-5BBD0CA5AFE5}"/>
              </a:ext>
            </a:extLst>
          </p:cNvPr>
          <p:cNvSpPr txBox="1"/>
          <p:nvPr/>
        </p:nvSpPr>
        <p:spPr>
          <a:xfrm>
            <a:off x="3095629" y="4539598"/>
            <a:ext cx="1679337" cy="24820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kumimoji="1" lang="ja-JP" altLang="en-US" sz="1013" dirty="0"/>
              <a:t>必要コードはこれだけ</a:t>
            </a:r>
          </a:p>
        </p:txBody>
      </p:sp>
      <p:sp>
        <p:nvSpPr>
          <p:cNvPr id="13" name="テキスト ボックス 12">
            <a:extLst>
              <a:ext uri="{FF2B5EF4-FFF2-40B4-BE49-F238E27FC236}">
                <a16:creationId xmlns:a16="http://schemas.microsoft.com/office/drawing/2014/main" id="{458A92ED-72A4-5963-B8F4-9A298F3969CC}"/>
              </a:ext>
            </a:extLst>
          </p:cNvPr>
          <p:cNvSpPr txBox="1"/>
          <p:nvPr/>
        </p:nvSpPr>
        <p:spPr>
          <a:xfrm>
            <a:off x="149480" y="906743"/>
            <a:ext cx="6199676" cy="1339341"/>
          </a:xfrm>
          <a:prstGeom prst="rect">
            <a:avLst/>
          </a:prstGeom>
          <a:noFill/>
        </p:spPr>
        <p:txBody>
          <a:bodyPr wrap="square" rtlCol="0">
            <a:spAutoFit/>
          </a:bodyPr>
          <a:lstStyle/>
          <a:p>
            <a:r>
              <a:rPr kumimoji="1" lang="ja-JP" altLang="en-US" sz="1013" dirty="0"/>
              <a:t>　</a:t>
            </a:r>
            <a:r>
              <a:rPr kumimoji="1" lang="en-US" altLang="ja-JP" sz="1013" dirty="0"/>
              <a:t>ALAYA</a:t>
            </a:r>
            <a:r>
              <a:rPr kumimoji="1" lang="ja-JP" altLang="en-US" sz="1013" dirty="0"/>
              <a:t>関数を使うことでローコード開発ができます。例えば標準的な帳票</a:t>
            </a:r>
            <a:r>
              <a:rPr kumimoji="1" lang="en-US" altLang="ja-JP" sz="1013" dirty="0"/>
              <a:t>Form</a:t>
            </a:r>
            <a:r>
              <a:rPr kumimoji="1" lang="ja-JP" altLang="en-US" sz="1013" dirty="0"/>
              <a:t>では初期化関数を</a:t>
            </a:r>
            <a:r>
              <a:rPr kumimoji="1" lang="en-US" altLang="ja-JP" sz="1013" dirty="0"/>
              <a:t>Call</a:t>
            </a:r>
            <a:r>
              <a:rPr kumimoji="1" lang="ja-JP" altLang="en-US" sz="1013" dirty="0"/>
              <a:t>するだけで以下の機能が実現します。</a:t>
            </a:r>
            <a:endParaRPr kumimoji="1" lang="en-US" altLang="ja-JP" sz="1013" dirty="0"/>
          </a:p>
          <a:p>
            <a:r>
              <a:rPr kumimoji="1" lang="ja-JP" altLang="en-US" sz="1013" dirty="0"/>
              <a:t>　①編集可／不可セルの色分け</a:t>
            </a:r>
            <a:endParaRPr kumimoji="1" lang="en-US" altLang="ja-JP" sz="1013" dirty="0"/>
          </a:p>
          <a:p>
            <a:r>
              <a:rPr kumimoji="1" lang="ja-JP" altLang="en-US" sz="1013" dirty="0"/>
              <a:t>　②更新行、削除行の色分け</a:t>
            </a:r>
            <a:endParaRPr kumimoji="1" lang="en-US" altLang="ja-JP" sz="1013" dirty="0"/>
          </a:p>
          <a:p>
            <a:r>
              <a:rPr kumimoji="1" lang="ja-JP" altLang="en-US" sz="1013" dirty="0"/>
              <a:t>　③</a:t>
            </a:r>
            <a:r>
              <a:rPr lang="ja-JP" altLang="en-US" sz="1013" dirty="0"/>
              <a:t>レコードの絞り込み</a:t>
            </a:r>
            <a:endParaRPr lang="en-US" altLang="ja-JP" sz="1013" dirty="0"/>
          </a:p>
          <a:p>
            <a:r>
              <a:rPr lang="ja-JP" altLang="en-US" sz="1013" dirty="0"/>
              <a:t>　④保存、閉じる、</a:t>
            </a:r>
            <a:r>
              <a:rPr lang="en-US" altLang="ja-JP" sz="1013" dirty="0"/>
              <a:t>Excel</a:t>
            </a:r>
            <a:r>
              <a:rPr lang="ja-JP" altLang="en-US" sz="1013" dirty="0"/>
              <a:t>出力などの画面遷移制御</a:t>
            </a:r>
            <a:endParaRPr lang="en-US" altLang="ja-JP" sz="1013" dirty="0"/>
          </a:p>
          <a:p>
            <a:r>
              <a:rPr kumimoji="1" lang="ja-JP" altLang="en-US" sz="1013" dirty="0"/>
              <a:t>　⑤更新・追加レコードの</a:t>
            </a:r>
            <a:r>
              <a:rPr lang="ja-JP" altLang="en-US" sz="1013" dirty="0"/>
              <a:t>データ保存</a:t>
            </a:r>
            <a:endParaRPr lang="en-US" altLang="ja-JP" sz="1013" dirty="0"/>
          </a:p>
          <a:p>
            <a:r>
              <a:rPr lang="ja-JP" altLang="en-US" sz="1013" dirty="0"/>
              <a:t>ユーザのロジックに集中できるので、コードの見通しが良くなってメンテナンス性が高まります。</a:t>
            </a:r>
            <a:endParaRPr lang="en-US" altLang="ja-JP" sz="1013" dirty="0"/>
          </a:p>
        </p:txBody>
      </p:sp>
      <p:sp>
        <p:nvSpPr>
          <p:cNvPr id="14" name="楕円 13">
            <a:extLst>
              <a:ext uri="{FF2B5EF4-FFF2-40B4-BE49-F238E27FC236}">
                <a16:creationId xmlns:a16="http://schemas.microsoft.com/office/drawing/2014/main" id="{2A0D9F3A-27EF-E26A-7248-CACD06E9C07E}"/>
              </a:ext>
            </a:extLst>
          </p:cNvPr>
          <p:cNvSpPr/>
          <p:nvPr/>
        </p:nvSpPr>
        <p:spPr>
          <a:xfrm>
            <a:off x="1740023" y="2981076"/>
            <a:ext cx="608726" cy="15721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13"/>
          </a:p>
        </p:txBody>
      </p:sp>
      <p:sp>
        <p:nvSpPr>
          <p:cNvPr id="15" name="楕円 14">
            <a:extLst>
              <a:ext uri="{FF2B5EF4-FFF2-40B4-BE49-F238E27FC236}">
                <a16:creationId xmlns:a16="http://schemas.microsoft.com/office/drawing/2014/main" id="{7E03A76F-09E4-AE54-BC72-A46C10386396}"/>
              </a:ext>
            </a:extLst>
          </p:cNvPr>
          <p:cNvSpPr/>
          <p:nvPr/>
        </p:nvSpPr>
        <p:spPr>
          <a:xfrm>
            <a:off x="2588941" y="2975448"/>
            <a:ext cx="923801" cy="15721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13"/>
          </a:p>
        </p:txBody>
      </p:sp>
      <p:sp>
        <p:nvSpPr>
          <p:cNvPr id="16" name="楕円 15">
            <a:extLst>
              <a:ext uri="{FF2B5EF4-FFF2-40B4-BE49-F238E27FC236}">
                <a16:creationId xmlns:a16="http://schemas.microsoft.com/office/drawing/2014/main" id="{915A0513-61A8-6A2B-4889-BAA1CC4E9C53}"/>
              </a:ext>
            </a:extLst>
          </p:cNvPr>
          <p:cNvSpPr/>
          <p:nvPr/>
        </p:nvSpPr>
        <p:spPr>
          <a:xfrm>
            <a:off x="3050841" y="2697314"/>
            <a:ext cx="1595269" cy="15721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13"/>
          </a:p>
        </p:txBody>
      </p:sp>
      <p:sp>
        <p:nvSpPr>
          <p:cNvPr id="3" name="タイトル 1">
            <a:extLst>
              <a:ext uri="{FF2B5EF4-FFF2-40B4-BE49-F238E27FC236}">
                <a16:creationId xmlns:a16="http://schemas.microsoft.com/office/drawing/2014/main" id="{61352C11-2356-0121-C155-E837B9E19602}"/>
              </a:ext>
            </a:extLst>
          </p:cNvPr>
          <p:cNvSpPr txBox="1">
            <a:spLocks/>
          </p:cNvSpPr>
          <p:nvPr/>
        </p:nvSpPr>
        <p:spPr>
          <a:xfrm>
            <a:off x="471488" y="6324673"/>
            <a:ext cx="5138292" cy="465509"/>
          </a:xfrm>
          <a:prstGeom prst="rect">
            <a:avLst/>
          </a:prstGeom>
        </p:spPr>
        <p:txBody>
          <a:bodyPr vert="horz" lIns="91440" tIns="45720" rIns="91440" bIns="45720" rtlCol="0" anchor="t">
            <a:normAutofit fontScale="90000"/>
          </a:bodyPr>
          <a:lstStyle>
            <a:lvl1pPr algn="l" defTabSz="342900" rtl="0" eaLnBrk="1" latinLnBrk="0" hangingPunct="1">
              <a:spcBef>
                <a:spcPct val="0"/>
              </a:spcBef>
              <a:buNone/>
              <a:defRPr kumimoji="1" sz="27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en-US" altLang="ja-JP" dirty="0"/>
              <a:t>ALAYA</a:t>
            </a:r>
            <a:r>
              <a:rPr lang="ja-JP" altLang="en-US" dirty="0"/>
              <a:t>の特長②：マルチユーザ環境</a:t>
            </a:r>
          </a:p>
        </p:txBody>
      </p:sp>
      <p:sp>
        <p:nvSpPr>
          <p:cNvPr id="10" name="テキスト ボックス 9">
            <a:extLst>
              <a:ext uri="{FF2B5EF4-FFF2-40B4-BE49-F238E27FC236}">
                <a16:creationId xmlns:a16="http://schemas.microsoft.com/office/drawing/2014/main" id="{6E09A104-4BCD-33DE-8C4B-BEB46F742A49}"/>
              </a:ext>
            </a:extLst>
          </p:cNvPr>
          <p:cNvSpPr txBox="1"/>
          <p:nvPr/>
        </p:nvSpPr>
        <p:spPr>
          <a:xfrm>
            <a:off x="380999" y="6776121"/>
            <a:ext cx="5968157" cy="871713"/>
          </a:xfrm>
          <a:prstGeom prst="rect">
            <a:avLst/>
          </a:prstGeom>
          <a:noFill/>
        </p:spPr>
        <p:txBody>
          <a:bodyPr wrap="square" rtlCol="0">
            <a:spAutoFit/>
          </a:bodyPr>
          <a:lstStyle/>
          <a:p>
            <a:r>
              <a:rPr kumimoji="1" lang="ja-JP" altLang="en-US" sz="1013" dirty="0"/>
              <a:t>　</a:t>
            </a:r>
            <a:r>
              <a:rPr kumimoji="1" lang="en-US" altLang="ja-JP" sz="1013" dirty="0"/>
              <a:t>ALAYA</a:t>
            </a:r>
            <a:r>
              <a:rPr kumimoji="1" lang="ja-JP" altLang="en-US" sz="1013" dirty="0"/>
              <a:t>はマルチユーザによるデータベース運用を最初から想定しています。</a:t>
            </a:r>
            <a:endParaRPr kumimoji="1" lang="en-US" altLang="ja-JP" sz="1013" dirty="0"/>
          </a:p>
          <a:p>
            <a:r>
              <a:rPr kumimoji="1" lang="ja-JP" altLang="en-US" sz="1013" dirty="0"/>
              <a:t>　データベースシステムは最新の状態を複数のユーザ間で共有するためにマルチユーザで使えることが必須です。</a:t>
            </a:r>
            <a:r>
              <a:rPr lang="en-US" altLang="ja-JP" sz="1013" dirty="0"/>
              <a:t>Access</a:t>
            </a:r>
            <a:r>
              <a:rPr lang="ja-JP" altLang="en-US" sz="1013" dirty="0"/>
              <a:t> </a:t>
            </a:r>
            <a:r>
              <a:rPr lang="en-US" altLang="ja-JP" sz="1013" dirty="0"/>
              <a:t>ALAYA</a:t>
            </a:r>
            <a:r>
              <a:rPr lang="ja-JP" altLang="en-US" sz="1013" dirty="0"/>
              <a:t>を使うことで</a:t>
            </a:r>
            <a:r>
              <a:rPr lang="en-US" altLang="ja-JP" sz="1013" dirty="0"/>
              <a:t>Access</a:t>
            </a:r>
            <a:r>
              <a:rPr lang="ja-JP" altLang="en-US" sz="1013" dirty="0"/>
              <a:t>の脆弱性を回避して、部内や課内といった数十人規模のユーザで安全にデータ共有することができます。</a:t>
            </a:r>
            <a:endParaRPr lang="en-US" altLang="ja-JP" sz="1013" dirty="0"/>
          </a:p>
          <a:p>
            <a:r>
              <a:rPr lang="ja-JP" altLang="en-US" sz="1013" dirty="0"/>
              <a:t>　さらには</a:t>
            </a:r>
            <a:r>
              <a:rPr lang="en-US" altLang="ja-JP" sz="1013" dirty="0"/>
              <a:t>ODBC</a:t>
            </a:r>
            <a:r>
              <a:rPr lang="ja-JP" altLang="en-US" sz="1013" dirty="0"/>
              <a:t>による外部</a:t>
            </a:r>
            <a:r>
              <a:rPr lang="en-US" altLang="ja-JP" sz="1013" dirty="0"/>
              <a:t>DB</a:t>
            </a:r>
            <a:r>
              <a:rPr lang="ja-JP" altLang="en-US" sz="1013" dirty="0"/>
              <a:t>との接続や、</a:t>
            </a:r>
            <a:r>
              <a:rPr lang="en-US" altLang="ja-JP" sz="1013" dirty="0"/>
              <a:t>SharePoint</a:t>
            </a:r>
            <a:r>
              <a:rPr lang="ja-JP" altLang="en-US" sz="1013" dirty="0"/>
              <a:t>によるクラウド運用も可能です。</a:t>
            </a:r>
            <a:endParaRPr lang="en-US" altLang="ja-JP" sz="1013" dirty="0"/>
          </a:p>
        </p:txBody>
      </p:sp>
      <p:cxnSp>
        <p:nvCxnSpPr>
          <p:cNvPr id="18" name="直線コネクタ 17">
            <a:extLst>
              <a:ext uri="{FF2B5EF4-FFF2-40B4-BE49-F238E27FC236}">
                <a16:creationId xmlns:a16="http://schemas.microsoft.com/office/drawing/2014/main" id="{EDD5F682-305A-5802-FF48-B3053BFEDFBC}"/>
              </a:ext>
            </a:extLst>
          </p:cNvPr>
          <p:cNvCxnSpPr>
            <a:cxnSpLocks/>
          </p:cNvCxnSpPr>
          <p:nvPr/>
        </p:nvCxnSpPr>
        <p:spPr>
          <a:xfrm>
            <a:off x="3269782" y="8459856"/>
            <a:ext cx="2191" cy="2135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BE9300B0-BE72-7D4F-6A73-19BD03DC9254}"/>
              </a:ext>
            </a:extLst>
          </p:cNvPr>
          <p:cNvCxnSpPr>
            <a:cxnSpLocks/>
          </p:cNvCxnSpPr>
          <p:nvPr/>
        </p:nvCxnSpPr>
        <p:spPr>
          <a:xfrm>
            <a:off x="2430713" y="8453560"/>
            <a:ext cx="2191" cy="213513"/>
          </a:xfrm>
          <a:prstGeom prst="line">
            <a:avLst/>
          </a:prstGeom>
        </p:spPr>
        <p:style>
          <a:lnRef idx="1">
            <a:schemeClr val="accent1"/>
          </a:lnRef>
          <a:fillRef idx="0">
            <a:schemeClr val="accent1"/>
          </a:fillRef>
          <a:effectRef idx="0">
            <a:schemeClr val="accent1"/>
          </a:effectRef>
          <a:fontRef idx="minor">
            <a:schemeClr val="tx1"/>
          </a:fontRef>
        </p:style>
      </p:cxnSp>
      <p:pic>
        <p:nvPicPr>
          <p:cNvPr id="22" name="図 21" descr="グラフィカル ユーザー インターフェイス&#10;&#10;自動的に生成された説明">
            <a:extLst>
              <a:ext uri="{FF2B5EF4-FFF2-40B4-BE49-F238E27FC236}">
                <a16:creationId xmlns:a16="http://schemas.microsoft.com/office/drawing/2014/main" id="{18774EA1-9F06-E8A5-C9F8-E04117C2C064}"/>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2239898" y="8265024"/>
            <a:ext cx="455030" cy="291219"/>
          </a:xfrm>
          <a:prstGeom prst="rect">
            <a:avLst/>
          </a:prstGeom>
        </p:spPr>
      </p:pic>
      <p:pic>
        <p:nvPicPr>
          <p:cNvPr id="23" name="図 22" descr="グラフィカル ユーザー インターフェイス&#10;&#10;自動的に生成された説明">
            <a:extLst>
              <a:ext uri="{FF2B5EF4-FFF2-40B4-BE49-F238E27FC236}">
                <a16:creationId xmlns:a16="http://schemas.microsoft.com/office/drawing/2014/main" id="{C9263593-3675-8A37-98FD-DE73BFCC08D3}"/>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051989" y="8285248"/>
            <a:ext cx="455030" cy="291219"/>
          </a:xfrm>
          <a:prstGeom prst="rect">
            <a:avLst/>
          </a:prstGeom>
        </p:spPr>
      </p:pic>
      <p:cxnSp>
        <p:nvCxnSpPr>
          <p:cNvPr id="24" name="直線コネクタ 23">
            <a:extLst>
              <a:ext uri="{FF2B5EF4-FFF2-40B4-BE49-F238E27FC236}">
                <a16:creationId xmlns:a16="http://schemas.microsoft.com/office/drawing/2014/main" id="{53A45FFC-5CE4-CDD1-42A3-E6CF51C57829}"/>
              </a:ext>
            </a:extLst>
          </p:cNvPr>
          <p:cNvCxnSpPr>
            <a:cxnSpLocks/>
          </p:cNvCxnSpPr>
          <p:nvPr/>
        </p:nvCxnSpPr>
        <p:spPr>
          <a:xfrm>
            <a:off x="1087838" y="8657989"/>
            <a:ext cx="41600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D9357CEC-38C6-B801-6898-A1C9F0A5FE7E}"/>
              </a:ext>
            </a:extLst>
          </p:cNvPr>
          <p:cNvCxnSpPr>
            <a:cxnSpLocks/>
          </p:cNvCxnSpPr>
          <p:nvPr/>
        </p:nvCxnSpPr>
        <p:spPr>
          <a:xfrm>
            <a:off x="1280351" y="8193865"/>
            <a:ext cx="0" cy="457679"/>
          </a:xfrm>
          <a:prstGeom prst="line">
            <a:avLst/>
          </a:prstGeom>
        </p:spPr>
        <p:style>
          <a:lnRef idx="1">
            <a:schemeClr val="accent1"/>
          </a:lnRef>
          <a:fillRef idx="0">
            <a:schemeClr val="accent1"/>
          </a:fillRef>
          <a:effectRef idx="0">
            <a:schemeClr val="accent1"/>
          </a:effectRef>
          <a:fontRef idx="minor">
            <a:schemeClr val="tx1"/>
          </a:fontRef>
        </p:style>
      </p:cxnSp>
      <p:pic>
        <p:nvPicPr>
          <p:cNvPr id="27" name="Picture 2">
            <a:extLst>
              <a:ext uri="{FF2B5EF4-FFF2-40B4-BE49-F238E27FC236}">
                <a16:creationId xmlns:a16="http://schemas.microsoft.com/office/drawing/2014/main" id="{39574B3C-BED0-90BE-3F82-9C47A353B45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4410" y="8268591"/>
            <a:ext cx="291219" cy="29121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a:extLst>
              <a:ext uri="{FF2B5EF4-FFF2-40B4-BE49-F238E27FC236}">
                <a16:creationId xmlns:a16="http://schemas.microsoft.com/office/drawing/2014/main" id="{389B9A2A-D2F2-7061-370A-0CDBE17D9B3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7874" y="8263086"/>
            <a:ext cx="275968" cy="275968"/>
          </a:xfrm>
          <a:prstGeom prst="rect">
            <a:avLst/>
          </a:prstGeom>
          <a:noFill/>
          <a:extLst>
            <a:ext uri="{909E8E84-426E-40DD-AFC4-6F175D3DCCD1}">
              <a14:hiddenFill xmlns:a14="http://schemas.microsoft.com/office/drawing/2010/main">
                <a:solidFill>
                  <a:srgbClr val="FFFFFF"/>
                </a:solidFill>
              </a14:hiddenFill>
            </a:ext>
          </a:extLst>
        </p:spPr>
      </p:pic>
      <p:sp>
        <p:nvSpPr>
          <p:cNvPr id="29" name="フローチャート: 磁気ディスク 28">
            <a:extLst>
              <a:ext uri="{FF2B5EF4-FFF2-40B4-BE49-F238E27FC236}">
                <a16:creationId xmlns:a16="http://schemas.microsoft.com/office/drawing/2014/main" id="{A97801AE-6320-8C24-C6A8-976A21734994}"/>
              </a:ext>
            </a:extLst>
          </p:cNvPr>
          <p:cNvSpPr/>
          <p:nvPr/>
        </p:nvSpPr>
        <p:spPr>
          <a:xfrm>
            <a:off x="1367771" y="8018446"/>
            <a:ext cx="225034" cy="164011"/>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13"/>
          </a:p>
        </p:txBody>
      </p:sp>
      <p:sp>
        <p:nvSpPr>
          <p:cNvPr id="30" name="テキスト ボックス 29">
            <a:extLst>
              <a:ext uri="{FF2B5EF4-FFF2-40B4-BE49-F238E27FC236}">
                <a16:creationId xmlns:a16="http://schemas.microsoft.com/office/drawing/2014/main" id="{DFBF968B-3B8E-002A-97F3-2B6D0F001988}"/>
              </a:ext>
            </a:extLst>
          </p:cNvPr>
          <p:cNvSpPr txBox="1"/>
          <p:nvPr/>
        </p:nvSpPr>
        <p:spPr>
          <a:xfrm>
            <a:off x="1306938" y="8165156"/>
            <a:ext cx="704039" cy="196208"/>
          </a:xfrm>
          <a:prstGeom prst="rect">
            <a:avLst/>
          </a:prstGeom>
          <a:noFill/>
        </p:spPr>
        <p:txBody>
          <a:bodyPr wrap="none" rtlCol="0">
            <a:spAutoFit/>
          </a:bodyPr>
          <a:lstStyle/>
          <a:p>
            <a:r>
              <a:rPr kumimoji="1" lang="ja-JP" altLang="en-US" sz="675" dirty="0"/>
              <a:t>共有テーブル</a:t>
            </a:r>
          </a:p>
        </p:txBody>
      </p:sp>
      <p:pic>
        <p:nvPicPr>
          <p:cNvPr id="32" name="Picture 6" descr="アクセス, 2013年 無料 アイコン の Simply Styled Icons">
            <a:extLst>
              <a:ext uri="{FF2B5EF4-FFF2-40B4-BE49-F238E27FC236}">
                <a16:creationId xmlns:a16="http://schemas.microsoft.com/office/drawing/2014/main" id="{48A62D58-ACB5-846F-9357-BE1091D86A5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35658" y="8204191"/>
            <a:ext cx="121666" cy="12166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アクセス, 2013年 無料 アイコン の Simply Styled Icons">
            <a:extLst>
              <a:ext uri="{FF2B5EF4-FFF2-40B4-BE49-F238E27FC236}">
                <a16:creationId xmlns:a16="http://schemas.microsoft.com/office/drawing/2014/main" id="{7739966C-B7D2-83AB-C5DD-56EAED5B1C8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4013" y="8237930"/>
            <a:ext cx="121666" cy="121666"/>
          </a:xfrm>
          <a:prstGeom prst="rect">
            <a:avLst/>
          </a:prstGeom>
          <a:noFill/>
          <a:extLst>
            <a:ext uri="{909E8E84-426E-40DD-AFC4-6F175D3DCCD1}">
              <a14:hiddenFill xmlns:a14="http://schemas.microsoft.com/office/drawing/2010/main">
                <a:solidFill>
                  <a:srgbClr val="FFFFFF"/>
                </a:solidFill>
              </a14:hiddenFill>
            </a:ext>
          </a:extLst>
        </p:spPr>
      </p:pic>
      <p:sp>
        <p:nvSpPr>
          <p:cNvPr id="35" name="テキスト ボックス 34">
            <a:extLst>
              <a:ext uri="{FF2B5EF4-FFF2-40B4-BE49-F238E27FC236}">
                <a16:creationId xmlns:a16="http://schemas.microsoft.com/office/drawing/2014/main" id="{44899F77-B870-C41F-1F4D-38432CC6AD2B}"/>
              </a:ext>
            </a:extLst>
          </p:cNvPr>
          <p:cNvSpPr txBox="1"/>
          <p:nvPr/>
        </p:nvSpPr>
        <p:spPr>
          <a:xfrm>
            <a:off x="4140645" y="7994343"/>
            <a:ext cx="2126805" cy="55996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sz="1013" dirty="0"/>
              <a:t>数十人規模：</a:t>
            </a:r>
            <a:endParaRPr kumimoji="1" lang="en-US" altLang="ja-JP" sz="1013" dirty="0"/>
          </a:p>
          <a:p>
            <a:r>
              <a:rPr kumimoji="1" lang="ja-JP" altLang="en-US" sz="1013" dirty="0"/>
              <a:t>部内や課内など少人数の運用では十分なユーザ数</a:t>
            </a:r>
          </a:p>
        </p:txBody>
      </p:sp>
      <p:sp>
        <p:nvSpPr>
          <p:cNvPr id="40" name="テキスト ボックス 39">
            <a:extLst>
              <a:ext uri="{FF2B5EF4-FFF2-40B4-BE49-F238E27FC236}">
                <a16:creationId xmlns:a16="http://schemas.microsoft.com/office/drawing/2014/main" id="{35DC22A6-8857-FE4E-C55F-51A23E60DAB5}"/>
              </a:ext>
            </a:extLst>
          </p:cNvPr>
          <p:cNvSpPr txBox="1"/>
          <p:nvPr/>
        </p:nvSpPr>
        <p:spPr>
          <a:xfrm>
            <a:off x="831031" y="7705501"/>
            <a:ext cx="805029" cy="248209"/>
          </a:xfrm>
          <a:prstGeom prst="rect">
            <a:avLst/>
          </a:prstGeom>
          <a:noFill/>
        </p:spPr>
        <p:txBody>
          <a:bodyPr wrap="none" rtlCol="0">
            <a:spAutoFit/>
          </a:bodyPr>
          <a:lstStyle/>
          <a:p>
            <a:r>
              <a:rPr kumimoji="1" lang="en-US" altLang="ja-JP" sz="1013" dirty="0"/>
              <a:t>File</a:t>
            </a:r>
            <a:r>
              <a:rPr kumimoji="1" lang="ja-JP" altLang="en-US" sz="1013" dirty="0"/>
              <a:t> </a:t>
            </a:r>
            <a:r>
              <a:rPr kumimoji="1" lang="en-US" altLang="ja-JP" sz="1013" dirty="0"/>
              <a:t>Server</a:t>
            </a:r>
            <a:endParaRPr kumimoji="1" lang="ja-JP" altLang="en-US" sz="1013" dirty="0"/>
          </a:p>
        </p:txBody>
      </p:sp>
      <p:sp>
        <p:nvSpPr>
          <p:cNvPr id="44" name="矢印: 下 43">
            <a:extLst>
              <a:ext uri="{FF2B5EF4-FFF2-40B4-BE49-F238E27FC236}">
                <a16:creationId xmlns:a16="http://schemas.microsoft.com/office/drawing/2014/main" id="{F821A376-8CEB-1AF2-689E-3F8DB09909E9}"/>
              </a:ext>
            </a:extLst>
          </p:cNvPr>
          <p:cNvSpPr/>
          <p:nvPr/>
        </p:nvSpPr>
        <p:spPr>
          <a:xfrm>
            <a:off x="3350124" y="4184666"/>
            <a:ext cx="539195" cy="2324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a:extLst>
              <a:ext uri="{FF2B5EF4-FFF2-40B4-BE49-F238E27FC236}">
                <a16:creationId xmlns:a16="http://schemas.microsoft.com/office/drawing/2014/main" id="{D4746D6C-84AE-8A5E-025E-F8FDCC3CB8D3}"/>
              </a:ext>
            </a:extLst>
          </p:cNvPr>
          <p:cNvCxnSpPr>
            <a:cxnSpLocks/>
          </p:cNvCxnSpPr>
          <p:nvPr/>
        </p:nvCxnSpPr>
        <p:spPr>
          <a:xfrm>
            <a:off x="2201965" y="8108371"/>
            <a:ext cx="2191" cy="213513"/>
          </a:xfrm>
          <a:prstGeom prst="line">
            <a:avLst/>
          </a:prstGeom>
        </p:spPr>
        <p:style>
          <a:lnRef idx="1">
            <a:schemeClr val="accent1"/>
          </a:lnRef>
          <a:fillRef idx="0">
            <a:schemeClr val="accent1"/>
          </a:fillRef>
          <a:effectRef idx="0">
            <a:schemeClr val="accent1"/>
          </a:effectRef>
          <a:fontRef idx="minor">
            <a:schemeClr val="tx1"/>
          </a:fontRef>
        </p:style>
      </p:cxnSp>
      <p:pic>
        <p:nvPicPr>
          <p:cNvPr id="46" name="図 45" descr="グラフィカル ユーザー インターフェイス&#10;&#10;自動的に生成された説明">
            <a:extLst>
              <a:ext uri="{FF2B5EF4-FFF2-40B4-BE49-F238E27FC236}">
                <a16:creationId xmlns:a16="http://schemas.microsoft.com/office/drawing/2014/main" id="{4320465F-87ED-617F-51BD-BA48D181742D}"/>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2011150" y="7919835"/>
            <a:ext cx="455030" cy="291219"/>
          </a:xfrm>
          <a:prstGeom prst="rect">
            <a:avLst/>
          </a:prstGeom>
        </p:spPr>
      </p:pic>
      <p:pic>
        <p:nvPicPr>
          <p:cNvPr id="47" name="Picture 2">
            <a:extLst>
              <a:ext uri="{FF2B5EF4-FFF2-40B4-BE49-F238E27FC236}">
                <a16:creationId xmlns:a16="http://schemas.microsoft.com/office/drawing/2014/main" id="{A2C834B8-3F9A-6F28-4B5D-0EE3D40BB5F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49126" y="7917897"/>
            <a:ext cx="275968" cy="27596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アクセス, 2013年 無料 アイコン の Simply Styled Icons">
            <a:extLst>
              <a:ext uri="{FF2B5EF4-FFF2-40B4-BE49-F238E27FC236}">
                <a16:creationId xmlns:a16="http://schemas.microsoft.com/office/drawing/2014/main" id="{F3CF3D1D-9494-6C31-D61D-37DD83EE61E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6910" y="7859002"/>
            <a:ext cx="121666" cy="121666"/>
          </a:xfrm>
          <a:prstGeom prst="rect">
            <a:avLst/>
          </a:prstGeom>
          <a:noFill/>
          <a:extLst>
            <a:ext uri="{909E8E84-426E-40DD-AFC4-6F175D3DCCD1}">
              <a14:hiddenFill xmlns:a14="http://schemas.microsoft.com/office/drawing/2010/main">
                <a:solidFill>
                  <a:srgbClr val="FFFFFF"/>
                </a:solidFill>
              </a14:hiddenFill>
            </a:ext>
          </a:extLst>
        </p:spPr>
      </p:pic>
      <p:cxnSp>
        <p:nvCxnSpPr>
          <p:cNvPr id="49" name="直線コネクタ 48">
            <a:extLst>
              <a:ext uri="{FF2B5EF4-FFF2-40B4-BE49-F238E27FC236}">
                <a16:creationId xmlns:a16="http://schemas.microsoft.com/office/drawing/2014/main" id="{A1C2CCAA-CA9D-4D79-DF30-53F338880EE1}"/>
              </a:ext>
            </a:extLst>
          </p:cNvPr>
          <p:cNvCxnSpPr>
            <a:cxnSpLocks/>
          </p:cNvCxnSpPr>
          <p:nvPr/>
        </p:nvCxnSpPr>
        <p:spPr>
          <a:xfrm>
            <a:off x="2850021" y="8079569"/>
            <a:ext cx="2191" cy="213513"/>
          </a:xfrm>
          <a:prstGeom prst="line">
            <a:avLst/>
          </a:prstGeom>
        </p:spPr>
        <p:style>
          <a:lnRef idx="1">
            <a:schemeClr val="accent1"/>
          </a:lnRef>
          <a:fillRef idx="0">
            <a:schemeClr val="accent1"/>
          </a:fillRef>
          <a:effectRef idx="0">
            <a:schemeClr val="accent1"/>
          </a:effectRef>
          <a:fontRef idx="minor">
            <a:schemeClr val="tx1"/>
          </a:fontRef>
        </p:style>
      </p:cxnSp>
      <p:pic>
        <p:nvPicPr>
          <p:cNvPr id="50" name="図 49" descr="グラフィカル ユーザー インターフェイス&#10;&#10;自動的に生成された説明">
            <a:extLst>
              <a:ext uri="{FF2B5EF4-FFF2-40B4-BE49-F238E27FC236}">
                <a16:creationId xmlns:a16="http://schemas.microsoft.com/office/drawing/2014/main" id="{402604D0-4F11-4BAA-804C-8B5B8D79E332}"/>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2659206" y="7891033"/>
            <a:ext cx="455030" cy="291219"/>
          </a:xfrm>
          <a:prstGeom prst="rect">
            <a:avLst/>
          </a:prstGeom>
        </p:spPr>
      </p:pic>
      <p:pic>
        <p:nvPicPr>
          <p:cNvPr id="51" name="Picture 2">
            <a:extLst>
              <a:ext uri="{FF2B5EF4-FFF2-40B4-BE49-F238E27FC236}">
                <a16:creationId xmlns:a16="http://schemas.microsoft.com/office/drawing/2014/main" id="{19DF5C39-5D33-3137-1298-6D5424364D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97182" y="7889095"/>
            <a:ext cx="275968" cy="27596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descr="アクセス, 2013年 無料 アイコン の Simply Styled Icons">
            <a:extLst>
              <a:ext uri="{FF2B5EF4-FFF2-40B4-BE49-F238E27FC236}">
                <a16:creationId xmlns:a16="http://schemas.microsoft.com/office/drawing/2014/main" id="{0E0175FA-09FA-AAED-0930-1B08E1D4488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54966" y="7830200"/>
            <a:ext cx="121666" cy="121666"/>
          </a:xfrm>
          <a:prstGeom prst="rect">
            <a:avLst/>
          </a:prstGeom>
          <a:noFill/>
          <a:extLst>
            <a:ext uri="{909E8E84-426E-40DD-AFC4-6F175D3DCCD1}">
              <a14:hiddenFill xmlns:a14="http://schemas.microsoft.com/office/drawing/2010/main">
                <a:solidFill>
                  <a:srgbClr val="FFFFFF"/>
                </a:solidFill>
              </a14:hiddenFill>
            </a:ext>
          </a:extLst>
        </p:spPr>
      </p:pic>
      <p:sp>
        <p:nvSpPr>
          <p:cNvPr id="53" name="矢印: 右 52">
            <a:extLst>
              <a:ext uri="{FF2B5EF4-FFF2-40B4-BE49-F238E27FC236}">
                <a16:creationId xmlns:a16="http://schemas.microsoft.com/office/drawing/2014/main" id="{D1971128-1028-D816-890F-2D2C3D1092E7}"/>
              </a:ext>
            </a:extLst>
          </p:cNvPr>
          <p:cNvSpPr/>
          <p:nvPr/>
        </p:nvSpPr>
        <p:spPr>
          <a:xfrm flipH="1">
            <a:off x="3695743" y="8127111"/>
            <a:ext cx="387153" cy="2912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1" name="図 20">
            <a:extLst>
              <a:ext uri="{FF2B5EF4-FFF2-40B4-BE49-F238E27FC236}">
                <a16:creationId xmlns:a16="http://schemas.microsoft.com/office/drawing/2014/main" id="{1A0A00A9-C9C8-F23E-47F3-F1FC287FCD2B}"/>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1079423" y="7959171"/>
            <a:ext cx="271877" cy="388158"/>
          </a:xfrm>
          <a:prstGeom prst="rect">
            <a:avLst/>
          </a:prstGeom>
        </p:spPr>
      </p:pic>
    </p:spTree>
    <p:extLst>
      <p:ext uri="{BB962C8B-B14F-4D97-AF65-F5344CB8AC3E}">
        <p14:creationId xmlns:p14="http://schemas.microsoft.com/office/powerpoint/2010/main" val="3514916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D8121F-D6E9-BE24-4FB7-D41DD0198D1F}"/>
              </a:ext>
            </a:extLst>
          </p:cNvPr>
          <p:cNvSpPr>
            <a:spLocks noGrp="1"/>
          </p:cNvSpPr>
          <p:nvPr>
            <p:ph type="title"/>
          </p:nvPr>
        </p:nvSpPr>
        <p:spPr>
          <a:xfrm>
            <a:off x="326576" y="356830"/>
            <a:ext cx="5970264" cy="465509"/>
          </a:xfrm>
        </p:spPr>
        <p:txBody>
          <a:bodyPr>
            <a:normAutofit fontScale="90000"/>
          </a:bodyPr>
          <a:lstStyle/>
          <a:p>
            <a:r>
              <a:rPr kumimoji="1" lang="en-US" altLang="ja-JP" dirty="0"/>
              <a:t>ALAYA</a:t>
            </a:r>
            <a:r>
              <a:rPr kumimoji="1" lang="ja-JP" altLang="en-US" dirty="0"/>
              <a:t>の特長③：</a:t>
            </a:r>
            <a:br>
              <a:rPr kumimoji="1" lang="en-US" altLang="ja-JP" dirty="0"/>
            </a:br>
            <a:r>
              <a:rPr kumimoji="1" lang="ja-JP" altLang="en-US" dirty="0"/>
              <a:t>バージョンアップと配布管理</a:t>
            </a:r>
          </a:p>
        </p:txBody>
      </p:sp>
      <p:sp>
        <p:nvSpPr>
          <p:cNvPr id="13" name="テキスト ボックス 12">
            <a:extLst>
              <a:ext uri="{FF2B5EF4-FFF2-40B4-BE49-F238E27FC236}">
                <a16:creationId xmlns:a16="http://schemas.microsoft.com/office/drawing/2014/main" id="{458A92ED-72A4-5963-B8F4-9A298F3969CC}"/>
              </a:ext>
            </a:extLst>
          </p:cNvPr>
          <p:cNvSpPr txBox="1"/>
          <p:nvPr/>
        </p:nvSpPr>
        <p:spPr>
          <a:xfrm>
            <a:off x="450989" y="1323605"/>
            <a:ext cx="5721438" cy="715837"/>
          </a:xfrm>
          <a:prstGeom prst="rect">
            <a:avLst/>
          </a:prstGeom>
          <a:noFill/>
        </p:spPr>
        <p:txBody>
          <a:bodyPr wrap="none" rtlCol="0">
            <a:spAutoFit/>
          </a:bodyPr>
          <a:lstStyle/>
          <a:p>
            <a:r>
              <a:rPr kumimoji="1" lang="ja-JP" altLang="en-US" sz="1013" dirty="0"/>
              <a:t>　ユーザモジュールに機能追加は欠かせません。</a:t>
            </a:r>
            <a:r>
              <a:rPr kumimoji="1" lang="en-US" altLang="ja-JP" sz="1013" dirty="0"/>
              <a:t>ALAYA</a:t>
            </a:r>
            <a:r>
              <a:rPr kumimoji="1" lang="ja-JP" altLang="en-US" sz="1013" dirty="0"/>
              <a:t>は</a:t>
            </a:r>
            <a:r>
              <a:rPr kumimoji="1" lang="en-US" altLang="ja-JP" sz="1013" dirty="0"/>
              <a:t>RAD</a:t>
            </a:r>
            <a:r>
              <a:rPr kumimoji="1" lang="ja-JP" altLang="en-US" sz="1013" dirty="0"/>
              <a:t>による頻繁なバージョンアップが</a:t>
            </a:r>
            <a:endParaRPr kumimoji="1" lang="en-US" altLang="ja-JP" sz="1013" dirty="0"/>
          </a:p>
          <a:p>
            <a:r>
              <a:rPr kumimoji="1" lang="ja-JP" altLang="en-US" sz="1013" dirty="0"/>
              <a:t>行われることを</a:t>
            </a:r>
            <a:r>
              <a:rPr lang="ja-JP" altLang="en-US" sz="1013" dirty="0"/>
              <a:t>前提としています。このためモジュール更新とバージョン管理、更新した</a:t>
            </a:r>
            <a:endParaRPr lang="en-US" altLang="ja-JP" sz="1013" dirty="0"/>
          </a:p>
          <a:p>
            <a:r>
              <a:rPr lang="ja-JP" altLang="en-US" sz="1013" dirty="0"/>
              <a:t>モジュールを配布する仕組みを用意しています。</a:t>
            </a:r>
            <a:endParaRPr lang="en-US" altLang="ja-JP" sz="1013" dirty="0"/>
          </a:p>
          <a:p>
            <a:endParaRPr lang="en-US" altLang="ja-JP" sz="1013" dirty="0"/>
          </a:p>
        </p:txBody>
      </p:sp>
      <p:sp>
        <p:nvSpPr>
          <p:cNvPr id="3" name="吹き出し: 角を丸めた四角形 2">
            <a:extLst>
              <a:ext uri="{FF2B5EF4-FFF2-40B4-BE49-F238E27FC236}">
                <a16:creationId xmlns:a16="http://schemas.microsoft.com/office/drawing/2014/main" id="{A3F7661B-5DB7-3F1A-669E-A5E36412FD83}"/>
              </a:ext>
            </a:extLst>
          </p:cNvPr>
          <p:cNvSpPr/>
          <p:nvPr/>
        </p:nvSpPr>
        <p:spPr>
          <a:xfrm>
            <a:off x="1901547" y="2369421"/>
            <a:ext cx="1255307" cy="983386"/>
          </a:xfrm>
          <a:prstGeom prst="wedgeRoundRectCallout">
            <a:avLst>
              <a:gd name="adj1" fmla="val -64111"/>
              <a:gd name="adj2" fmla="val 29419"/>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13"/>
          </a:p>
        </p:txBody>
      </p:sp>
      <p:pic>
        <p:nvPicPr>
          <p:cNvPr id="4" name="図 3">
            <a:extLst>
              <a:ext uri="{FF2B5EF4-FFF2-40B4-BE49-F238E27FC236}">
                <a16:creationId xmlns:a16="http://schemas.microsoft.com/office/drawing/2014/main" id="{1F392021-0DE2-A32A-565A-FADC5115A536}"/>
              </a:ext>
            </a:extLst>
          </p:cNvPr>
          <p:cNvPicPr>
            <a:picLocks noChangeAspect="1"/>
          </p:cNvPicPr>
          <p:nvPr/>
        </p:nvPicPr>
        <p:blipFill>
          <a:blip r:embed="rId2"/>
          <a:stretch>
            <a:fillRect/>
          </a:stretch>
        </p:blipFill>
        <p:spPr>
          <a:xfrm>
            <a:off x="2013254" y="2438879"/>
            <a:ext cx="150787" cy="131938"/>
          </a:xfrm>
          <a:prstGeom prst="rect">
            <a:avLst/>
          </a:prstGeom>
        </p:spPr>
      </p:pic>
      <p:cxnSp>
        <p:nvCxnSpPr>
          <p:cNvPr id="5" name="直線コネクタ 4">
            <a:extLst>
              <a:ext uri="{FF2B5EF4-FFF2-40B4-BE49-F238E27FC236}">
                <a16:creationId xmlns:a16="http://schemas.microsoft.com/office/drawing/2014/main" id="{68D30F41-4777-B72A-EDB6-8F2C9E2FB58F}"/>
              </a:ext>
            </a:extLst>
          </p:cNvPr>
          <p:cNvCxnSpPr>
            <a:cxnSpLocks/>
          </p:cNvCxnSpPr>
          <p:nvPr/>
        </p:nvCxnSpPr>
        <p:spPr>
          <a:xfrm>
            <a:off x="3634641" y="3222092"/>
            <a:ext cx="2191" cy="213513"/>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56D0224F-EC47-4959-1C97-01510237641A}"/>
              </a:ext>
            </a:extLst>
          </p:cNvPr>
          <p:cNvCxnSpPr>
            <a:cxnSpLocks/>
          </p:cNvCxnSpPr>
          <p:nvPr/>
        </p:nvCxnSpPr>
        <p:spPr>
          <a:xfrm>
            <a:off x="4387171" y="3214769"/>
            <a:ext cx="2191" cy="213513"/>
          </a:xfrm>
          <a:prstGeom prst="line">
            <a:avLst/>
          </a:prstGeom>
        </p:spPr>
        <p:style>
          <a:lnRef idx="1">
            <a:schemeClr val="accent1"/>
          </a:lnRef>
          <a:fillRef idx="0">
            <a:schemeClr val="accent1"/>
          </a:fillRef>
          <a:effectRef idx="0">
            <a:schemeClr val="accent1"/>
          </a:effectRef>
          <a:fontRef idx="minor">
            <a:schemeClr val="tx1"/>
          </a:fontRef>
        </p:style>
      </p:cxnSp>
      <p:pic>
        <p:nvPicPr>
          <p:cNvPr id="7" name="図 6" descr="グラフィカル ユーザー インターフェイス&#10;&#10;自動的に生成された説明">
            <a:extLst>
              <a:ext uri="{FF2B5EF4-FFF2-40B4-BE49-F238E27FC236}">
                <a16:creationId xmlns:a16="http://schemas.microsoft.com/office/drawing/2014/main" id="{A3DEA3EC-163A-9ECB-3B93-9A560AF8C3A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455705" y="2901213"/>
            <a:ext cx="455030" cy="291219"/>
          </a:xfrm>
          <a:prstGeom prst="rect">
            <a:avLst/>
          </a:prstGeom>
        </p:spPr>
      </p:pic>
      <p:sp>
        <p:nvSpPr>
          <p:cNvPr id="8" name="吹き出し: 角を丸めた四角形 7">
            <a:extLst>
              <a:ext uri="{FF2B5EF4-FFF2-40B4-BE49-F238E27FC236}">
                <a16:creationId xmlns:a16="http://schemas.microsoft.com/office/drawing/2014/main" id="{6BC7D539-21F9-7165-4E0C-C36D06E7E7A0}"/>
              </a:ext>
            </a:extLst>
          </p:cNvPr>
          <p:cNvSpPr/>
          <p:nvPr/>
        </p:nvSpPr>
        <p:spPr>
          <a:xfrm>
            <a:off x="3598615" y="2553556"/>
            <a:ext cx="977023" cy="279893"/>
          </a:xfrm>
          <a:prstGeom prst="wedgeRoundRectCallout">
            <a:avLst>
              <a:gd name="adj1" fmla="val -34452"/>
              <a:gd name="adj2" fmla="val 6578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13"/>
          </a:p>
        </p:txBody>
      </p:sp>
      <p:pic>
        <p:nvPicPr>
          <p:cNvPr id="9" name="図 8">
            <a:extLst>
              <a:ext uri="{FF2B5EF4-FFF2-40B4-BE49-F238E27FC236}">
                <a16:creationId xmlns:a16="http://schemas.microsoft.com/office/drawing/2014/main" id="{34A558F2-9A79-B384-3FBE-2E7C1F8D98C2}"/>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410340" y="2862782"/>
            <a:ext cx="233025" cy="360116"/>
          </a:xfrm>
          <a:prstGeom prst="rect">
            <a:avLst/>
          </a:prstGeom>
        </p:spPr>
      </p:pic>
      <p:sp>
        <p:nvSpPr>
          <p:cNvPr id="10" name="テキスト ボックス 9">
            <a:extLst>
              <a:ext uri="{FF2B5EF4-FFF2-40B4-BE49-F238E27FC236}">
                <a16:creationId xmlns:a16="http://schemas.microsoft.com/office/drawing/2014/main" id="{BAA89A8B-51A4-976C-B4F6-4AA71FEAA904}"/>
              </a:ext>
            </a:extLst>
          </p:cNvPr>
          <p:cNvSpPr txBox="1"/>
          <p:nvPr/>
        </p:nvSpPr>
        <p:spPr>
          <a:xfrm>
            <a:off x="1108420" y="2536312"/>
            <a:ext cx="719514" cy="300082"/>
          </a:xfrm>
          <a:prstGeom prst="rect">
            <a:avLst/>
          </a:prstGeom>
          <a:noFill/>
        </p:spPr>
        <p:txBody>
          <a:bodyPr wrap="square" rtlCol="0">
            <a:spAutoFit/>
          </a:bodyPr>
          <a:lstStyle/>
          <a:p>
            <a:pPr algn="ctr"/>
            <a:r>
              <a:rPr lang="ja-JP" altLang="en-US" sz="675" dirty="0"/>
              <a:t>ファイル</a:t>
            </a:r>
            <a:endParaRPr lang="en-US" altLang="ja-JP" sz="675" dirty="0"/>
          </a:p>
          <a:p>
            <a:pPr algn="ctr"/>
            <a:r>
              <a:rPr lang="ja-JP" altLang="en-US" sz="675" dirty="0"/>
              <a:t>サーバ</a:t>
            </a:r>
            <a:endParaRPr lang="ja-JP" altLang="en-US" sz="563" dirty="0"/>
          </a:p>
        </p:txBody>
      </p:sp>
      <p:pic>
        <p:nvPicPr>
          <p:cNvPr id="11" name="図 10" descr="グラフィカル ユーザー インターフェイス&#10;&#10;自動的に生成された説明">
            <a:extLst>
              <a:ext uri="{FF2B5EF4-FFF2-40B4-BE49-F238E27FC236}">
                <a16:creationId xmlns:a16="http://schemas.microsoft.com/office/drawing/2014/main" id="{C44AB1BC-DCF0-81FA-AE2A-D914350C77F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213855" y="2923386"/>
            <a:ext cx="455030" cy="291219"/>
          </a:xfrm>
          <a:prstGeom prst="rect">
            <a:avLst/>
          </a:prstGeom>
        </p:spPr>
      </p:pic>
      <p:pic>
        <p:nvPicPr>
          <p:cNvPr id="12" name="図 11">
            <a:extLst>
              <a:ext uri="{FF2B5EF4-FFF2-40B4-BE49-F238E27FC236}">
                <a16:creationId xmlns:a16="http://schemas.microsoft.com/office/drawing/2014/main" id="{B1DA035B-5EF6-0064-57ED-265F4D21288F}"/>
              </a:ext>
            </a:extLst>
          </p:cNvPr>
          <p:cNvPicPr>
            <a:picLocks noChangeAspect="1"/>
          </p:cNvPicPr>
          <p:nvPr/>
        </p:nvPicPr>
        <p:blipFill>
          <a:blip r:embed="rId7"/>
          <a:stretch>
            <a:fillRect/>
          </a:stretch>
        </p:blipFill>
        <p:spPr>
          <a:xfrm>
            <a:off x="3643216" y="2579950"/>
            <a:ext cx="153097" cy="179828"/>
          </a:xfrm>
          <a:prstGeom prst="rect">
            <a:avLst/>
          </a:prstGeom>
        </p:spPr>
      </p:pic>
      <p:sp>
        <p:nvSpPr>
          <p:cNvPr id="14" name="テキスト ボックス 13">
            <a:extLst>
              <a:ext uri="{FF2B5EF4-FFF2-40B4-BE49-F238E27FC236}">
                <a16:creationId xmlns:a16="http://schemas.microsoft.com/office/drawing/2014/main" id="{1122B6CF-4E77-075F-B7CA-0384DF853EAA}"/>
              </a:ext>
            </a:extLst>
          </p:cNvPr>
          <p:cNvSpPr txBox="1"/>
          <p:nvPr/>
        </p:nvSpPr>
        <p:spPr>
          <a:xfrm>
            <a:off x="3478286" y="2389398"/>
            <a:ext cx="1255306" cy="178960"/>
          </a:xfrm>
          <a:prstGeom prst="rect">
            <a:avLst/>
          </a:prstGeom>
          <a:noFill/>
        </p:spPr>
        <p:txBody>
          <a:bodyPr wrap="square" rtlCol="0">
            <a:spAutoFit/>
          </a:bodyPr>
          <a:lstStyle/>
          <a:p>
            <a:pPr algn="ctr"/>
            <a:r>
              <a:rPr lang="ja-JP" altLang="en-US" sz="563" dirty="0"/>
              <a:t>スクリプト（ショートカット）</a:t>
            </a:r>
            <a:endParaRPr lang="en-US" altLang="ja-JP" sz="563" dirty="0"/>
          </a:p>
        </p:txBody>
      </p:sp>
      <p:cxnSp>
        <p:nvCxnSpPr>
          <p:cNvPr id="15" name="直線コネクタ 14">
            <a:extLst>
              <a:ext uri="{FF2B5EF4-FFF2-40B4-BE49-F238E27FC236}">
                <a16:creationId xmlns:a16="http://schemas.microsoft.com/office/drawing/2014/main" id="{90092DB9-8581-C434-DF75-92A61A0F7584}"/>
              </a:ext>
            </a:extLst>
          </p:cNvPr>
          <p:cNvCxnSpPr>
            <a:cxnSpLocks/>
          </p:cNvCxnSpPr>
          <p:nvPr/>
        </p:nvCxnSpPr>
        <p:spPr>
          <a:xfrm>
            <a:off x="1126635" y="3428281"/>
            <a:ext cx="3493604" cy="1140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BE313BF7-CC90-65D2-EB67-5931AB95EC85}"/>
              </a:ext>
            </a:extLst>
          </p:cNvPr>
          <p:cNvCxnSpPr>
            <a:cxnSpLocks/>
            <a:stCxn id="9" idx="2"/>
          </p:cNvCxnSpPr>
          <p:nvPr/>
        </p:nvCxnSpPr>
        <p:spPr>
          <a:xfrm>
            <a:off x="1526853" y="3222898"/>
            <a:ext cx="0" cy="217157"/>
          </a:xfrm>
          <a:prstGeom prst="line">
            <a:avLst/>
          </a:prstGeom>
        </p:spPr>
        <p:style>
          <a:lnRef idx="1">
            <a:schemeClr val="accent1"/>
          </a:lnRef>
          <a:fillRef idx="0">
            <a:schemeClr val="accent1"/>
          </a:fillRef>
          <a:effectRef idx="0">
            <a:schemeClr val="accent1"/>
          </a:effectRef>
          <a:fontRef idx="minor">
            <a:schemeClr val="tx1"/>
          </a:fontRef>
        </p:style>
      </p:cxnSp>
      <p:pic>
        <p:nvPicPr>
          <p:cNvPr id="26" name="図 25">
            <a:extLst>
              <a:ext uri="{FF2B5EF4-FFF2-40B4-BE49-F238E27FC236}">
                <a16:creationId xmlns:a16="http://schemas.microsoft.com/office/drawing/2014/main" id="{E76D0283-A58B-AD90-E695-A0F1DB8451A2}"/>
              </a:ext>
            </a:extLst>
          </p:cNvPr>
          <p:cNvPicPr>
            <a:picLocks noChangeAspect="1"/>
          </p:cNvPicPr>
          <p:nvPr/>
        </p:nvPicPr>
        <p:blipFill>
          <a:blip r:embed="rId2"/>
          <a:stretch>
            <a:fillRect/>
          </a:stretch>
        </p:blipFill>
        <p:spPr>
          <a:xfrm>
            <a:off x="2213632" y="2613009"/>
            <a:ext cx="150787" cy="131938"/>
          </a:xfrm>
          <a:prstGeom prst="rect">
            <a:avLst/>
          </a:prstGeom>
        </p:spPr>
      </p:pic>
      <p:pic>
        <p:nvPicPr>
          <p:cNvPr id="27" name="図 26">
            <a:extLst>
              <a:ext uri="{FF2B5EF4-FFF2-40B4-BE49-F238E27FC236}">
                <a16:creationId xmlns:a16="http://schemas.microsoft.com/office/drawing/2014/main" id="{EE2BBD94-DF6B-FA4C-55EC-4786FAC3B272}"/>
              </a:ext>
            </a:extLst>
          </p:cNvPr>
          <p:cNvPicPr>
            <a:picLocks noChangeAspect="1"/>
          </p:cNvPicPr>
          <p:nvPr/>
        </p:nvPicPr>
        <p:blipFill>
          <a:blip r:embed="rId2"/>
          <a:stretch>
            <a:fillRect/>
          </a:stretch>
        </p:blipFill>
        <p:spPr>
          <a:xfrm>
            <a:off x="2213632" y="2792393"/>
            <a:ext cx="150787" cy="131938"/>
          </a:xfrm>
          <a:prstGeom prst="rect">
            <a:avLst/>
          </a:prstGeom>
        </p:spPr>
      </p:pic>
      <p:pic>
        <p:nvPicPr>
          <p:cNvPr id="28" name="図 27">
            <a:extLst>
              <a:ext uri="{FF2B5EF4-FFF2-40B4-BE49-F238E27FC236}">
                <a16:creationId xmlns:a16="http://schemas.microsoft.com/office/drawing/2014/main" id="{41B0F4FF-F785-D324-6462-D3058442166D}"/>
              </a:ext>
            </a:extLst>
          </p:cNvPr>
          <p:cNvPicPr>
            <a:picLocks noChangeAspect="1"/>
          </p:cNvPicPr>
          <p:nvPr/>
        </p:nvPicPr>
        <p:blipFill>
          <a:blip r:embed="rId2"/>
          <a:stretch>
            <a:fillRect/>
          </a:stretch>
        </p:blipFill>
        <p:spPr>
          <a:xfrm>
            <a:off x="2213845" y="2975710"/>
            <a:ext cx="150787" cy="131938"/>
          </a:xfrm>
          <a:prstGeom prst="rect">
            <a:avLst/>
          </a:prstGeom>
        </p:spPr>
      </p:pic>
      <p:sp>
        <p:nvSpPr>
          <p:cNvPr id="29" name="テキスト ボックス 28">
            <a:extLst>
              <a:ext uri="{FF2B5EF4-FFF2-40B4-BE49-F238E27FC236}">
                <a16:creationId xmlns:a16="http://schemas.microsoft.com/office/drawing/2014/main" id="{9260220D-69F3-5182-C2CA-3FB2362CBD2A}"/>
              </a:ext>
            </a:extLst>
          </p:cNvPr>
          <p:cNvSpPr txBox="1"/>
          <p:nvPr/>
        </p:nvSpPr>
        <p:spPr>
          <a:xfrm>
            <a:off x="2138499" y="2444294"/>
            <a:ext cx="925405" cy="265586"/>
          </a:xfrm>
          <a:prstGeom prst="rect">
            <a:avLst/>
          </a:prstGeom>
          <a:noFill/>
        </p:spPr>
        <p:txBody>
          <a:bodyPr wrap="square" rtlCol="0">
            <a:spAutoFit/>
          </a:bodyPr>
          <a:lstStyle/>
          <a:p>
            <a:r>
              <a:rPr lang="en-US" altLang="ja-JP" sz="563" dirty="0">
                <a:hlinkClick r:id="rId8" action="ppaction://hlinkfile"/>
              </a:rPr>
              <a:t>\\Server\</a:t>
            </a:r>
            <a:r>
              <a:rPr lang="en-US" altLang="ja-JP" sz="563" dirty="0"/>
              <a:t>AccessALAYA</a:t>
            </a:r>
            <a:endParaRPr lang="ja-JP" altLang="en-US" sz="563" dirty="0"/>
          </a:p>
        </p:txBody>
      </p:sp>
      <p:sp>
        <p:nvSpPr>
          <p:cNvPr id="39" name="テキスト ボックス 38">
            <a:extLst>
              <a:ext uri="{FF2B5EF4-FFF2-40B4-BE49-F238E27FC236}">
                <a16:creationId xmlns:a16="http://schemas.microsoft.com/office/drawing/2014/main" id="{A642DD5B-A968-868D-2FF1-93FE96234135}"/>
              </a:ext>
            </a:extLst>
          </p:cNvPr>
          <p:cNvSpPr txBox="1"/>
          <p:nvPr/>
        </p:nvSpPr>
        <p:spPr>
          <a:xfrm>
            <a:off x="2343308" y="2615029"/>
            <a:ext cx="656338" cy="178960"/>
          </a:xfrm>
          <a:prstGeom prst="rect">
            <a:avLst/>
          </a:prstGeom>
          <a:noFill/>
        </p:spPr>
        <p:txBody>
          <a:bodyPr wrap="square" rtlCol="0">
            <a:spAutoFit/>
          </a:bodyPr>
          <a:lstStyle/>
          <a:p>
            <a:r>
              <a:rPr lang="en-US" altLang="ja-JP" sz="563" dirty="0"/>
              <a:t>\ALAYADB</a:t>
            </a:r>
            <a:endParaRPr lang="ja-JP" altLang="en-US" sz="563" dirty="0"/>
          </a:p>
        </p:txBody>
      </p:sp>
      <p:sp>
        <p:nvSpPr>
          <p:cNvPr id="40" name="テキスト ボックス 39">
            <a:extLst>
              <a:ext uri="{FF2B5EF4-FFF2-40B4-BE49-F238E27FC236}">
                <a16:creationId xmlns:a16="http://schemas.microsoft.com/office/drawing/2014/main" id="{6909CB8F-2A77-C61F-8358-48A0B887D883}"/>
              </a:ext>
            </a:extLst>
          </p:cNvPr>
          <p:cNvSpPr txBox="1"/>
          <p:nvPr/>
        </p:nvSpPr>
        <p:spPr>
          <a:xfrm>
            <a:off x="2343308" y="2803747"/>
            <a:ext cx="662927" cy="178960"/>
          </a:xfrm>
          <a:prstGeom prst="rect">
            <a:avLst/>
          </a:prstGeom>
          <a:noFill/>
        </p:spPr>
        <p:txBody>
          <a:bodyPr wrap="square" rtlCol="0">
            <a:spAutoFit/>
          </a:bodyPr>
          <a:lstStyle/>
          <a:p>
            <a:r>
              <a:rPr lang="en-US" altLang="ja-JP" sz="563" dirty="0"/>
              <a:t>\</a:t>
            </a:r>
            <a:r>
              <a:rPr lang="en-US" altLang="ja-JP" sz="563" dirty="0" err="1"/>
              <a:t>ALAYAMenu</a:t>
            </a:r>
            <a:endParaRPr lang="ja-JP" altLang="en-US" sz="563" dirty="0"/>
          </a:p>
        </p:txBody>
      </p:sp>
      <p:sp>
        <p:nvSpPr>
          <p:cNvPr id="41" name="テキスト ボックス 40">
            <a:extLst>
              <a:ext uri="{FF2B5EF4-FFF2-40B4-BE49-F238E27FC236}">
                <a16:creationId xmlns:a16="http://schemas.microsoft.com/office/drawing/2014/main" id="{E1693433-233B-3447-9EBB-4D80F86601A8}"/>
              </a:ext>
            </a:extLst>
          </p:cNvPr>
          <p:cNvSpPr txBox="1"/>
          <p:nvPr/>
        </p:nvSpPr>
        <p:spPr>
          <a:xfrm>
            <a:off x="2332845" y="2991215"/>
            <a:ext cx="656338" cy="178960"/>
          </a:xfrm>
          <a:prstGeom prst="rect">
            <a:avLst/>
          </a:prstGeom>
          <a:noFill/>
        </p:spPr>
        <p:txBody>
          <a:bodyPr wrap="square" rtlCol="0">
            <a:spAutoFit/>
          </a:bodyPr>
          <a:lstStyle/>
          <a:p>
            <a:r>
              <a:rPr lang="en-US" altLang="ja-JP" sz="563" dirty="0"/>
              <a:t>\</a:t>
            </a:r>
            <a:r>
              <a:rPr lang="en-US" altLang="ja-JP" sz="563" dirty="0" err="1"/>
              <a:t>ALAYAScript</a:t>
            </a:r>
            <a:endParaRPr lang="ja-JP" altLang="en-US" sz="563" dirty="0"/>
          </a:p>
        </p:txBody>
      </p:sp>
      <p:sp>
        <p:nvSpPr>
          <p:cNvPr id="42" name="テキスト ボックス 41">
            <a:extLst>
              <a:ext uri="{FF2B5EF4-FFF2-40B4-BE49-F238E27FC236}">
                <a16:creationId xmlns:a16="http://schemas.microsoft.com/office/drawing/2014/main" id="{979466B6-D8DF-A36C-BAF9-C8B8F81D460D}"/>
              </a:ext>
            </a:extLst>
          </p:cNvPr>
          <p:cNvSpPr txBox="1"/>
          <p:nvPr/>
        </p:nvSpPr>
        <p:spPr>
          <a:xfrm>
            <a:off x="3777985" y="2621360"/>
            <a:ext cx="917982" cy="178960"/>
          </a:xfrm>
          <a:prstGeom prst="rect">
            <a:avLst/>
          </a:prstGeom>
          <a:noFill/>
        </p:spPr>
        <p:txBody>
          <a:bodyPr wrap="square" rtlCol="0">
            <a:spAutoFit/>
          </a:bodyPr>
          <a:lstStyle/>
          <a:p>
            <a:r>
              <a:rPr lang="en-US" altLang="ja-JP" sz="563" dirty="0"/>
              <a:t>ALAYA</a:t>
            </a:r>
            <a:r>
              <a:rPr lang="ja-JP" altLang="en-US" sz="563" dirty="0"/>
              <a:t>メニュー</a:t>
            </a:r>
            <a:r>
              <a:rPr lang="en-US" altLang="ja-JP" sz="563" dirty="0"/>
              <a:t>.</a:t>
            </a:r>
            <a:r>
              <a:rPr lang="en-US" altLang="ja-JP" sz="563" dirty="0" err="1"/>
              <a:t>vbs</a:t>
            </a:r>
            <a:endParaRPr lang="en-US" altLang="ja-JP" sz="563" dirty="0"/>
          </a:p>
        </p:txBody>
      </p:sp>
      <p:pic>
        <p:nvPicPr>
          <p:cNvPr id="43" name="図 42">
            <a:extLst>
              <a:ext uri="{FF2B5EF4-FFF2-40B4-BE49-F238E27FC236}">
                <a16:creationId xmlns:a16="http://schemas.microsoft.com/office/drawing/2014/main" id="{07FE3B07-F881-3DD2-ED2D-61DA62AEF585}"/>
              </a:ext>
            </a:extLst>
          </p:cNvPr>
          <p:cNvPicPr>
            <a:picLocks noChangeAspect="1"/>
          </p:cNvPicPr>
          <p:nvPr/>
        </p:nvPicPr>
        <p:blipFill>
          <a:blip r:embed="rId2"/>
          <a:stretch>
            <a:fillRect/>
          </a:stretch>
        </p:blipFill>
        <p:spPr>
          <a:xfrm>
            <a:off x="2219342" y="3142509"/>
            <a:ext cx="150787" cy="131938"/>
          </a:xfrm>
          <a:prstGeom prst="rect">
            <a:avLst/>
          </a:prstGeom>
        </p:spPr>
      </p:pic>
      <p:sp>
        <p:nvSpPr>
          <p:cNvPr id="44" name="テキスト ボックス 43">
            <a:extLst>
              <a:ext uri="{FF2B5EF4-FFF2-40B4-BE49-F238E27FC236}">
                <a16:creationId xmlns:a16="http://schemas.microsoft.com/office/drawing/2014/main" id="{A06163D8-B987-4A5A-31E5-BD6147C10844}"/>
              </a:ext>
            </a:extLst>
          </p:cNvPr>
          <p:cNvSpPr txBox="1"/>
          <p:nvPr/>
        </p:nvSpPr>
        <p:spPr>
          <a:xfrm>
            <a:off x="2338341" y="3158014"/>
            <a:ext cx="656338" cy="178960"/>
          </a:xfrm>
          <a:prstGeom prst="rect">
            <a:avLst/>
          </a:prstGeom>
          <a:noFill/>
        </p:spPr>
        <p:txBody>
          <a:bodyPr wrap="square" rtlCol="0">
            <a:spAutoFit/>
          </a:bodyPr>
          <a:lstStyle/>
          <a:p>
            <a:r>
              <a:rPr lang="en-US" altLang="ja-JP" sz="563" dirty="0"/>
              <a:t>\</a:t>
            </a:r>
            <a:r>
              <a:rPr lang="en-US" altLang="ja-JP" sz="563" dirty="0" err="1"/>
              <a:t>DBBackup</a:t>
            </a:r>
            <a:endParaRPr lang="ja-JP" altLang="en-US" sz="563" dirty="0"/>
          </a:p>
        </p:txBody>
      </p:sp>
      <p:sp>
        <p:nvSpPr>
          <p:cNvPr id="46" name="テキスト ボックス 45">
            <a:extLst>
              <a:ext uri="{FF2B5EF4-FFF2-40B4-BE49-F238E27FC236}">
                <a16:creationId xmlns:a16="http://schemas.microsoft.com/office/drawing/2014/main" id="{266EA210-BCB2-B74B-2029-31C8242A1A69}"/>
              </a:ext>
            </a:extLst>
          </p:cNvPr>
          <p:cNvSpPr txBox="1"/>
          <p:nvPr/>
        </p:nvSpPr>
        <p:spPr>
          <a:xfrm>
            <a:off x="3598615" y="3230337"/>
            <a:ext cx="719514" cy="196208"/>
          </a:xfrm>
          <a:prstGeom prst="rect">
            <a:avLst/>
          </a:prstGeom>
          <a:noFill/>
        </p:spPr>
        <p:txBody>
          <a:bodyPr wrap="square" rtlCol="0">
            <a:spAutoFit/>
          </a:bodyPr>
          <a:lstStyle/>
          <a:p>
            <a:pPr algn="r"/>
            <a:r>
              <a:rPr lang="ja-JP" altLang="en-US" sz="675" dirty="0"/>
              <a:t>クライアント</a:t>
            </a:r>
            <a:endParaRPr lang="ja-JP" altLang="en-US" sz="563" dirty="0"/>
          </a:p>
        </p:txBody>
      </p:sp>
      <p:sp>
        <p:nvSpPr>
          <p:cNvPr id="47" name="正方形/長方形 46">
            <a:extLst>
              <a:ext uri="{FF2B5EF4-FFF2-40B4-BE49-F238E27FC236}">
                <a16:creationId xmlns:a16="http://schemas.microsoft.com/office/drawing/2014/main" id="{4CE9D863-4ECE-7E5C-1753-4E1FA99BCF5C}"/>
              </a:ext>
            </a:extLst>
          </p:cNvPr>
          <p:cNvSpPr/>
          <p:nvPr/>
        </p:nvSpPr>
        <p:spPr>
          <a:xfrm>
            <a:off x="1116117" y="2183206"/>
            <a:ext cx="3625662" cy="13203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pic>
        <p:nvPicPr>
          <p:cNvPr id="17" name="図 16">
            <a:extLst>
              <a:ext uri="{FF2B5EF4-FFF2-40B4-BE49-F238E27FC236}">
                <a16:creationId xmlns:a16="http://schemas.microsoft.com/office/drawing/2014/main" id="{1AF0759E-5799-DEF4-EDB1-F265BF095FD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31224" y="3974394"/>
            <a:ext cx="2983370" cy="2522420"/>
          </a:xfrm>
          <a:prstGeom prst="rect">
            <a:avLst/>
          </a:prstGeom>
        </p:spPr>
      </p:pic>
      <p:sp>
        <p:nvSpPr>
          <p:cNvPr id="18" name="テキスト ボックス 17">
            <a:extLst>
              <a:ext uri="{FF2B5EF4-FFF2-40B4-BE49-F238E27FC236}">
                <a16:creationId xmlns:a16="http://schemas.microsoft.com/office/drawing/2014/main" id="{A8472E92-FEBC-74F3-75D5-2895F117A519}"/>
              </a:ext>
            </a:extLst>
          </p:cNvPr>
          <p:cNvSpPr txBox="1"/>
          <p:nvPr/>
        </p:nvSpPr>
        <p:spPr>
          <a:xfrm>
            <a:off x="1987947" y="3649137"/>
            <a:ext cx="2002471" cy="248209"/>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kumimoji="1" lang="ja-JP" altLang="en-US" sz="1013" dirty="0"/>
              <a:t>管理者メニューによる配布管理</a:t>
            </a:r>
          </a:p>
        </p:txBody>
      </p:sp>
    </p:spTree>
    <p:extLst>
      <p:ext uri="{BB962C8B-B14F-4D97-AF65-F5344CB8AC3E}">
        <p14:creationId xmlns:p14="http://schemas.microsoft.com/office/powerpoint/2010/main" val="3796534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EB8A68C-59F7-EA4A-A165-27A673BD861F}"/>
              </a:ext>
            </a:extLst>
          </p:cNvPr>
          <p:cNvSpPr txBox="1"/>
          <p:nvPr/>
        </p:nvSpPr>
        <p:spPr>
          <a:xfrm>
            <a:off x="1260872" y="7257452"/>
            <a:ext cx="4336256" cy="430887"/>
          </a:xfrm>
          <a:prstGeom prst="rect">
            <a:avLst/>
          </a:prstGeom>
          <a:noFill/>
        </p:spPr>
        <p:txBody>
          <a:bodyPr wrap="square" lIns="0" tIns="0" rIns="0" bIns="0" rtlCol="0">
            <a:spAutoFit/>
          </a:bodyPr>
          <a:lstStyle/>
          <a:p>
            <a:pPr algn="r"/>
            <a:r>
              <a:rPr kumimoji="1" lang="ja-JP" altLang="en-US" sz="1400" i="1" dirty="0">
                <a:latin typeface="Times New Roman" panose="02020603050405020304" pitchFamily="18" charset="0"/>
                <a:cs typeface="Times New Roman" panose="02020603050405020304" pitchFamily="18" charset="0"/>
              </a:rPr>
              <a:t>∀</a:t>
            </a:r>
            <a:r>
              <a:rPr kumimoji="1" lang="en-US" altLang="ja-JP" sz="1400" i="1" dirty="0">
                <a:latin typeface="Times New Roman" panose="02020603050405020304" pitchFamily="18" charset="0"/>
                <a:cs typeface="Times New Roman" panose="02020603050405020304" pitchFamily="18" charset="0"/>
              </a:rPr>
              <a:t>x</a:t>
            </a:r>
            <a:r>
              <a:rPr kumimoji="1" lang="ja-JP" altLang="en-US" sz="1400" i="1" dirty="0">
                <a:latin typeface="Times New Roman" panose="02020603050405020304" pitchFamily="18" charset="0"/>
                <a:cs typeface="Times New Roman" panose="02020603050405020304" pitchFamily="18" charset="0"/>
              </a:rPr>
              <a:t>∈</a:t>
            </a:r>
            <a:r>
              <a:rPr kumimoji="1" lang="en-US" altLang="ja-JP" sz="1400" i="1" dirty="0">
                <a:latin typeface="Times New Roman" panose="02020603050405020304" pitchFamily="18" charset="0"/>
                <a:cs typeface="Times New Roman" panose="02020603050405020304" pitchFamily="18" charset="0"/>
              </a:rPr>
              <a:t>P,{</a:t>
            </a:r>
            <a:r>
              <a:rPr kumimoji="1" lang="ja-JP" altLang="en-US" sz="1400" i="1" dirty="0">
                <a:latin typeface="Times New Roman" panose="02020603050405020304" pitchFamily="18" charset="0"/>
                <a:cs typeface="Times New Roman" panose="02020603050405020304" pitchFamily="18" charset="0"/>
              </a:rPr>
              <a:t>∃</a:t>
            </a:r>
            <a:r>
              <a:rPr kumimoji="1" lang="en-US" altLang="ja-JP" sz="1400" i="1" dirty="0">
                <a:latin typeface="Times New Roman" panose="02020603050405020304" pitchFamily="18" charset="0"/>
                <a:cs typeface="Times New Roman" panose="02020603050405020304" pitchFamily="18" charset="0"/>
              </a:rPr>
              <a:t>x</a:t>
            </a:r>
            <a:r>
              <a:rPr kumimoji="1" lang="ja-JP" altLang="en-US" sz="1400" i="1" dirty="0">
                <a:latin typeface="Times New Roman" panose="02020603050405020304" pitchFamily="18" charset="0"/>
                <a:cs typeface="Times New Roman" panose="02020603050405020304" pitchFamily="18" charset="0"/>
              </a:rPr>
              <a:t>∀</a:t>
            </a:r>
            <a:r>
              <a:rPr kumimoji="1" lang="en-US" altLang="ja-JP" sz="1400" i="1" dirty="0">
                <a:latin typeface="Times New Roman" panose="02020603050405020304" pitchFamily="18" charset="0"/>
                <a:cs typeface="Times New Roman" panose="02020603050405020304" pitchFamily="18" charset="0"/>
              </a:rPr>
              <a:t>y</a:t>
            </a:r>
            <a:r>
              <a:rPr kumimoji="1" lang="ja-JP" altLang="en-US" sz="1400" i="1" dirty="0">
                <a:latin typeface="Times New Roman" panose="02020603050405020304" pitchFamily="18" charset="0"/>
                <a:cs typeface="Times New Roman" panose="02020603050405020304" pitchFamily="18" charset="0"/>
              </a:rPr>
              <a:t>∈</a:t>
            </a:r>
            <a:r>
              <a:rPr kumimoji="1" lang="en-US" altLang="ja-JP" sz="1400" i="1" dirty="0">
                <a:latin typeface="Times New Roman" panose="02020603050405020304" pitchFamily="18" charset="0"/>
                <a:cs typeface="Times New Roman" panose="02020603050405020304" pitchFamily="18" charset="0"/>
              </a:rPr>
              <a:t>P</a:t>
            </a:r>
            <a:r>
              <a:rPr kumimoji="1" lang="ja-JP" altLang="en-US" sz="1400" i="1" dirty="0">
                <a:latin typeface="Times New Roman" panose="02020603050405020304" pitchFamily="18" charset="0"/>
                <a:cs typeface="Times New Roman" panose="02020603050405020304" pitchFamily="18" charset="0"/>
              </a:rPr>
              <a:t>｜</a:t>
            </a:r>
            <a:r>
              <a:rPr kumimoji="1" lang="en-US" altLang="ja-JP" sz="1400" i="1" dirty="0" err="1">
                <a:latin typeface="Times New Roman" panose="02020603050405020304" pitchFamily="18" charset="0"/>
                <a:cs typeface="Times New Roman" panose="02020603050405020304" pitchFamily="18" charset="0"/>
              </a:rPr>
              <a:t>x∈N</a:t>
            </a:r>
            <a:r>
              <a:rPr kumimoji="1" lang="en-US" altLang="ja-JP" sz="1400" i="1" dirty="0">
                <a:latin typeface="Times New Roman" panose="02020603050405020304" pitchFamily="18" charset="0"/>
                <a:cs typeface="Times New Roman" panose="02020603050405020304" pitchFamily="18" charset="0"/>
              </a:rPr>
              <a:t>,</a:t>
            </a:r>
            <a:r>
              <a:rPr kumimoji="1" lang="ja-JP" altLang="en-US" sz="1400" i="1" dirty="0">
                <a:latin typeface="Times New Roman" panose="02020603050405020304" pitchFamily="18" charset="0"/>
                <a:cs typeface="Times New Roman" panose="02020603050405020304" pitchFamily="18" charset="0"/>
              </a:rPr>
              <a:t> </a:t>
            </a:r>
            <a:r>
              <a:rPr kumimoji="1" lang="en-US" altLang="ja-JP" sz="1400" i="1" dirty="0" err="1">
                <a:latin typeface="Times New Roman" panose="02020603050405020304" pitchFamily="18" charset="0"/>
                <a:cs typeface="Times New Roman" panose="02020603050405020304" pitchFamily="18" charset="0"/>
              </a:rPr>
              <a:t>y∈N</a:t>
            </a:r>
            <a:r>
              <a:rPr kumimoji="1" lang="ja-JP" altLang="en-US" sz="1400" i="1" dirty="0">
                <a:latin typeface="Times New Roman" panose="02020603050405020304" pitchFamily="18" charset="0"/>
                <a:cs typeface="Times New Roman" panose="02020603050405020304" pitchFamily="18" charset="0"/>
              </a:rPr>
              <a:t> </a:t>
            </a:r>
            <a:r>
              <a:rPr kumimoji="1" lang="en-US" altLang="ja-JP" sz="1400" i="1" dirty="0">
                <a:latin typeface="Times New Roman" panose="02020603050405020304" pitchFamily="18" charset="0"/>
                <a:cs typeface="Times New Roman" panose="02020603050405020304" pitchFamily="18" charset="0"/>
              </a:rPr>
              <a:t>,y&lt;x/2,</a:t>
            </a:r>
            <a:r>
              <a:rPr kumimoji="1" lang="ja-JP" altLang="en-US" sz="1400" i="1" dirty="0">
                <a:latin typeface="Times New Roman" panose="02020603050405020304" pitchFamily="18" charset="0"/>
                <a:cs typeface="Times New Roman" panose="02020603050405020304" pitchFamily="18" charset="0"/>
              </a:rPr>
              <a:t> </a:t>
            </a:r>
            <a:r>
              <a:rPr kumimoji="1" lang="en-US" altLang="ja-JP" sz="1400" i="1" dirty="0">
                <a:latin typeface="Times New Roman" panose="02020603050405020304" pitchFamily="18" charset="0"/>
                <a:cs typeface="Times New Roman" panose="02020603050405020304" pitchFamily="18" charset="0"/>
              </a:rPr>
              <a:t>Mod(</a:t>
            </a:r>
            <a:r>
              <a:rPr kumimoji="1" lang="en-US" altLang="ja-JP" sz="1400" i="1" dirty="0" err="1">
                <a:latin typeface="Times New Roman" panose="02020603050405020304" pitchFamily="18" charset="0"/>
                <a:cs typeface="Times New Roman" panose="02020603050405020304" pitchFamily="18" charset="0"/>
              </a:rPr>
              <a:t>x,y</a:t>
            </a:r>
            <a:r>
              <a:rPr kumimoji="1" lang="en-US" altLang="ja-JP" sz="1400" i="1" dirty="0">
                <a:latin typeface="Times New Roman" panose="02020603050405020304" pitchFamily="18" charset="0"/>
                <a:cs typeface="Times New Roman" panose="02020603050405020304" pitchFamily="18" charset="0"/>
              </a:rPr>
              <a:t>)=0}</a:t>
            </a:r>
          </a:p>
          <a:p>
            <a:pPr algn="r"/>
            <a:r>
              <a:rPr kumimoji="1" lang="ja-JP" altLang="en-US" sz="1400" i="1" dirty="0">
                <a:latin typeface="Times New Roman" panose="02020603050405020304" pitchFamily="18" charset="0"/>
                <a:cs typeface="Times New Roman" panose="02020603050405020304" pitchFamily="18" charset="0"/>
              </a:rPr>
              <a:t> ⇒  </a:t>
            </a:r>
            <a:r>
              <a:rPr kumimoji="1" lang="en-US" altLang="ja-JP" sz="1400" i="1" dirty="0">
                <a:latin typeface="Times New Roman" panose="02020603050405020304" pitchFamily="18" charset="0"/>
                <a:cs typeface="Times New Roman" panose="02020603050405020304" pitchFamily="18" charset="0"/>
              </a:rPr>
              <a:t>x</a:t>
            </a:r>
            <a:r>
              <a:rPr kumimoji="1" lang="ja-JP" altLang="en-US" sz="1400" i="1" dirty="0">
                <a:latin typeface="Times New Roman" panose="02020603050405020304" pitchFamily="18" charset="0"/>
                <a:cs typeface="Times New Roman" panose="02020603050405020304" pitchFamily="18" charset="0"/>
              </a:rPr>
              <a:t>∈</a:t>
            </a:r>
            <a:r>
              <a:rPr kumimoji="1" lang="en-US" altLang="ja-JP" sz="1400" i="1" dirty="0" err="1">
                <a:latin typeface="Times New Roman" panose="02020603050405020304" pitchFamily="18" charset="0"/>
                <a:cs typeface="Times New Roman" panose="02020603050405020304" pitchFamily="18" charset="0"/>
              </a:rPr>
              <a:t>P,y</a:t>
            </a:r>
            <a:r>
              <a:rPr kumimoji="1" lang="ja-JP" altLang="en-US" sz="1400" i="1" dirty="0">
                <a:latin typeface="Times New Roman" panose="02020603050405020304" pitchFamily="18" charset="0"/>
                <a:cs typeface="Times New Roman" panose="02020603050405020304" pitchFamily="18" charset="0"/>
              </a:rPr>
              <a:t>∈</a:t>
            </a:r>
            <a:r>
              <a:rPr kumimoji="1" lang="en-US" altLang="ja-JP" sz="1400" i="1" dirty="0">
                <a:latin typeface="Times New Roman" panose="02020603050405020304" pitchFamily="18" charset="0"/>
                <a:cs typeface="Times New Roman" panose="02020603050405020304" pitchFamily="18" charset="0"/>
              </a:rPr>
              <a:t>P</a:t>
            </a:r>
            <a:endParaRPr kumimoji="1" lang="ja-JP" altLang="en-US" sz="1400" i="1" dirty="0">
              <a:latin typeface="Times New Roman" panose="02020603050405020304" pitchFamily="18" charset="0"/>
              <a:cs typeface="Times New Roman" panose="02020603050405020304" pitchFamily="18" charset="0"/>
            </a:endParaRPr>
          </a:p>
        </p:txBody>
      </p:sp>
      <p:sp>
        <p:nvSpPr>
          <p:cNvPr id="2" name="タイトル 1">
            <a:extLst>
              <a:ext uri="{FF2B5EF4-FFF2-40B4-BE49-F238E27FC236}">
                <a16:creationId xmlns:a16="http://schemas.microsoft.com/office/drawing/2014/main" id="{4BD8121F-D6E9-BE24-4FB7-D41DD0198D1F}"/>
              </a:ext>
            </a:extLst>
          </p:cNvPr>
          <p:cNvSpPr>
            <a:spLocks noGrp="1"/>
          </p:cNvSpPr>
          <p:nvPr>
            <p:ph type="title"/>
          </p:nvPr>
        </p:nvSpPr>
        <p:spPr>
          <a:xfrm>
            <a:off x="448627" y="320144"/>
            <a:ext cx="5970264" cy="465509"/>
          </a:xfrm>
        </p:spPr>
        <p:txBody>
          <a:bodyPr>
            <a:normAutofit fontScale="90000"/>
          </a:bodyPr>
          <a:lstStyle/>
          <a:p>
            <a:r>
              <a:rPr kumimoji="1" lang="en-US" altLang="ja-JP" dirty="0"/>
              <a:t>ALAYA</a:t>
            </a:r>
            <a:r>
              <a:rPr kumimoji="1" lang="ja-JP" altLang="en-US" dirty="0"/>
              <a:t>の特長④：理論ベースのシステム</a:t>
            </a:r>
          </a:p>
        </p:txBody>
      </p:sp>
      <p:sp>
        <p:nvSpPr>
          <p:cNvPr id="13" name="テキスト ボックス 12">
            <a:extLst>
              <a:ext uri="{FF2B5EF4-FFF2-40B4-BE49-F238E27FC236}">
                <a16:creationId xmlns:a16="http://schemas.microsoft.com/office/drawing/2014/main" id="{458A92ED-72A4-5963-B8F4-9A298F3969CC}"/>
              </a:ext>
            </a:extLst>
          </p:cNvPr>
          <p:cNvSpPr txBox="1"/>
          <p:nvPr/>
        </p:nvSpPr>
        <p:spPr>
          <a:xfrm>
            <a:off x="300431" y="862034"/>
            <a:ext cx="5970264" cy="4183068"/>
          </a:xfrm>
          <a:prstGeom prst="rect">
            <a:avLst/>
          </a:prstGeom>
          <a:noFill/>
        </p:spPr>
        <p:txBody>
          <a:bodyPr wrap="square" rtlCol="0">
            <a:spAutoFit/>
          </a:bodyPr>
          <a:lstStyle/>
          <a:p>
            <a:pPr>
              <a:lnSpc>
                <a:spcPct val="150000"/>
              </a:lnSpc>
            </a:pPr>
            <a:r>
              <a:rPr kumimoji="1" lang="ja-JP" altLang="en-US" sz="1050" dirty="0"/>
              <a:t>　</a:t>
            </a:r>
            <a:r>
              <a:rPr kumimoji="1" lang="en-US" altLang="ja-JP" sz="1050" dirty="0"/>
              <a:t>Access</a:t>
            </a:r>
            <a:r>
              <a:rPr kumimoji="1" lang="ja-JP" altLang="en-US" sz="1050" dirty="0"/>
              <a:t> </a:t>
            </a:r>
            <a:r>
              <a:rPr kumimoji="1" lang="en-US" altLang="ja-JP" sz="1050" dirty="0"/>
              <a:t>ALAYA</a:t>
            </a:r>
            <a:r>
              <a:rPr kumimoji="1" lang="ja-JP" altLang="en-US" sz="1050" dirty="0"/>
              <a:t>は一階述語論理と関係代数をベースにして開発しています。</a:t>
            </a:r>
            <a:endParaRPr kumimoji="1" lang="en-US" altLang="ja-JP" sz="1050" dirty="0"/>
          </a:p>
          <a:p>
            <a:pPr>
              <a:lnSpc>
                <a:spcPct val="150000"/>
              </a:lnSpc>
            </a:pPr>
            <a:r>
              <a:rPr kumimoji="1" lang="ja-JP" altLang="en-US" sz="1050" dirty="0"/>
              <a:t>　述語論理は</a:t>
            </a:r>
            <a:r>
              <a:rPr kumimoji="1" lang="en-US" altLang="ja-JP" sz="1050" dirty="0"/>
              <a:t>19</a:t>
            </a:r>
            <a:r>
              <a:rPr kumimoji="1" lang="ja-JP" altLang="en-US" sz="1050" dirty="0"/>
              <a:t>世紀半ばにフレーゲによって発表され、関係代数は</a:t>
            </a:r>
            <a:r>
              <a:rPr kumimoji="1" lang="en-US" altLang="ja-JP" sz="1050" dirty="0"/>
              <a:t>20</a:t>
            </a:r>
            <a:r>
              <a:rPr kumimoji="1" lang="ja-JP" altLang="en-US" sz="1050" dirty="0"/>
              <a:t>世紀後半に</a:t>
            </a:r>
            <a:r>
              <a:rPr kumimoji="1" lang="en-US" altLang="ja-JP" sz="1050" dirty="0" err="1"/>
              <a:t>E.F.Codd</a:t>
            </a:r>
            <a:endParaRPr kumimoji="1" lang="en-US" altLang="ja-JP" sz="1050" dirty="0"/>
          </a:p>
          <a:p>
            <a:pPr>
              <a:lnSpc>
                <a:spcPct val="150000"/>
              </a:lnSpc>
            </a:pPr>
            <a:r>
              <a:rPr kumimoji="1" lang="ja-JP" altLang="en-US" sz="1050" dirty="0"/>
              <a:t>によりデータベースに応用できるとして紹介されました。いずれも関係型データベースの</a:t>
            </a:r>
            <a:endParaRPr kumimoji="1" lang="en-US" altLang="ja-JP" sz="1050" dirty="0"/>
          </a:p>
          <a:p>
            <a:pPr>
              <a:lnSpc>
                <a:spcPct val="150000"/>
              </a:lnSpc>
            </a:pPr>
            <a:r>
              <a:rPr kumimoji="1" lang="ja-JP" altLang="en-US" sz="1050" dirty="0"/>
              <a:t>基礎を構成する古い理論です。</a:t>
            </a:r>
            <a:endParaRPr kumimoji="1" lang="en-US" altLang="ja-JP" sz="1050" dirty="0"/>
          </a:p>
          <a:p>
            <a:pPr>
              <a:lnSpc>
                <a:spcPct val="150000"/>
              </a:lnSpc>
            </a:pPr>
            <a:endParaRPr kumimoji="1" lang="en-US" altLang="ja-JP" sz="1050" dirty="0"/>
          </a:p>
          <a:p>
            <a:pPr>
              <a:lnSpc>
                <a:spcPct val="150000"/>
              </a:lnSpc>
            </a:pPr>
            <a:r>
              <a:rPr kumimoji="1" lang="ja-JP" altLang="en-US" sz="1050" dirty="0"/>
              <a:t>　システム構築にあたっては理論より実践が大事だと主張する意見もあります。データ</a:t>
            </a:r>
            <a:endParaRPr kumimoji="1" lang="en-US" altLang="ja-JP" sz="1050" dirty="0"/>
          </a:p>
          <a:p>
            <a:pPr>
              <a:lnSpc>
                <a:spcPct val="150000"/>
              </a:lnSpc>
            </a:pPr>
            <a:r>
              <a:rPr kumimoji="1" lang="ja-JP" altLang="en-US" sz="1050" dirty="0"/>
              <a:t>ベースの正規化は理想論であって現実では正規化を崩して実装することが当たり前だと</a:t>
            </a:r>
            <a:endParaRPr kumimoji="1" lang="en-US" altLang="ja-JP" sz="1050" dirty="0"/>
          </a:p>
          <a:p>
            <a:pPr>
              <a:lnSpc>
                <a:spcPct val="150000"/>
              </a:lnSpc>
            </a:pPr>
            <a:r>
              <a:rPr kumimoji="1" lang="ja-JP" altLang="en-US" sz="1050" dirty="0"/>
              <a:t>考える人も多いでしょう。しかし基礎理論を理解していて簡略化や省力化のためにあえて</a:t>
            </a:r>
            <a:endParaRPr kumimoji="1" lang="en-US" altLang="ja-JP" sz="1050" dirty="0"/>
          </a:p>
          <a:p>
            <a:pPr>
              <a:lnSpc>
                <a:spcPct val="150000"/>
              </a:lnSpc>
            </a:pPr>
            <a:r>
              <a:rPr kumimoji="1" lang="ja-JP" altLang="en-US" sz="1050" dirty="0"/>
              <a:t>正規化を崩すことと、最初から理論を無視して正規化を崩すことではその内容に雲泥の</a:t>
            </a:r>
            <a:endParaRPr kumimoji="1" lang="en-US" altLang="ja-JP" sz="1050" dirty="0"/>
          </a:p>
          <a:p>
            <a:pPr>
              <a:lnSpc>
                <a:spcPct val="150000"/>
              </a:lnSpc>
            </a:pPr>
            <a:r>
              <a:rPr kumimoji="1" lang="ja-JP" altLang="en-US" sz="1050" dirty="0"/>
              <a:t>差があります。システム開発にあたっては勘や経験に頼るのではなく、きちんとした理論を</a:t>
            </a:r>
            <a:endParaRPr kumimoji="1" lang="en-US" altLang="ja-JP" sz="1050" dirty="0"/>
          </a:p>
          <a:p>
            <a:pPr>
              <a:lnSpc>
                <a:spcPct val="150000"/>
              </a:lnSpc>
            </a:pPr>
            <a:r>
              <a:rPr kumimoji="1" lang="ja-JP" altLang="en-US" sz="1050" dirty="0"/>
              <a:t>ベースに行われるべきです。</a:t>
            </a:r>
            <a:endParaRPr kumimoji="1" lang="en-US" altLang="ja-JP" sz="1050" dirty="0"/>
          </a:p>
          <a:p>
            <a:pPr>
              <a:lnSpc>
                <a:spcPct val="150000"/>
              </a:lnSpc>
            </a:pPr>
            <a:endParaRPr kumimoji="1" lang="en-US" altLang="ja-JP" sz="1050" dirty="0"/>
          </a:p>
          <a:p>
            <a:pPr>
              <a:lnSpc>
                <a:spcPct val="150000"/>
              </a:lnSpc>
            </a:pPr>
            <a:r>
              <a:rPr kumimoji="1" lang="ja-JP" altLang="en-US" sz="1050" dirty="0"/>
              <a:t>　</a:t>
            </a:r>
            <a:r>
              <a:rPr kumimoji="1" lang="en-US" altLang="ja-JP" sz="1050" dirty="0"/>
              <a:t>Access</a:t>
            </a:r>
            <a:r>
              <a:rPr kumimoji="1" lang="ja-JP" altLang="en-US" sz="1050" dirty="0"/>
              <a:t> </a:t>
            </a:r>
            <a:r>
              <a:rPr kumimoji="1" lang="en-US" altLang="ja-JP" sz="1050" dirty="0"/>
              <a:t>ALAYA</a:t>
            </a:r>
            <a:r>
              <a:rPr kumimoji="1" lang="ja-JP" altLang="en-US" sz="1050" dirty="0"/>
              <a:t>はこのような基礎理論を大事にすることがとても重要だと考えています。</a:t>
            </a:r>
            <a:endParaRPr kumimoji="1" lang="en-US" altLang="ja-JP" sz="1050" dirty="0"/>
          </a:p>
          <a:p>
            <a:pPr>
              <a:lnSpc>
                <a:spcPct val="150000"/>
              </a:lnSpc>
            </a:pPr>
            <a:r>
              <a:rPr kumimoji="1" lang="ja-JP" altLang="en-US" sz="1050" dirty="0"/>
              <a:t>　砂上の楼閣は不安定ですが、基礎のしっかりした建物が地震や風水害にも強いように、</a:t>
            </a:r>
            <a:endParaRPr kumimoji="1" lang="en-US" altLang="ja-JP" sz="1050" dirty="0"/>
          </a:p>
          <a:p>
            <a:pPr>
              <a:lnSpc>
                <a:spcPct val="150000"/>
              </a:lnSpc>
            </a:pPr>
            <a:r>
              <a:rPr kumimoji="1" lang="ja-JP" altLang="en-US" sz="1050" dirty="0"/>
              <a:t>基礎のしっかりしたシステムは頑健で、環境の変化やビジネス構造の変化にも柔軟に</a:t>
            </a:r>
            <a:endParaRPr kumimoji="1" lang="en-US" altLang="ja-JP" sz="1050" dirty="0"/>
          </a:p>
          <a:p>
            <a:pPr>
              <a:lnSpc>
                <a:spcPct val="150000"/>
              </a:lnSpc>
            </a:pPr>
            <a:r>
              <a:rPr kumimoji="1" lang="ja-JP" altLang="en-US" sz="1050" dirty="0"/>
              <a:t>対応することができると考えています。</a:t>
            </a:r>
            <a:endParaRPr kumimoji="1" lang="en-US" altLang="ja-JP" sz="1050" dirty="0"/>
          </a:p>
          <a:p>
            <a:pPr>
              <a:lnSpc>
                <a:spcPct val="150000"/>
              </a:lnSpc>
            </a:pPr>
            <a:endParaRPr kumimoji="1" lang="en-US" altLang="ja-JP" sz="1050" dirty="0"/>
          </a:p>
        </p:txBody>
      </p:sp>
      <p:pic>
        <p:nvPicPr>
          <p:cNvPr id="4" name="図 3">
            <a:extLst>
              <a:ext uri="{FF2B5EF4-FFF2-40B4-BE49-F238E27FC236}">
                <a16:creationId xmlns:a16="http://schemas.microsoft.com/office/drawing/2014/main" id="{59C8DAA8-34AF-A265-2DF1-25FEEA7EBF91}"/>
              </a:ext>
            </a:extLst>
          </p:cNvPr>
          <p:cNvPicPr>
            <a:picLocks noChangeAspect="1"/>
          </p:cNvPicPr>
          <p:nvPr/>
        </p:nvPicPr>
        <p:blipFill>
          <a:blip r:embed="rId2"/>
          <a:stretch>
            <a:fillRect/>
          </a:stretch>
        </p:blipFill>
        <p:spPr>
          <a:xfrm>
            <a:off x="336623" y="7303325"/>
            <a:ext cx="3525368" cy="2350245"/>
          </a:xfrm>
          <a:prstGeom prst="rect">
            <a:avLst/>
          </a:prstGeom>
          <a:effectLst>
            <a:softEdge rad="635000"/>
          </a:effectLst>
        </p:spPr>
      </p:pic>
      <p:pic>
        <p:nvPicPr>
          <p:cNvPr id="6" name="図 5">
            <a:extLst>
              <a:ext uri="{FF2B5EF4-FFF2-40B4-BE49-F238E27FC236}">
                <a16:creationId xmlns:a16="http://schemas.microsoft.com/office/drawing/2014/main" id="{3C842AAF-171A-E792-4CB6-D489107BF58E}"/>
              </a:ext>
            </a:extLst>
          </p:cNvPr>
          <p:cNvPicPr>
            <a:picLocks noChangeAspect="1"/>
          </p:cNvPicPr>
          <p:nvPr/>
        </p:nvPicPr>
        <p:blipFill>
          <a:blip r:embed="rId3"/>
          <a:stretch>
            <a:fillRect/>
          </a:stretch>
        </p:blipFill>
        <p:spPr>
          <a:xfrm>
            <a:off x="2521744" y="5324438"/>
            <a:ext cx="1689823" cy="1533438"/>
          </a:xfrm>
          <a:prstGeom prst="rect">
            <a:avLst/>
          </a:prstGeom>
        </p:spPr>
      </p:pic>
      <p:pic>
        <p:nvPicPr>
          <p:cNvPr id="7" name="図 6">
            <a:extLst>
              <a:ext uri="{FF2B5EF4-FFF2-40B4-BE49-F238E27FC236}">
                <a16:creationId xmlns:a16="http://schemas.microsoft.com/office/drawing/2014/main" id="{7093854F-B330-FBD7-1ECB-08C09438BDEA}"/>
              </a:ext>
            </a:extLst>
          </p:cNvPr>
          <p:cNvPicPr>
            <a:picLocks noChangeAspect="1"/>
          </p:cNvPicPr>
          <p:nvPr/>
        </p:nvPicPr>
        <p:blipFill>
          <a:blip r:embed="rId4"/>
          <a:stretch>
            <a:fillRect/>
          </a:stretch>
        </p:blipFill>
        <p:spPr>
          <a:xfrm>
            <a:off x="614626" y="5361621"/>
            <a:ext cx="1694168" cy="1542128"/>
          </a:xfrm>
          <a:prstGeom prst="rect">
            <a:avLst/>
          </a:prstGeom>
        </p:spPr>
      </p:pic>
      <p:pic>
        <p:nvPicPr>
          <p:cNvPr id="8" name="図 7">
            <a:extLst>
              <a:ext uri="{FF2B5EF4-FFF2-40B4-BE49-F238E27FC236}">
                <a16:creationId xmlns:a16="http://schemas.microsoft.com/office/drawing/2014/main" id="{5A4AA1EB-639D-7F81-045C-87D54F37E978}"/>
              </a:ext>
            </a:extLst>
          </p:cNvPr>
          <p:cNvPicPr>
            <a:picLocks noChangeAspect="1"/>
          </p:cNvPicPr>
          <p:nvPr/>
        </p:nvPicPr>
        <p:blipFill>
          <a:blip r:embed="rId5"/>
          <a:stretch>
            <a:fillRect/>
          </a:stretch>
        </p:blipFill>
        <p:spPr>
          <a:xfrm>
            <a:off x="4549207" y="5322979"/>
            <a:ext cx="1869684" cy="1619411"/>
          </a:xfrm>
          <a:prstGeom prst="rect">
            <a:avLst/>
          </a:prstGeom>
        </p:spPr>
      </p:pic>
    </p:spTree>
    <p:extLst>
      <p:ext uri="{BB962C8B-B14F-4D97-AF65-F5344CB8AC3E}">
        <p14:creationId xmlns:p14="http://schemas.microsoft.com/office/powerpoint/2010/main" val="2557250456"/>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1758</TotalTime>
  <Words>1020</Words>
  <Application>Microsoft Office PowerPoint</Application>
  <PresentationFormat>A4 210 x 297 mm</PresentationFormat>
  <Paragraphs>70</Paragraphs>
  <Slides>5</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5</vt:i4>
      </vt:variant>
    </vt:vector>
  </HeadingPairs>
  <TitlesOfParts>
    <vt:vector size="11" baseType="lpstr">
      <vt:lpstr>BIZ UDP明朝 Medium</vt:lpstr>
      <vt:lpstr>Arial</vt:lpstr>
      <vt:lpstr>Times New Roman</vt:lpstr>
      <vt:lpstr>Trebuchet MS</vt:lpstr>
      <vt:lpstr>Wingdings 3</vt:lpstr>
      <vt:lpstr>ファセット</vt:lpstr>
      <vt:lpstr>Access ALAYAの始め方 =ALAYAの概要=</vt:lpstr>
      <vt:lpstr>Access ALAYAとは？</vt:lpstr>
      <vt:lpstr>ALAYAの特長①：ローコード開発</vt:lpstr>
      <vt:lpstr>ALAYAの特長③： バージョンアップと配布管理</vt:lpstr>
      <vt:lpstr>ALAYAの特長④：理論ベースのシステム</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ALAYA</dc:title>
  <dc:creator>abete21</dc:creator>
  <cp:lastModifiedBy>哲一 阿部</cp:lastModifiedBy>
  <cp:revision>19</cp:revision>
  <dcterms:created xsi:type="dcterms:W3CDTF">2022-09-24T12:50:50Z</dcterms:created>
  <dcterms:modified xsi:type="dcterms:W3CDTF">2025-08-02T05:02:06Z</dcterms:modified>
</cp:coreProperties>
</file>