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4" r:id="rId6"/>
    <p:sldId id="263" r:id="rId7"/>
    <p:sldId id="262"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660"/>
  </p:normalViewPr>
  <p:slideViewPr>
    <p:cSldViewPr snapToGrid="0">
      <p:cViewPr>
        <p:scale>
          <a:sx n="100" d="100"/>
          <a:sy n="100" d="100"/>
        </p:scale>
        <p:origin x="2142" y="-1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24444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6354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3271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7536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40368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553628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024192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362629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888299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8232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05828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88723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029587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58912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85798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07560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FA54FAF1-4701-4C27-93C9-A4441DA1C36D}" type="datetimeFigureOut">
              <a:rPr kumimoji="1" lang="ja-JP" altLang="en-US" smtClean="0"/>
              <a:t>2024/1/7</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5602276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hyperlink" Target="http://www.pngall.com/server-png"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publicdomainq.net/tablet-computer-0043117/" TargetMode="External"/><Relationship Id="rId10" Type="http://schemas.openxmlformats.org/officeDocument/2006/relationships/image" Target="../media/image1.png"/><Relationship Id="rId4" Type="http://schemas.openxmlformats.org/officeDocument/2006/relationships/image" Target="../media/image7.jp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7.jp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www.pngall.com/server-png" TargetMode="External"/><Relationship Id="rId5" Type="http://schemas.openxmlformats.org/officeDocument/2006/relationships/image" Target="../media/image8.png"/><Relationship Id="rId4" Type="http://schemas.openxmlformats.org/officeDocument/2006/relationships/hyperlink" Target="https://publicdomainq.net/tablet-computer-0043117/" TargetMode="External"/><Relationship Id="rId9"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hyperlink" Target="https://learn.microsoft.com/ja-jp/deployoffice/security/internet-macros-blocked" TargetMode="Externa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CDB239-29DC-977B-4169-37EDE5EAA4CE}"/>
              </a:ext>
            </a:extLst>
          </p:cNvPr>
          <p:cNvSpPr>
            <a:spLocks noGrp="1"/>
          </p:cNvSpPr>
          <p:nvPr>
            <p:ph type="ctrTitle"/>
          </p:nvPr>
        </p:nvSpPr>
        <p:spPr>
          <a:xfrm>
            <a:off x="789140" y="2095677"/>
            <a:ext cx="5279720" cy="2377992"/>
          </a:xfrm>
        </p:spPr>
        <p:txBody>
          <a:bodyPr/>
          <a:lstStyle/>
          <a:p>
            <a:pPr algn="ctr"/>
            <a:r>
              <a:rPr kumimoji="1" lang="en-US" altLang="ja-JP" dirty="0"/>
              <a:t>Access</a:t>
            </a:r>
            <a:r>
              <a:rPr kumimoji="1" lang="ja-JP" altLang="en-US" dirty="0"/>
              <a:t> </a:t>
            </a:r>
            <a:r>
              <a:rPr kumimoji="1" lang="en-US" altLang="ja-JP" dirty="0"/>
              <a:t>ALAYA</a:t>
            </a:r>
            <a:r>
              <a:rPr kumimoji="1" lang="ja-JP" altLang="en-US" dirty="0"/>
              <a:t>の始め方</a:t>
            </a:r>
            <a:br>
              <a:rPr kumimoji="1" lang="en-US" altLang="ja-JP" dirty="0"/>
            </a:br>
            <a:r>
              <a:rPr lang="en-US" altLang="ja-JP" sz="2025" dirty="0"/>
              <a:t>=</a:t>
            </a:r>
            <a:r>
              <a:rPr lang="ja-JP" altLang="en-US" sz="2025" dirty="0"/>
              <a:t>インストールと環境設定</a:t>
            </a:r>
            <a:r>
              <a:rPr lang="en-US" altLang="ja-JP" sz="2025" dirty="0"/>
              <a:t>=</a:t>
            </a:r>
            <a:endParaRPr kumimoji="1" lang="ja-JP" altLang="en-US" dirty="0"/>
          </a:p>
        </p:txBody>
      </p:sp>
      <p:sp>
        <p:nvSpPr>
          <p:cNvPr id="3" name="字幕 2">
            <a:extLst>
              <a:ext uri="{FF2B5EF4-FFF2-40B4-BE49-F238E27FC236}">
                <a16:creationId xmlns:a16="http://schemas.microsoft.com/office/drawing/2014/main" id="{D77F0EC1-3D2C-0D71-26A5-B168CF14F51F}"/>
              </a:ext>
            </a:extLst>
          </p:cNvPr>
          <p:cNvSpPr>
            <a:spLocks noGrp="1"/>
          </p:cNvSpPr>
          <p:nvPr>
            <p:ph type="subTitle" idx="1"/>
          </p:nvPr>
        </p:nvSpPr>
        <p:spPr>
          <a:xfrm>
            <a:off x="978575" y="4953000"/>
            <a:ext cx="4370039" cy="652153"/>
          </a:xfrm>
        </p:spPr>
        <p:txBody>
          <a:bodyPr/>
          <a:lstStyle/>
          <a:p>
            <a:pPr algn="ctr"/>
            <a:r>
              <a:rPr kumimoji="1" lang="en-US" altLang="ja-JP" dirty="0"/>
              <a:t>Access</a:t>
            </a:r>
            <a:r>
              <a:rPr kumimoji="1" lang="ja-JP" altLang="en-US" dirty="0"/>
              <a:t>によるアプリケーションフレームワーク</a:t>
            </a:r>
            <a:endParaRPr kumimoji="1" lang="en-US" altLang="ja-JP" dirty="0"/>
          </a:p>
          <a:p>
            <a:pPr algn="ctr"/>
            <a:r>
              <a:rPr lang="ja-JP" altLang="en-US" dirty="0"/>
              <a:t>始め方解説資料 ①</a:t>
            </a:r>
            <a:endParaRPr lang="en-US" altLang="ja-JP" dirty="0"/>
          </a:p>
        </p:txBody>
      </p:sp>
      <p:sp>
        <p:nvSpPr>
          <p:cNvPr id="4" name="字幕 2">
            <a:extLst>
              <a:ext uri="{FF2B5EF4-FFF2-40B4-BE49-F238E27FC236}">
                <a16:creationId xmlns:a16="http://schemas.microsoft.com/office/drawing/2014/main" id="{CE905C43-7A7A-4E22-B424-B55BA2FB3D06}"/>
              </a:ext>
            </a:extLst>
          </p:cNvPr>
          <p:cNvSpPr txBox="1">
            <a:spLocks/>
          </p:cNvSpPr>
          <p:nvPr/>
        </p:nvSpPr>
        <p:spPr>
          <a:xfrm>
            <a:off x="978574" y="7513121"/>
            <a:ext cx="4370039" cy="1120240"/>
          </a:xfrm>
          <a:prstGeom prst="rect">
            <a:avLst/>
          </a:prstGeom>
        </p:spPr>
        <p:txBody>
          <a:bodyPr vert="horz" lIns="91440" tIns="45720" rIns="91440" bIns="45720" rtlCol="0" anchor="t">
            <a:normAutofit fontScale="92500" lnSpcReduction="10000"/>
          </a:bodyPr>
          <a:lstStyle>
            <a:lvl1pPr marL="0" indent="0" algn="r" defTabSz="342900" rtl="0" eaLnBrk="1" latinLnBrk="0" hangingPunct="1">
              <a:spcBef>
                <a:spcPts val="750"/>
              </a:spcBef>
              <a:spcAft>
                <a:spcPts val="0"/>
              </a:spcAft>
              <a:buClr>
                <a:schemeClr val="accent1"/>
              </a:buClr>
              <a:buSzPct val="80000"/>
              <a:buFont typeface="Wingdings 3" charset="2"/>
              <a:buNone/>
              <a:defRPr kumimoji="1" sz="1350" kern="1200">
                <a:solidFill>
                  <a:schemeClr val="tx1">
                    <a:lumMod val="50000"/>
                    <a:lumOff val="50000"/>
                  </a:schemeClr>
                </a:solidFill>
                <a:latin typeface="+mn-lt"/>
                <a:ea typeface="+mn-ea"/>
                <a:cs typeface="+mn-cs"/>
              </a:defRPr>
            </a:lvl1pPr>
            <a:lvl2pPr marL="342900" indent="0" algn="ctr" defTabSz="342900" rtl="0" eaLnBrk="1" latinLnBrk="0" hangingPunct="1">
              <a:spcBef>
                <a:spcPts val="75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2pPr>
            <a:lvl3pPr marL="685800" indent="0" algn="ctr" defTabSz="342900" rtl="0" eaLnBrk="1" latinLnBrk="0" hangingPunct="1">
              <a:spcBef>
                <a:spcPts val="750"/>
              </a:spcBef>
              <a:spcAft>
                <a:spcPts val="0"/>
              </a:spcAft>
              <a:buClr>
                <a:schemeClr val="accent1"/>
              </a:buClr>
              <a:buSzPct val="80000"/>
              <a:buFont typeface="Wingdings 3" charset="2"/>
              <a:buNone/>
              <a:defRPr kumimoji="1" sz="1050" kern="1200">
                <a:solidFill>
                  <a:schemeClr val="tx1">
                    <a:tint val="75000"/>
                  </a:schemeClr>
                </a:solidFill>
                <a:latin typeface="+mn-lt"/>
                <a:ea typeface="+mn-ea"/>
                <a:cs typeface="+mn-cs"/>
              </a:defRPr>
            </a:lvl3pPr>
            <a:lvl4pPr marL="10287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4pPr>
            <a:lvl5pPr marL="13716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5pPr>
            <a:lvl6pPr marL="17145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6pPr>
            <a:lvl7pPr marL="20574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7pPr>
            <a:lvl8pPr marL="24003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8pPr>
            <a:lvl9pPr marL="27432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9pPr>
          </a:lstStyle>
          <a:p>
            <a:pPr algn="l"/>
            <a:r>
              <a:rPr lang="ja-JP" altLang="en-US" dirty="0"/>
              <a:t>≪改訂履歴≫</a:t>
            </a:r>
            <a:endParaRPr lang="en-US" altLang="ja-JP" dirty="0"/>
          </a:p>
          <a:p>
            <a:pPr algn="l"/>
            <a:r>
              <a:rPr lang="en-US" altLang="ja-JP" dirty="0"/>
              <a:t>2024/01/08</a:t>
            </a:r>
            <a:r>
              <a:rPr lang="ja-JP" altLang="en-US" dirty="0"/>
              <a:t> </a:t>
            </a:r>
            <a:r>
              <a:rPr lang="en-US" altLang="ja-JP" dirty="0"/>
              <a:t>1.2</a:t>
            </a:r>
            <a:r>
              <a:rPr lang="ja-JP" altLang="en-US" dirty="0"/>
              <a:t>版 インストーラ機能の不具合修正等 </a:t>
            </a:r>
            <a:endParaRPr lang="en-US" altLang="ja-JP" dirty="0"/>
          </a:p>
          <a:p>
            <a:pPr algn="l"/>
            <a:r>
              <a:rPr lang="en-US" altLang="ja-JP" dirty="0"/>
              <a:t>2023/08/20</a:t>
            </a:r>
            <a:r>
              <a:rPr lang="ja-JP" altLang="en-US" dirty="0"/>
              <a:t> </a:t>
            </a:r>
            <a:r>
              <a:rPr lang="en-US" altLang="ja-JP" dirty="0"/>
              <a:t>1.1</a:t>
            </a:r>
            <a:r>
              <a:rPr lang="ja-JP" altLang="en-US" dirty="0"/>
              <a:t>版 インストーラ機能追加による改定</a:t>
            </a:r>
            <a:endParaRPr lang="en-US" altLang="ja-JP" dirty="0"/>
          </a:p>
          <a:p>
            <a:pPr algn="l"/>
            <a:r>
              <a:rPr lang="en-US" altLang="ja-JP" dirty="0"/>
              <a:t>2022/05/03</a:t>
            </a:r>
            <a:r>
              <a:rPr lang="ja-JP" altLang="en-US" dirty="0"/>
              <a:t> イニシャルバージョン</a:t>
            </a:r>
          </a:p>
        </p:txBody>
      </p:sp>
      <p:sp>
        <p:nvSpPr>
          <p:cNvPr id="5" name="テキスト ボックス 4">
            <a:extLst>
              <a:ext uri="{FF2B5EF4-FFF2-40B4-BE49-F238E27FC236}">
                <a16:creationId xmlns:a16="http://schemas.microsoft.com/office/drawing/2014/main" id="{C4279675-EB35-D6CA-EC02-D67664A0EA40}"/>
              </a:ext>
            </a:extLst>
          </p:cNvPr>
          <p:cNvSpPr txBox="1"/>
          <p:nvPr/>
        </p:nvSpPr>
        <p:spPr>
          <a:xfrm>
            <a:off x="1438275" y="9444335"/>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391637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7250" y="468362"/>
            <a:ext cx="4835626" cy="310463"/>
          </a:xfrm>
        </p:spPr>
        <p:txBody>
          <a:bodyPr>
            <a:normAutofit fontScale="90000"/>
          </a:bodyPr>
          <a:lstStyle/>
          <a:p>
            <a:r>
              <a:rPr kumimoji="1" lang="en-US" altLang="ja-JP" dirty="0"/>
              <a:t>Access</a:t>
            </a:r>
            <a:r>
              <a:rPr kumimoji="1" lang="ja-JP" altLang="en-US" dirty="0"/>
              <a:t> </a:t>
            </a:r>
            <a:r>
              <a:rPr kumimoji="1" lang="en-US" altLang="ja-JP" dirty="0"/>
              <a:t>ALAYA</a:t>
            </a:r>
            <a:r>
              <a:rPr kumimoji="1" lang="ja-JP" altLang="en-US" dirty="0"/>
              <a:t>のモジュール構成</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2799832" y="1114428"/>
            <a:ext cx="2131674" cy="276999"/>
          </a:xfrm>
          <a:prstGeom prst="rect">
            <a:avLst/>
          </a:prstGeom>
          <a:noFill/>
        </p:spPr>
        <p:txBody>
          <a:bodyPr wrap="none" rtlCol="0">
            <a:spAutoFit/>
          </a:bodyPr>
          <a:lstStyle/>
          <a:p>
            <a:r>
              <a:rPr kumimoji="1" lang="en-US" altLang="ja-JP" sz="1200" dirty="0"/>
              <a:t>ALAYA</a:t>
            </a:r>
            <a:r>
              <a:rPr kumimoji="1" lang="ja-JP" altLang="en-US" sz="1200" dirty="0"/>
              <a:t>の標準モジュール構成</a:t>
            </a:r>
          </a:p>
        </p:txBody>
      </p:sp>
      <p:sp>
        <p:nvSpPr>
          <p:cNvPr id="31" name="テキスト ボックス 30">
            <a:extLst>
              <a:ext uri="{FF2B5EF4-FFF2-40B4-BE49-F238E27FC236}">
                <a16:creationId xmlns:a16="http://schemas.microsoft.com/office/drawing/2014/main" id="{43646BD8-1207-01B9-1A4E-C8CBDA6773AA}"/>
              </a:ext>
            </a:extLst>
          </p:cNvPr>
          <p:cNvSpPr txBox="1"/>
          <p:nvPr/>
        </p:nvSpPr>
        <p:spPr>
          <a:xfrm>
            <a:off x="975438" y="6625746"/>
            <a:ext cx="5753499" cy="415498"/>
          </a:xfrm>
          <a:prstGeom prst="rect">
            <a:avLst/>
          </a:prstGeom>
          <a:noFill/>
        </p:spPr>
        <p:txBody>
          <a:bodyPr wrap="square" rtlCol="0">
            <a:spAutoFit/>
          </a:bodyPr>
          <a:lstStyle/>
          <a:p>
            <a:r>
              <a:rPr kumimoji="1" lang="ja-JP" altLang="en-US" sz="1050" dirty="0"/>
              <a:t>共有</a:t>
            </a:r>
            <a:r>
              <a:rPr kumimoji="1" lang="en-US" altLang="ja-JP" sz="1050" dirty="0"/>
              <a:t>DB</a:t>
            </a:r>
            <a:r>
              <a:rPr kumimoji="1" lang="ja-JP" altLang="en-US" sz="1050" dirty="0"/>
              <a:t>。配布物にはテスト用のサンプルデータが入ってます。</a:t>
            </a:r>
            <a:endParaRPr kumimoji="1" lang="en-US" altLang="ja-JP" sz="1050" dirty="0"/>
          </a:p>
          <a:p>
            <a:r>
              <a:rPr kumimoji="1" lang="ja-JP" altLang="en-US" sz="1050" dirty="0"/>
              <a:t>後からユーザが自由に追加できるのでインストールは任意です。</a:t>
            </a:r>
          </a:p>
        </p:txBody>
      </p:sp>
      <p:sp>
        <p:nvSpPr>
          <p:cNvPr id="33" name="テキスト ボックス 32">
            <a:extLst>
              <a:ext uri="{FF2B5EF4-FFF2-40B4-BE49-F238E27FC236}">
                <a16:creationId xmlns:a16="http://schemas.microsoft.com/office/drawing/2014/main" id="{FA1DA331-CCC3-7864-5751-86B150616FBD}"/>
              </a:ext>
            </a:extLst>
          </p:cNvPr>
          <p:cNvSpPr txBox="1"/>
          <p:nvPr/>
        </p:nvSpPr>
        <p:spPr>
          <a:xfrm>
            <a:off x="1001006" y="4090931"/>
            <a:ext cx="5646158" cy="738664"/>
          </a:xfrm>
          <a:prstGeom prst="rect">
            <a:avLst/>
          </a:prstGeom>
          <a:noFill/>
        </p:spPr>
        <p:txBody>
          <a:bodyPr wrap="square" rtlCol="0">
            <a:spAutoFit/>
          </a:bodyPr>
          <a:lstStyle/>
          <a:p>
            <a:r>
              <a:rPr kumimoji="1" lang="ja-JP" altLang="en-US" sz="1050" dirty="0"/>
              <a:t>ユーザインタフェース用の</a:t>
            </a:r>
            <a:r>
              <a:rPr kumimoji="1" lang="en-US" altLang="ja-JP" sz="1050" dirty="0"/>
              <a:t>GUI</a:t>
            </a:r>
            <a:r>
              <a:rPr kumimoji="1" lang="ja-JP" altLang="en-US" sz="1050" dirty="0"/>
              <a:t>モジュールです。</a:t>
            </a:r>
            <a:endParaRPr kumimoji="1" lang="en-US" altLang="ja-JP" sz="1050" dirty="0"/>
          </a:p>
          <a:p>
            <a:r>
              <a:rPr kumimoji="1" lang="ja-JP" altLang="en-US" sz="1050" dirty="0"/>
              <a:t>バージョン番号の一番大きなものが開発モジュール、リリース定義ファイルに記載されたものが配布モジュールになります。バージョンアップの際はスクリプトでリリース定義ファイルを書き換え、新しいバージョンを付与して開発モジュールをコピーします。</a:t>
            </a:r>
            <a:endParaRPr kumimoji="1" lang="en-US" altLang="ja-JP" sz="1050" dirty="0"/>
          </a:p>
        </p:txBody>
      </p:sp>
      <p:sp>
        <p:nvSpPr>
          <p:cNvPr id="39" name="テキスト ボックス 38">
            <a:extLst>
              <a:ext uri="{FF2B5EF4-FFF2-40B4-BE49-F238E27FC236}">
                <a16:creationId xmlns:a16="http://schemas.microsoft.com/office/drawing/2014/main" id="{0ABCB078-57AB-BDD6-DC5E-40E7446EA193}"/>
              </a:ext>
            </a:extLst>
          </p:cNvPr>
          <p:cNvSpPr txBox="1"/>
          <p:nvPr/>
        </p:nvSpPr>
        <p:spPr>
          <a:xfrm>
            <a:off x="880100" y="6347979"/>
            <a:ext cx="1259136" cy="253916"/>
          </a:xfrm>
          <a:prstGeom prst="rect">
            <a:avLst/>
          </a:prstGeom>
          <a:noFill/>
        </p:spPr>
        <p:txBody>
          <a:bodyPr wrap="square" rtlCol="0">
            <a:spAutoFit/>
          </a:bodyPr>
          <a:lstStyle/>
          <a:p>
            <a:r>
              <a:rPr lang="en-US" altLang="ja-JP" sz="1050" dirty="0" err="1"/>
              <a:t>AlayaDB</a:t>
            </a:r>
            <a:endParaRPr lang="en-US" altLang="ja-JP" sz="1050" dirty="0"/>
          </a:p>
        </p:txBody>
      </p:sp>
      <p:pic>
        <p:nvPicPr>
          <p:cNvPr id="41" name="Picture 8" descr="アクセス, 2013年 無料 アイコン の Simply Styled Icons">
            <a:extLst>
              <a:ext uri="{FF2B5EF4-FFF2-40B4-BE49-F238E27FC236}">
                <a16:creationId xmlns:a16="http://schemas.microsoft.com/office/drawing/2014/main" id="{965059F5-778C-A94B-8615-5A0562E06C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694" y="3850323"/>
            <a:ext cx="346606" cy="346606"/>
          </a:xfrm>
          <a:prstGeom prst="rect">
            <a:avLst/>
          </a:prstGeom>
          <a:noFill/>
          <a:extLst>
            <a:ext uri="{909E8E84-426E-40DD-AFC4-6F175D3DCCD1}">
              <a14:hiddenFill xmlns:a14="http://schemas.microsoft.com/office/drawing/2010/main">
                <a:solidFill>
                  <a:srgbClr val="FFFFFF"/>
                </a:solidFill>
              </a14:hiddenFill>
            </a:ext>
          </a:extLst>
        </p:spPr>
      </p:pic>
      <p:sp>
        <p:nvSpPr>
          <p:cNvPr id="42" name="テキスト ボックス 41">
            <a:extLst>
              <a:ext uri="{FF2B5EF4-FFF2-40B4-BE49-F238E27FC236}">
                <a16:creationId xmlns:a16="http://schemas.microsoft.com/office/drawing/2014/main" id="{4CF12673-1787-00EE-2172-3F014D8E6589}"/>
              </a:ext>
            </a:extLst>
          </p:cNvPr>
          <p:cNvSpPr txBox="1"/>
          <p:nvPr/>
        </p:nvSpPr>
        <p:spPr>
          <a:xfrm>
            <a:off x="760431" y="3896668"/>
            <a:ext cx="2133776" cy="253916"/>
          </a:xfrm>
          <a:prstGeom prst="rect">
            <a:avLst/>
          </a:prstGeom>
          <a:noFill/>
        </p:spPr>
        <p:txBody>
          <a:bodyPr wrap="square" rtlCol="0">
            <a:spAutoFit/>
          </a:bodyPr>
          <a:lstStyle/>
          <a:p>
            <a:r>
              <a:rPr lang="en-US" altLang="ja-JP" sz="1050" dirty="0"/>
              <a:t>ALAYA</a:t>
            </a:r>
            <a:r>
              <a:rPr lang="ja-JP" altLang="en-US" sz="1050" dirty="0"/>
              <a:t>メニュー**</a:t>
            </a:r>
            <a:r>
              <a:rPr lang="en-US" altLang="ja-JP" sz="1050" dirty="0"/>
              <a:t>.accdb</a:t>
            </a:r>
          </a:p>
        </p:txBody>
      </p:sp>
      <p:pic>
        <p:nvPicPr>
          <p:cNvPr id="43" name="図 42">
            <a:extLst>
              <a:ext uri="{FF2B5EF4-FFF2-40B4-BE49-F238E27FC236}">
                <a16:creationId xmlns:a16="http://schemas.microsoft.com/office/drawing/2014/main" id="{BBA53842-A729-9FE4-862E-1480248D01DB}"/>
              </a:ext>
            </a:extLst>
          </p:cNvPr>
          <p:cNvPicPr>
            <a:picLocks noChangeAspect="1"/>
          </p:cNvPicPr>
          <p:nvPr/>
        </p:nvPicPr>
        <p:blipFill>
          <a:blip r:embed="rId3"/>
          <a:stretch>
            <a:fillRect/>
          </a:stretch>
        </p:blipFill>
        <p:spPr>
          <a:xfrm>
            <a:off x="399514" y="4780818"/>
            <a:ext cx="346607" cy="407126"/>
          </a:xfrm>
          <a:prstGeom prst="rect">
            <a:avLst/>
          </a:prstGeom>
        </p:spPr>
      </p:pic>
      <p:sp>
        <p:nvSpPr>
          <p:cNvPr id="44" name="テキスト ボックス 43">
            <a:extLst>
              <a:ext uri="{FF2B5EF4-FFF2-40B4-BE49-F238E27FC236}">
                <a16:creationId xmlns:a16="http://schemas.microsoft.com/office/drawing/2014/main" id="{1961CCFE-E3F5-CB1B-9E9A-2A7836C99A29}"/>
              </a:ext>
            </a:extLst>
          </p:cNvPr>
          <p:cNvSpPr txBox="1"/>
          <p:nvPr/>
        </p:nvSpPr>
        <p:spPr>
          <a:xfrm>
            <a:off x="766583" y="4834653"/>
            <a:ext cx="3050826" cy="253916"/>
          </a:xfrm>
          <a:prstGeom prst="rect">
            <a:avLst/>
          </a:prstGeom>
          <a:noFill/>
        </p:spPr>
        <p:txBody>
          <a:bodyPr wrap="square" rtlCol="0">
            <a:spAutoFit/>
          </a:bodyPr>
          <a:lstStyle/>
          <a:p>
            <a:r>
              <a:rPr lang="en-US" altLang="ja-JP" sz="1050" dirty="0"/>
              <a:t>ALAYA</a:t>
            </a:r>
            <a:r>
              <a:rPr lang="ja-JP" altLang="en-US" sz="1050" dirty="0"/>
              <a:t>メニュー起動</a:t>
            </a:r>
            <a:r>
              <a:rPr lang="en-US" altLang="ja-JP" sz="1050" dirty="0"/>
              <a:t>.</a:t>
            </a:r>
            <a:r>
              <a:rPr lang="en-US" altLang="ja-JP" sz="1050" dirty="0" err="1"/>
              <a:t>vbs</a:t>
            </a:r>
            <a:endParaRPr lang="en-US" altLang="ja-JP" sz="1050" dirty="0"/>
          </a:p>
        </p:txBody>
      </p:sp>
      <p:sp>
        <p:nvSpPr>
          <p:cNvPr id="46" name="テキスト ボックス 45">
            <a:extLst>
              <a:ext uri="{FF2B5EF4-FFF2-40B4-BE49-F238E27FC236}">
                <a16:creationId xmlns:a16="http://schemas.microsoft.com/office/drawing/2014/main" id="{B3462B65-6082-2506-D46D-396E7CED4E7C}"/>
              </a:ext>
            </a:extLst>
          </p:cNvPr>
          <p:cNvSpPr txBox="1"/>
          <p:nvPr/>
        </p:nvSpPr>
        <p:spPr>
          <a:xfrm>
            <a:off x="1001006" y="5108404"/>
            <a:ext cx="5917066" cy="415498"/>
          </a:xfrm>
          <a:prstGeom prst="rect">
            <a:avLst/>
          </a:prstGeom>
          <a:noFill/>
        </p:spPr>
        <p:txBody>
          <a:bodyPr wrap="square" rtlCol="0">
            <a:spAutoFit/>
          </a:bodyPr>
          <a:lstStyle/>
          <a:p>
            <a:r>
              <a:rPr kumimoji="1" lang="ja-JP" altLang="en-US" sz="1050" dirty="0"/>
              <a:t>クライアントに配布する起動用スクリプトです。</a:t>
            </a:r>
            <a:endParaRPr kumimoji="1" lang="en-US" altLang="ja-JP" sz="1050" dirty="0"/>
          </a:p>
          <a:p>
            <a:r>
              <a:rPr kumimoji="1" lang="ja-JP" altLang="en-US" sz="1050" dirty="0"/>
              <a:t>バージョンアップ時のクライアントへの自動配布やリリース管理などを行います。</a:t>
            </a:r>
            <a:endParaRPr kumimoji="1" lang="en-US" altLang="ja-JP" sz="1050" dirty="0"/>
          </a:p>
        </p:txBody>
      </p:sp>
      <p:pic>
        <p:nvPicPr>
          <p:cNvPr id="21" name="図 20">
            <a:extLst>
              <a:ext uri="{FF2B5EF4-FFF2-40B4-BE49-F238E27FC236}">
                <a16:creationId xmlns:a16="http://schemas.microsoft.com/office/drawing/2014/main" id="{68868A10-883A-DA8F-CA9C-2716FE8991EA}"/>
              </a:ext>
            </a:extLst>
          </p:cNvPr>
          <p:cNvPicPr>
            <a:picLocks noChangeAspect="1"/>
          </p:cNvPicPr>
          <p:nvPr/>
        </p:nvPicPr>
        <p:blipFill>
          <a:blip r:embed="rId4"/>
          <a:stretch>
            <a:fillRect/>
          </a:stretch>
        </p:blipFill>
        <p:spPr>
          <a:xfrm>
            <a:off x="1357050" y="2509197"/>
            <a:ext cx="268065" cy="234557"/>
          </a:xfrm>
          <a:prstGeom prst="rect">
            <a:avLst/>
          </a:prstGeom>
        </p:spPr>
      </p:pic>
      <p:pic>
        <p:nvPicPr>
          <p:cNvPr id="22" name="図 21">
            <a:extLst>
              <a:ext uri="{FF2B5EF4-FFF2-40B4-BE49-F238E27FC236}">
                <a16:creationId xmlns:a16="http://schemas.microsoft.com/office/drawing/2014/main" id="{2F3C9F06-E845-12E2-7F28-8562DAF2F364}"/>
              </a:ext>
            </a:extLst>
          </p:cNvPr>
          <p:cNvPicPr>
            <a:picLocks noChangeAspect="1"/>
          </p:cNvPicPr>
          <p:nvPr/>
        </p:nvPicPr>
        <p:blipFill>
          <a:blip r:embed="rId4"/>
          <a:stretch>
            <a:fillRect/>
          </a:stretch>
        </p:blipFill>
        <p:spPr>
          <a:xfrm>
            <a:off x="1357050" y="1532994"/>
            <a:ext cx="268065" cy="234557"/>
          </a:xfrm>
          <a:prstGeom prst="rect">
            <a:avLst/>
          </a:prstGeom>
        </p:spPr>
      </p:pic>
      <p:pic>
        <p:nvPicPr>
          <p:cNvPr id="34" name="Picture 8" descr="アクセス, 2013年 無料 アイコン の Simply Styled Icons">
            <a:extLst>
              <a:ext uri="{FF2B5EF4-FFF2-40B4-BE49-F238E27FC236}">
                <a16:creationId xmlns:a16="http://schemas.microsoft.com/office/drawing/2014/main" id="{562B945C-DC01-777C-88F6-0F94152629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3786" y="1771356"/>
            <a:ext cx="208402" cy="208402"/>
          </a:xfrm>
          <a:prstGeom prst="rect">
            <a:avLst/>
          </a:prstGeom>
          <a:noFill/>
          <a:extLst>
            <a:ext uri="{909E8E84-426E-40DD-AFC4-6F175D3DCCD1}">
              <a14:hiddenFill xmlns:a14="http://schemas.microsoft.com/office/drawing/2010/main">
                <a:solidFill>
                  <a:srgbClr val="FFFFFF"/>
                </a:solidFill>
              </a14:hiddenFill>
            </a:ext>
          </a:extLst>
        </p:spPr>
      </p:pic>
      <p:sp>
        <p:nvSpPr>
          <p:cNvPr id="35" name="テキスト ボックス 34">
            <a:extLst>
              <a:ext uri="{FF2B5EF4-FFF2-40B4-BE49-F238E27FC236}">
                <a16:creationId xmlns:a16="http://schemas.microsoft.com/office/drawing/2014/main" id="{93488A6B-09BE-1618-CCDF-45CE06E253C2}"/>
              </a:ext>
            </a:extLst>
          </p:cNvPr>
          <p:cNvSpPr txBox="1"/>
          <p:nvPr/>
        </p:nvSpPr>
        <p:spPr>
          <a:xfrm>
            <a:off x="1609185" y="1514250"/>
            <a:ext cx="1557007"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ALAYAMenu</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40" name="テキスト ボックス 39">
            <a:extLst>
              <a:ext uri="{FF2B5EF4-FFF2-40B4-BE49-F238E27FC236}">
                <a16:creationId xmlns:a16="http://schemas.microsoft.com/office/drawing/2014/main" id="{6CB4B848-5AB8-03C4-4D93-0893AE058783}"/>
              </a:ext>
            </a:extLst>
          </p:cNvPr>
          <p:cNvSpPr txBox="1"/>
          <p:nvPr/>
        </p:nvSpPr>
        <p:spPr>
          <a:xfrm>
            <a:off x="1906238" y="1776335"/>
            <a:ext cx="2179526"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メニュー</a:t>
            </a:r>
            <a:r>
              <a:rPr kumimoji="1" lang="en-US" altLang="ja-JP" sz="900" dirty="0">
                <a:solidFill>
                  <a:prstClr val="black"/>
                </a:solidFill>
                <a:latin typeface="游ゴシック" panose="020F0502020204030204"/>
                <a:ea typeface="游ゴシック" panose="020B0400000000000000" pitchFamily="50" charset="-128"/>
              </a:rPr>
              <a:t>1.00_20210401.accdb</a:t>
            </a:r>
          </a:p>
        </p:txBody>
      </p:sp>
      <p:pic>
        <p:nvPicPr>
          <p:cNvPr id="45" name="図 44">
            <a:extLst>
              <a:ext uri="{FF2B5EF4-FFF2-40B4-BE49-F238E27FC236}">
                <a16:creationId xmlns:a16="http://schemas.microsoft.com/office/drawing/2014/main" id="{3DC72A7C-62AE-2C81-1902-B43B74A70423}"/>
              </a:ext>
            </a:extLst>
          </p:cNvPr>
          <p:cNvPicPr>
            <a:picLocks noChangeAspect="1"/>
          </p:cNvPicPr>
          <p:nvPr/>
        </p:nvPicPr>
        <p:blipFill>
          <a:blip r:embed="rId3"/>
          <a:stretch>
            <a:fillRect/>
          </a:stretch>
        </p:blipFill>
        <p:spPr>
          <a:xfrm>
            <a:off x="1737884" y="2026579"/>
            <a:ext cx="162094" cy="190397"/>
          </a:xfrm>
          <a:prstGeom prst="rect">
            <a:avLst/>
          </a:prstGeom>
        </p:spPr>
      </p:pic>
      <p:sp>
        <p:nvSpPr>
          <p:cNvPr id="47" name="テキスト ボックス 46">
            <a:extLst>
              <a:ext uri="{FF2B5EF4-FFF2-40B4-BE49-F238E27FC236}">
                <a16:creationId xmlns:a16="http://schemas.microsoft.com/office/drawing/2014/main" id="{C7593381-C4A0-4AAF-2A80-8EE9F1A250C6}"/>
              </a:ext>
            </a:extLst>
          </p:cNvPr>
          <p:cNvSpPr txBox="1"/>
          <p:nvPr/>
        </p:nvSpPr>
        <p:spPr>
          <a:xfrm>
            <a:off x="1906238" y="2018689"/>
            <a:ext cx="1895193"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メニュー起動</a:t>
            </a:r>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vbs</a:t>
            </a:r>
            <a:endParaRPr kumimoji="1" lang="en-US" altLang="ja-JP" sz="900" dirty="0">
              <a:solidFill>
                <a:prstClr val="black"/>
              </a:solidFill>
              <a:latin typeface="游ゴシック" panose="020F0502020204030204"/>
              <a:ea typeface="游ゴシック" panose="020B0400000000000000" pitchFamily="50" charset="-128"/>
            </a:endParaRPr>
          </a:p>
        </p:txBody>
      </p:sp>
      <p:pic>
        <p:nvPicPr>
          <p:cNvPr id="48" name="図 47">
            <a:extLst>
              <a:ext uri="{FF2B5EF4-FFF2-40B4-BE49-F238E27FC236}">
                <a16:creationId xmlns:a16="http://schemas.microsoft.com/office/drawing/2014/main" id="{549D50E7-8F7A-AC67-A8D3-E2D6DE67E8D5}"/>
              </a:ext>
            </a:extLst>
          </p:cNvPr>
          <p:cNvPicPr>
            <a:picLocks noChangeAspect="1"/>
          </p:cNvPicPr>
          <p:nvPr/>
        </p:nvPicPr>
        <p:blipFill>
          <a:blip r:embed="rId5"/>
          <a:stretch>
            <a:fillRect/>
          </a:stretch>
        </p:blipFill>
        <p:spPr>
          <a:xfrm>
            <a:off x="1699692" y="2270941"/>
            <a:ext cx="224211" cy="224211"/>
          </a:xfrm>
          <a:prstGeom prst="rect">
            <a:avLst/>
          </a:prstGeom>
        </p:spPr>
      </p:pic>
      <p:sp>
        <p:nvSpPr>
          <p:cNvPr id="49" name="テキスト ボックス 48">
            <a:extLst>
              <a:ext uri="{FF2B5EF4-FFF2-40B4-BE49-F238E27FC236}">
                <a16:creationId xmlns:a16="http://schemas.microsoft.com/office/drawing/2014/main" id="{4147DE0C-7DBE-162D-F0A6-90792C614D12}"/>
              </a:ext>
            </a:extLst>
          </p:cNvPr>
          <p:cNvSpPr txBox="1"/>
          <p:nvPr/>
        </p:nvSpPr>
        <p:spPr>
          <a:xfrm>
            <a:off x="1593401" y="2503365"/>
            <a:ext cx="91446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\ALAYADB</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51" name="テキスト ボックス 50">
            <a:extLst>
              <a:ext uri="{FF2B5EF4-FFF2-40B4-BE49-F238E27FC236}">
                <a16:creationId xmlns:a16="http://schemas.microsoft.com/office/drawing/2014/main" id="{5768F726-E436-9825-22B7-B994F5CF75D0}"/>
              </a:ext>
            </a:extLst>
          </p:cNvPr>
          <p:cNvSpPr txBox="1"/>
          <p:nvPr/>
        </p:nvSpPr>
        <p:spPr>
          <a:xfrm>
            <a:off x="907422" y="1065007"/>
            <a:ext cx="130199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\AccessALAYA.zip</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52" name="テキスト ボックス 51">
            <a:extLst>
              <a:ext uri="{FF2B5EF4-FFF2-40B4-BE49-F238E27FC236}">
                <a16:creationId xmlns:a16="http://schemas.microsoft.com/office/drawing/2014/main" id="{390F9B3F-8C14-22DC-F08B-388A5C38AE74}"/>
              </a:ext>
            </a:extLst>
          </p:cNvPr>
          <p:cNvSpPr txBox="1"/>
          <p:nvPr/>
        </p:nvSpPr>
        <p:spPr>
          <a:xfrm>
            <a:off x="1899978" y="2253936"/>
            <a:ext cx="994229"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Release.def</a:t>
            </a:r>
          </a:p>
        </p:txBody>
      </p:sp>
      <p:pic>
        <p:nvPicPr>
          <p:cNvPr id="55" name="図 54">
            <a:extLst>
              <a:ext uri="{FF2B5EF4-FFF2-40B4-BE49-F238E27FC236}">
                <a16:creationId xmlns:a16="http://schemas.microsoft.com/office/drawing/2014/main" id="{583B49C2-F625-A9BD-95CB-D2FC62E9F22E}"/>
              </a:ext>
            </a:extLst>
          </p:cNvPr>
          <p:cNvPicPr>
            <a:picLocks noChangeAspect="1"/>
          </p:cNvPicPr>
          <p:nvPr/>
        </p:nvPicPr>
        <p:blipFill>
          <a:blip r:embed="rId6"/>
          <a:stretch>
            <a:fillRect/>
          </a:stretch>
        </p:blipFill>
        <p:spPr>
          <a:xfrm>
            <a:off x="502607" y="936015"/>
            <a:ext cx="482114" cy="482114"/>
          </a:xfrm>
          <a:prstGeom prst="rect">
            <a:avLst/>
          </a:prstGeom>
        </p:spPr>
      </p:pic>
      <p:sp>
        <p:nvSpPr>
          <p:cNvPr id="59" name="正方形/長方形 58">
            <a:extLst>
              <a:ext uri="{FF2B5EF4-FFF2-40B4-BE49-F238E27FC236}">
                <a16:creationId xmlns:a16="http://schemas.microsoft.com/office/drawing/2014/main" id="{9BBCE3CB-053E-4A08-F2FA-49BB149371F3}"/>
              </a:ext>
            </a:extLst>
          </p:cNvPr>
          <p:cNvSpPr/>
          <p:nvPr/>
        </p:nvSpPr>
        <p:spPr>
          <a:xfrm>
            <a:off x="473615" y="945611"/>
            <a:ext cx="5910770" cy="2746827"/>
          </a:xfrm>
          <a:prstGeom prst="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4" name="図 3">
            <a:extLst>
              <a:ext uri="{FF2B5EF4-FFF2-40B4-BE49-F238E27FC236}">
                <a16:creationId xmlns:a16="http://schemas.microsoft.com/office/drawing/2014/main" id="{66F182B1-A71C-F7D3-56A7-22D9685A2A5F}"/>
              </a:ext>
            </a:extLst>
          </p:cNvPr>
          <p:cNvPicPr>
            <a:picLocks noChangeAspect="1"/>
          </p:cNvPicPr>
          <p:nvPr/>
        </p:nvPicPr>
        <p:blipFill>
          <a:blip r:embed="rId5"/>
          <a:stretch>
            <a:fillRect/>
          </a:stretch>
        </p:blipFill>
        <p:spPr>
          <a:xfrm>
            <a:off x="403764" y="5481252"/>
            <a:ext cx="376022" cy="376022"/>
          </a:xfrm>
          <a:prstGeom prst="rect">
            <a:avLst/>
          </a:prstGeom>
        </p:spPr>
      </p:pic>
      <p:sp>
        <p:nvSpPr>
          <p:cNvPr id="5" name="テキスト ボックス 4">
            <a:extLst>
              <a:ext uri="{FF2B5EF4-FFF2-40B4-BE49-F238E27FC236}">
                <a16:creationId xmlns:a16="http://schemas.microsoft.com/office/drawing/2014/main" id="{AC38E8F4-B5E8-8F89-B32F-CC1D50F065FD}"/>
              </a:ext>
            </a:extLst>
          </p:cNvPr>
          <p:cNvSpPr txBox="1"/>
          <p:nvPr/>
        </p:nvSpPr>
        <p:spPr>
          <a:xfrm>
            <a:off x="771170" y="5558705"/>
            <a:ext cx="994229" cy="253916"/>
          </a:xfrm>
          <a:prstGeom prst="rect">
            <a:avLst/>
          </a:prstGeom>
          <a:noFill/>
        </p:spPr>
        <p:txBody>
          <a:bodyPr wrap="square" rtlCol="0">
            <a:spAutoFit/>
          </a:bodyPr>
          <a:lstStyle/>
          <a:p>
            <a:pPr defTabSz="914400"/>
            <a:r>
              <a:rPr kumimoji="1" lang="en-US" altLang="ja-JP" sz="1050" dirty="0">
                <a:solidFill>
                  <a:prstClr val="black"/>
                </a:solidFill>
                <a:latin typeface="游ゴシック" panose="020F0502020204030204"/>
                <a:ea typeface="游ゴシック" panose="020B0400000000000000" pitchFamily="50" charset="-128"/>
              </a:rPr>
              <a:t>Release.def</a:t>
            </a:r>
          </a:p>
        </p:txBody>
      </p:sp>
      <p:sp>
        <p:nvSpPr>
          <p:cNvPr id="6" name="テキスト ボックス 5">
            <a:extLst>
              <a:ext uri="{FF2B5EF4-FFF2-40B4-BE49-F238E27FC236}">
                <a16:creationId xmlns:a16="http://schemas.microsoft.com/office/drawing/2014/main" id="{487A1236-91B8-C826-A210-E58A06CEFD18}"/>
              </a:ext>
            </a:extLst>
          </p:cNvPr>
          <p:cNvSpPr txBox="1"/>
          <p:nvPr/>
        </p:nvSpPr>
        <p:spPr>
          <a:xfrm>
            <a:off x="979152" y="5743056"/>
            <a:ext cx="5773033" cy="577081"/>
          </a:xfrm>
          <a:prstGeom prst="rect">
            <a:avLst/>
          </a:prstGeom>
          <a:noFill/>
        </p:spPr>
        <p:txBody>
          <a:bodyPr wrap="square" rtlCol="0">
            <a:spAutoFit/>
          </a:bodyPr>
          <a:lstStyle/>
          <a:p>
            <a:r>
              <a:rPr kumimoji="1" lang="ja-JP" altLang="en-US" sz="1050" dirty="0"/>
              <a:t>リリース定義ファイルです。</a:t>
            </a:r>
            <a:endParaRPr kumimoji="1" lang="en-US" altLang="ja-JP" sz="1050" dirty="0"/>
          </a:p>
          <a:p>
            <a:r>
              <a:rPr kumimoji="1" lang="ja-JP" altLang="en-US" sz="1050" dirty="0"/>
              <a:t>配布用メニューモジュールの名前が入っているテキストファイルです。</a:t>
            </a:r>
            <a:endParaRPr kumimoji="1" lang="en-US" altLang="ja-JP" sz="1050" dirty="0"/>
          </a:p>
          <a:p>
            <a:r>
              <a:rPr kumimoji="1" lang="ja-JP" altLang="en-US" sz="1050" dirty="0"/>
              <a:t>起動スクリプトから参照されます。</a:t>
            </a:r>
            <a:endParaRPr kumimoji="1" lang="en-US" altLang="ja-JP" sz="1050" dirty="0"/>
          </a:p>
        </p:txBody>
      </p:sp>
      <p:pic>
        <p:nvPicPr>
          <p:cNvPr id="7" name="図 6">
            <a:extLst>
              <a:ext uri="{FF2B5EF4-FFF2-40B4-BE49-F238E27FC236}">
                <a16:creationId xmlns:a16="http://schemas.microsoft.com/office/drawing/2014/main" id="{9DE7F105-7DE2-2F8E-A156-79AA65135875}"/>
              </a:ext>
            </a:extLst>
          </p:cNvPr>
          <p:cNvPicPr>
            <a:picLocks noChangeAspect="1"/>
          </p:cNvPicPr>
          <p:nvPr/>
        </p:nvPicPr>
        <p:blipFill>
          <a:blip r:embed="rId4"/>
          <a:stretch>
            <a:fillRect/>
          </a:stretch>
        </p:blipFill>
        <p:spPr>
          <a:xfrm>
            <a:off x="975438" y="1283623"/>
            <a:ext cx="268065" cy="234557"/>
          </a:xfrm>
          <a:prstGeom prst="rect">
            <a:avLst/>
          </a:prstGeom>
        </p:spPr>
      </p:pic>
      <p:sp>
        <p:nvSpPr>
          <p:cNvPr id="8" name="テキスト ボックス 7">
            <a:extLst>
              <a:ext uri="{FF2B5EF4-FFF2-40B4-BE49-F238E27FC236}">
                <a16:creationId xmlns:a16="http://schemas.microsoft.com/office/drawing/2014/main" id="{8D4F033C-3B96-6BE5-FE44-D411A355C4C6}"/>
              </a:ext>
            </a:extLst>
          </p:cNvPr>
          <p:cNvSpPr txBox="1"/>
          <p:nvPr/>
        </p:nvSpPr>
        <p:spPr>
          <a:xfrm>
            <a:off x="1258568" y="1276799"/>
            <a:ext cx="130199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AccessALAYA</a:t>
            </a:r>
            <a:endParaRPr kumimoji="1" lang="ja-JP" altLang="en-US" sz="900" dirty="0">
              <a:solidFill>
                <a:prstClr val="black"/>
              </a:solidFill>
              <a:latin typeface="游ゴシック" panose="020F0502020204030204"/>
              <a:ea typeface="游ゴシック" panose="020B0400000000000000" pitchFamily="50" charset="-128"/>
            </a:endParaRPr>
          </a:p>
        </p:txBody>
      </p:sp>
      <p:pic>
        <p:nvPicPr>
          <p:cNvPr id="9" name="図 8">
            <a:extLst>
              <a:ext uri="{FF2B5EF4-FFF2-40B4-BE49-F238E27FC236}">
                <a16:creationId xmlns:a16="http://schemas.microsoft.com/office/drawing/2014/main" id="{966D6FDB-BC47-4BC6-8C4B-1E1129155CC2}"/>
              </a:ext>
            </a:extLst>
          </p:cNvPr>
          <p:cNvPicPr>
            <a:picLocks noChangeAspect="1"/>
          </p:cNvPicPr>
          <p:nvPr/>
        </p:nvPicPr>
        <p:blipFill>
          <a:blip r:embed="rId4"/>
          <a:stretch>
            <a:fillRect/>
          </a:stretch>
        </p:blipFill>
        <p:spPr>
          <a:xfrm>
            <a:off x="1357050" y="2792182"/>
            <a:ext cx="268065" cy="234557"/>
          </a:xfrm>
          <a:prstGeom prst="rect">
            <a:avLst/>
          </a:prstGeom>
        </p:spPr>
      </p:pic>
      <p:sp>
        <p:nvSpPr>
          <p:cNvPr id="10" name="テキスト ボックス 9">
            <a:extLst>
              <a:ext uri="{FF2B5EF4-FFF2-40B4-BE49-F238E27FC236}">
                <a16:creationId xmlns:a16="http://schemas.microsoft.com/office/drawing/2014/main" id="{3D5052C8-08A2-07F7-413D-3803D4C0F2E0}"/>
              </a:ext>
            </a:extLst>
          </p:cNvPr>
          <p:cNvSpPr txBox="1"/>
          <p:nvPr/>
        </p:nvSpPr>
        <p:spPr>
          <a:xfrm>
            <a:off x="1593400" y="2786350"/>
            <a:ext cx="2356543"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ALAYAUtility</a:t>
            </a:r>
            <a:endParaRPr kumimoji="1" lang="ja-JP" altLang="en-US" sz="900" dirty="0">
              <a:solidFill>
                <a:prstClr val="black"/>
              </a:solidFill>
              <a:latin typeface="游ゴシック" panose="020F0502020204030204"/>
              <a:ea typeface="游ゴシック" panose="020B0400000000000000" pitchFamily="50" charset="-128"/>
            </a:endParaRPr>
          </a:p>
        </p:txBody>
      </p:sp>
      <p:pic>
        <p:nvPicPr>
          <p:cNvPr id="11" name="図 10">
            <a:extLst>
              <a:ext uri="{FF2B5EF4-FFF2-40B4-BE49-F238E27FC236}">
                <a16:creationId xmlns:a16="http://schemas.microsoft.com/office/drawing/2014/main" id="{852D74CF-854F-BC04-F748-528A1C9340E0}"/>
              </a:ext>
            </a:extLst>
          </p:cNvPr>
          <p:cNvPicPr>
            <a:picLocks noChangeAspect="1"/>
          </p:cNvPicPr>
          <p:nvPr/>
        </p:nvPicPr>
        <p:blipFill>
          <a:blip r:embed="rId4"/>
          <a:stretch>
            <a:fillRect/>
          </a:stretch>
        </p:blipFill>
        <p:spPr>
          <a:xfrm>
            <a:off x="1357050" y="3087642"/>
            <a:ext cx="268065" cy="234557"/>
          </a:xfrm>
          <a:prstGeom prst="rect">
            <a:avLst/>
          </a:prstGeom>
        </p:spPr>
      </p:pic>
      <p:sp>
        <p:nvSpPr>
          <p:cNvPr id="12" name="テキスト ボックス 11">
            <a:extLst>
              <a:ext uri="{FF2B5EF4-FFF2-40B4-BE49-F238E27FC236}">
                <a16:creationId xmlns:a16="http://schemas.microsoft.com/office/drawing/2014/main" id="{283B8E51-D311-11CD-65B3-401CA3B36AF9}"/>
              </a:ext>
            </a:extLst>
          </p:cNvPr>
          <p:cNvSpPr txBox="1"/>
          <p:nvPr/>
        </p:nvSpPr>
        <p:spPr>
          <a:xfrm>
            <a:off x="1593401" y="3081810"/>
            <a:ext cx="1714608"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インストーラ</a:t>
            </a:r>
          </a:p>
        </p:txBody>
      </p:sp>
      <p:pic>
        <p:nvPicPr>
          <p:cNvPr id="13" name="図 12">
            <a:extLst>
              <a:ext uri="{FF2B5EF4-FFF2-40B4-BE49-F238E27FC236}">
                <a16:creationId xmlns:a16="http://schemas.microsoft.com/office/drawing/2014/main" id="{7B5B3DBC-BFAA-20F8-0BDB-5FA9A7C6852E}"/>
              </a:ext>
            </a:extLst>
          </p:cNvPr>
          <p:cNvPicPr>
            <a:picLocks noChangeAspect="1"/>
          </p:cNvPicPr>
          <p:nvPr/>
        </p:nvPicPr>
        <p:blipFill>
          <a:blip r:embed="rId4"/>
          <a:stretch>
            <a:fillRect/>
          </a:stretch>
        </p:blipFill>
        <p:spPr>
          <a:xfrm>
            <a:off x="1357050" y="3392900"/>
            <a:ext cx="268065" cy="234557"/>
          </a:xfrm>
          <a:prstGeom prst="rect">
            <a:avLst/>
          </a:prstGeom>
        </p:spPr>
      </p:pic>
      <p:sp>
        <p:nvSpPr>
          <p:cNvPr id="14" name="テキスト ボックス 13">
            <a:extLst>
              <a:ext uri="{FF2B5EF4-FFF2-40B4-BE49-F238E27FC236}">
                <a16:creationId xmlns:a16="http://schemas.microsoft.com/office/drawing/2014/main" id="{943AFAD7-33A8-DC4F-509E-FCCE07A62B2E}"/>
              </a:ext>
            </a:extLst>
          </p:cNvPr>
          <p:cNvSpPr txBox="1"/>
          <p:nvPr/>
        </p:nvSpPr>
        <p:spPr>
          <a:xfrm>
            <a:off x="1593400" y="3387068"/>
            <a:ext cx="1572791"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の始め方</a:t>
            </a:r>
          </a:p>
        </p:txBody>
      </p:sp>
      <p:pic>
        <p:nvPicPr>
          <p:cNvPr id="15" name="図 14">
            <a:extLst>
              <a:ext uri="{FF2B5EF4-FFF2-40B4-BE49-F238E27FC236}">
                <a16:creationId xmlns:a16="http://schemas.microsoft.com/office/drawing/2014/main" id="{FB97FDEA-6617-24FD-8EA6-F69F34893139}"/>
              </a:ext>
            </a:extLst>
          </p:cNvPr>
          <p:cNvPicPr>
            <a:picLocks noChangeAspect="1"/>
          </p:cNvPicPr>
          <p:nvPr/>
        </p:nvPicPr>
        <p:blipFill>
          <a:blip r:embed="rId4"/>
          <a:stretch>
            <a:fillRect/>
          </a:stretch>
        </p:blipFill>
        <p:spPr>
          <a:xfrm>
            <a:off x="508832" y="6367338"/>
            <a:ext cx="268065" cy="234557"/>
          </a:xfrm>
          <a:prstGeom prst="rect">
            <a:avLst/>
          </a:prstGeom>
        </p:spPr>
      </p:pic>
      <p:sp>
        <p:nvSpPr>
          <p:cNvPr id="17" name="テキスト ボックス 16">
            <a:extLst>
              <a:ext uri="{FF2B5EF4-FFF2-40B4-BE49-F238E27FC236}">
                <a16:creationId xmlns:a16="http://schemas.microsoft.com/office/drawing/2014/main" id="{173E816B-1789-295E-DEC7-906051F1B283}"/>
              </a:ext>
            </a:extLst>
          </p:cNvPr>
          <p:cNvSpPr txBox="1"/>
          <p:nvPr/>
        </p:nvSpPr>
        <p:spPr>
          <a:xfrm>
            <a:off x="880100" y="7104200"/>
            <a:ext cx="1259136" cy="253916"/>
          </a:xfrm>
          <a:prstGeom prst="rect">
            <a:avLst/>
          </a:prstGeom>
          <a:noFill/>
        </p:spPr>
        <p:txBody>
          <a:bodyPr wrap="square" rtlCol="0">
            <a:spAutoFit/>
          </a:bodyPr>
          <a:lstStyle/>
          <a:p>
            <a:r>
              <a:rPr lang="en-US" altLang="ja-JP" sz="1050" dirty="0" err="1"/>
              <a:t>AlayaUtility</a:t>
            </a:r>
            <a:endParaRPr lang="en-US" altLang="ja-JP" sz="1050" dirty="0"/>
          </a:p>
        </p:txBody>
      </p:sp>
      <p:pic>
        <p:nvPicPr>
          <p:cNvPr id="18" name="図 17">
            <a:extLst>
              <a:ext uri="{FF2B5EF4-FFF2-40B4-BE49-F238E27FC236}">
                <a16:creationId xmlns:a16="http://schemas.microsoft.com/office/drawing/2014/main" id="{D2C8210D-4D7E-05D1-DD60-50CFBD5D895F}"/>
              </a:ext>
            </a:extLst>
          </p:cNvPr>
          <p:cNvPicPr>
            <a:picLocks noChangeAspect="1"/>
          </p:cNvPicPr>
          <p:nvPr/>
        </p:nvPicPr>
        <p:blipFill>
          <a:blip r:embed="rId4"/>
          <a:stretch>
            <a:fillRect/>
          </a:stretch>
        </p:blipFill>
        <p:spPr>
          <a:xfrm>
            <a:off x="508832" y="7133339"/>
            <a:ext cx="268065" cy="234557"/>
          </a:xfrm>
          <a:prstGeom prst="rect">
            <a:avLst/>
          </a:prstGeom>
        </p:spPr>
      </p:pic>
      <p:sp>
        <p:nvSpPr>
          <p:cNvPr id="19" name="テキスト ボックス 18">
            <a:extLst>
              <a:ext uri="{FF2B5EF4-FFF2-40B4-BE49-F238E27FC236}">
                <a16:creationId xmlns:a16="http://schemas.microsoft.com/office/drawing/2014/main" id="{2560A736-A71A-5FCB-6CA8-8638CF84AD82}"/>
              </a:ext>
            </a:extLst>
          </p:cNvPr>
          <p:cNvSpPr txBox="1"/>
          <p:nvPr/>
        </p:nvSpPr>
        <p:spPr>
          <a:xfrm>
            <a:off x="1038718" y="8313049"/>
            <a:ext cx="5646159" cy="415498"/>
          </a:xfrm>
          <a:prstGeom prst="rect">
            <a:avLst/>
          </a:prstGeom>
          <a:noFill/>
        </p:spPr>
        <p:txBody>
          <a:bodyPr wrap="square" rtlCol="0">
            <a:spAutoFit/>
          </a:bodyPr>
          <a:lstStyle/>
          <a:p>
            <a:r>
              <a:rPr kumimoji="1" lang="en-US" altLang="ja-JP" sz="1050" dirty="0"/>
              <a:t>ALAYA</a:t>
            </a:r>
            <a:r>
              <a:rPr kumimoji="1" lang="ja-JP" altLang="en-US" sz="1050" dirty="0"/>
              <a:t>をサーバにコピーするためのインストーラ。</a:t>
            </a:r>
            <a:endParaRPr kumimoji="1" lang="en-US" altLang="ja-JP" sz="1050" dirty="0"/>
          </a:p>
          <a:p>
            <a:r>
              <a:rPr kumimoji="1" lang="ja-JP" altLang="en-US" sz="1050" dirty="0"/>
              <a:t>次ページで解説します。</a:t>
            </a:r>
          </a:p>
        </p:txBody>
      </p:sp>
      <p:sp>
        <p:nvSpPr>
          <p:cNvPr id="20" name="テキスト ボックス 19">
            <a:extLst>
              <a:ext uri="{FF2B5EF4-FFF2-40B4-BE49-F238E27FC236}">
                <a16:creationId xmlns:a16="http://schemas.microsoft.com/office/drawing/2014/main" id="{6A5CB88C-1603-E78E-47B3-7491DE6C46AB}"/>
              </a:ext>
            </a:extLst>
          </p:cNvPr>
          <p:cNvSpPr txBox="1"/>
          <p:nvPr/>
        </p:nvSpPr>
        <p:spPr>
          <a:xfrm>
            <a:off x="917813" y="8072815"/>
            <a:ext cx="1506840" cy="253916"/>
          </a:xfrm>
          <a:prstGeom prst="rect">
            <a:avLst/>
          </a:prstGeom>
          <a:noFill/>
        </p:spPr>
        <p:txBody>
          <a:bodyPr wrap="square" rtlCol="0">
            <a:spAutoFit/>
          </a:bodyPr>
          <a:lstStyle/>
          <a:p>
            <a:r>
              <a:rPr lang="en-US" altLang="ja-JP" sz="1050" dirty="0"/>
              <a:t>ALAYA</a:t>
            </a:r>
            <a:r>
              <a:rPr lang="ja-JP" altLang="en-US" sz="1050" dirty="0"/>
              <a:t>インストーラ</a:t>
            </a:r>
            <a:endParaRPr lang="en-US" altLang="ja-JP" sz="1050" dirty="0"/>
          </a:p>
        </p:txBody>
      </p:sp>
      <p:pic>
        <p:nvPicPr>
          <p:cNvPr id="23" name="図 22">
            <a:extLst>
              <a:ext uri="{FF2B5EF4-FFF2-40B4-BE49-F238E27FC236}">
                <a16:creationId xmlns:a16="http://schemas.microsoft.com/office/drawing/2014/main" id="{6203692D-D571-2480-D048-386CBAB6D175}"/>
              </a:ext>
            </a:extLst>
          </p:cNvPr>
          <p:cNvPicPr>
            <a:picLocks noChangeAspect="1"/>
          </p:cNvPicPr>
          <p:nvPr/>
        </p:nvPicPr>
        <p:blipFill>
          <a:blip r:embed="rId4"/>
          <a:stretch>
            <a:fillRect/>
          </a:stretch>
        </p:blipFill>
        <p:spPr>
          <a:xfrm>
            <a:off x="546545" y="8092898"/>
            <a:ext cx="268065" cy="234557"/>
          </a:xfrm>
          <a:prstGeom prst="rect">
            <a:avLst/>
          </a:prstGeom>
        </p:spPr>
      </p:pic>
      <p:sp>
        <p:nvSpPr>
          <p:cNvPr id="24" name="テキスト ボックス 23">
            <a:extLst>
              <a:ext uri="{FF2B5EF4-FFF2-40B4-BE49-F238E27FC236}">
                <a16:creationId xmlns:a16="http://schemas.microsoft.com/office/drawing/2014/main" id="{E461AC56-5C00-5145-6161-66A99900C07E}"/>
              </a:ext>
            </a:extLst>
          </p:cNvPr>
          <p:cNvSpPr txBox="1"/>
          <p:nvPr/>
        </p:nvSpPr>
        <p:spPr>
          <a:xfrm>
            <a:off x="1040824" y="9029828"/>
            <a:ext cx="5753499" cy="253916"/>
          </a:xfrm>
          <a:prstGeom prst="rect">
            <a:avLst/>
          </a:prstGeom>
          <a:noFill/>
        </p:spPr>
        <p:txBody>
          <a:bodyPr wrap="square" rtlCol="0">
            <a:spAutoFit/>
          </a:bodyPr>
          <a:lstStyle/>
          <a:p>
            <a:r>
              <a:rPr kumimoji="1" lang="ja-JP" altLang="en-US" sz="1050" dirty="0"/>
              <a:t>この文書の入っているフォルダです</a:t>
            </a:r>
          </a:p>
        </p:txBody>
      </p:sp>
      <p:sp>
        <p:nvSpPr>
          <p:cNvPr id="25" name="テキスト ボックス 24">
            <a:extLst>
              <a:ext uri="{FF2B5EF4-FFF2-40B4-BE49-F238E27FC236}">
                <a16:creationId xmlns:a16="http://schemas.microsoft.com/office/drawing/2014/main" id="{1949E6CA-9D28-C82C-B33A-246B0B849ABF}"/>
              </a:ext>
            </a:extLst>
          </p:cNvPr>
          <p:cNvSpPr txBox="1"/>
          <p:nvPr/>
        </p:nvSpPr>
        <p:spPr>
          <a:xfrm>
            <a:off x="917813" y="8775912"/>
            <a:ext cx="1259136" cy="253916"/>
          </a:xfrm>
          <a:prstGeom prst="rect">
            <a:avLst/>
          </a:prstGeom>
          <a:noFill/>
        </p:spPr>
        <p:txBody>
          <a:bodyPr wrap="square" rtlCol="0">
            <a:spAutoFit/>
          </a:bodyPr>
          <a:lstStyle/>
          <a:p>
            <a:r>
              <a:rPr lang="en-US" altLang="ja-JP" sz="1050" dirty="0"/>
              <a:t>ALAYA</a:t>
            </a:r>
            <a:r>
              <a:rPr lang="ja-JP" altLang="en-US" sz="1050" dirty="0"/>
              <a:t>の始め方</a:t>
            </a:r>
            <a:endParaRPr lang="en-US" altLang="ja-JP" sz="1050" dirty="0"/>
          </a:p>
        </p:txBody>
      </p:sp>
      <p:pic>
        <p:nvPicPr>
          <p:cNvPr id="26" name="図 25">
            <a:extLst>
              <a:ext uri="{FF2B5EF4-FFF2-40B4-BE49-F238E27FC236}">
                <a16:creationId xmlns:a16="http://schemas.microsoft.com/office/drawing/2014/main" id="{450921FE-8B83-D466-7434-69BBB5226375}"/>
              </a:ext>
            </a:extLst>
          </p:cNvPr>
          <p:cNvPicPr>
            <a:picLocks noChangeAspect="1"/>
          </p:cNvPicPr>
          <p:nvPr/>
        </p:nvPicPr>
        <p:blipFill>
          <a:blip r:embed="rId4"/>
          <a:stretch>
            <a:fillRect/>
          </a:stretch>
        </p:blipFill>
        <p:spPr>
          <a:xfrm>
            <a:off x="546545" y="8795271"/>
            <a:ext cx="268065" cy="234557"/>
          </a:xfrm>
          <a:prstGeom prst="rect">
            <a:avLst/>
          </a:prstGeom>
        </p:spPr>
      </p:pic>
      <p:sp>
        <p:nvSpPr>
          <p:cNvPr id="27" name="テキスト ボックス 26">
            <a:extLst>
              <a:ext uri="{FF2B5EF4-FFF2-40B4-BE49-F238E27FC236}">
                <a16:creationId xmlns:a16="http://schemas.microsoft.com/office/drawing/2014/main" id="{70052546-8F88-AEDC-68C5-69776282ACBE}"/>
              </a:ext>
            </a:extLst>
          </p:cNvPr>
          <p:cNvSpPr txBox="1"/>
          <p:nvPr/>
        </p:nvSpPr>
        <p:spPr>
          <a:xfrm>
            <a:off x="966314" y="7388606"/>
            <a:ext cx="5315733" cy="577081"/>
          </a:xfrm>
          <a:prstGeom prst="rect">
            <a:avLst/>
          </a:prstGeom>
          <a:noFill/>
        </p:spPr>
        <p:txBody>
          <a:bodyPr wrap="square" rtlCol="0">
            <a:spAutoFit/>
          </a:bodyPr>
          <a:lstStyle/>
          <a:p>
            <a:r>
              <a:rPr kumimoji="1" lang="en-US" altLang="ja-JP" sz="1050" dirty="0"/>
              <a:t>Diff</a:t>
            </a:r>
            <a:r>
              <a:rPr kumimoji="1" lang="ja-JP" altLang="en-US" sz="1050" dirty="0"/>
              <a:t>、</a:t>
            </a:r>
            <a:r>
              <a:rPr kumimoji="1" lang="en-US" altLang="ja-JP" sz="1050" dirty="0"/>
              <a:t>SQL</a:t>
            </a:r>
            <a:r>
              <a:rPr kumimoji="1" lang="ja-JP" altLang="en-US" sz="1050" dirty="0"/>
              <a:t> </a:t>
            </a:r>
            <a:r>
              <a:rPr kumimoji="1" lang="en-US" altLang="ja-JP" sz="1050" dirty="0"/>
              <a:t>Helper</a:t>
            </a:r>
            <a:r>
              <a:rPr kumimoji="1" lang="ja-JP" altLang="en-US" sz="1050" dirty="0"/>
              <a:t>等、</a:t>
            </a:r>
            <a:r>
              <a:rPr kumimoji="1" lang="en-US" altLang="ja-JP" sz="1050" dirty="0"/>
              <a:t>ALAYA</a:t>
            </a:r>
            <a:r>
              <a:rPr kumimoji="1" lang="ja-JP" altLang="en-US" sz="1050" dirty="0"/>
              <a:t>メニューから機能を切り出した単体版のユーティリティが入っています。</a:t>
            </a:r>
            <a:endParaRPr kumimoji="1" lang="en-US" altLang="ja-JP" sz="1050" dirty="0"/>
          </a:p>
          <a:p>
            <a:r>
              <a:rPr kumimoji="1" lang="en-US" altLang="ja-JP" sz="1050" dirty="0"/>
              <a:t>Alaya</a:t>
            </a:r>
            <a:r>
              <a:rPr kumimoji="1" lang="ja-JP" altLang="en-US" sz="1050" dirty="0"/>
              <a:t>メニューにも含まれているのでインストールは任意です。</a:t>
            </a:r>
            <a:endParaRPr kumimoji="1" lang="en-US" altLang="ja-JP" sz="1050" dirty="0"/>
          </a:p>
        </p:txBody>
      </p:sp>
      <p:sp>
        <p:nvSpPr>
          <p:cNvPr id="3" name="矢印: 右 2">
            <a:extLst>
              <a:ext uri="{FF2B5EF4-FFF2-40B4-BE49-F238E27FC236}">
                <a16:creationId xmlns:a16="http://schemas.microsoft.com/office/drawing/2014/main" id="{16C1F0B3-6253-796F-795C-FB50719594FC}"/>
              </a:ext>
            </a:extLst>
          </p:cNvPr>
          <p:cNvSpPr/>
          <p:nvPr/>
        </p:nvSpPr>
        <p:spPr>
          <a:xfrm flipH="1">
            <a:off x="3024373" y="3016704"/>
            <a:ext cx="378168" cy="3551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990ABB23-1B49-3BA6-198E-C57CEB403A87}"/>
              </a:ext>
            </a:extLst>
          </p:cNvPr>
          <p:cNvSpPr txBox="1"/>
          <p:nvPr/>
        </p:nvSpPr>
        <p:spPr>
          <a:xfrm>
            <a:off x="3544360" y="2988214"/>
            <a:ext cx="1980029"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nchor="ctr">
            <a:spAutoFit/>
          </a:bodyPr>
          <a:lstStyle/>
          <a:p>
            <a:pPr algn="ctr"/>
            <a:r>
              <a:rPr kumimoji="1" lang="ja-JP" altLang="en-US" sz="1400" dirty="0"/>
              <a:t>インストーラはこの中</a:t>
            </a:r>
          </a:p>
        </p:txBody>
      </p:sp>
    </p:spTree>
    <p:extLst>
      <p:ext uri="{BB962C8B-B14F-4D97-AF65-F5344CB8AC3E}">
        <p14:creationId xmlns:p14="http://schemas.microsoft.com/office/powerpoint/2010/main" val="292182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8" name="図 1067">
            <a:extLst>
              <a:ext uri="{FF2B5EF4-FFF2-40B4-BE49-F238E27FC236}">
                <a16:creationId xmlns:a16="http://schemas.microsoft.com/office/drawing/2014/main" id="{E74639A9-DCF2-B8DD-D473-609E38F6A98F}"/>
              </a:ext>
            </a:extLst>
          </p:cNvPr>
          <p:cNvPicPr>
            <a:picLocks noChangeAspect="1"/>
          </p:cNvPicPr>
          <p:nvPr/>
        </p:nvPicPr>
        <p:blipFill rotWithShape="1">
          <a:blip r:embed="rId2"/>
          <a:srcRect l="15594" t="5920" r="38329" b="37368"/>
          <a:stretch/>
        </p:blipFill>
        <p:spPr>
          <a:xfrm>
            <a:off x="106679" y="2579812"/>
            <a:ext cx="6687689" cy="4516836"/>
          </a:xfrm>
          <a:prstGeom prst="rect">
            <a:avLst/>
          </a:prstGeom>
        </p:spPr>
      </p:pic>
      <p:cxnSp>
        <p:nvCxnSpPr>
          <p:cNvPr id="7" name="直線コネクタ 6">
            <a:extLst>
              <a:ext uri="{FF2B5EF4-FFF2-40B4-BE49-F238E27FC236}">
                <a16:creationId xmlns:a16="http://schemas.microsoft.com/office/drawing/2014/main" id="{7072BB22-7B13-7B50-1745-A7EBE6698BFF}"/>
              </a:ext>
            </a:extLst>
          </p:cNvPr>
          <p:cNvCxnSpPr>
            <a:cxnSpLocks/>
            <a:stCxn id="5" idx="2"/>
          </p:cNvCxnSpPr>
          <p:nvPr/>
        </p:nvCxnSpPr>
        <p:spPr>
          <a:xfrm flipH="1">
            <a:off x="1386840" y="2467284"/>
            <a:ext cx="892857" cy="91573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5126" y="440761"/>
            <a:ext cx="4835626" cy="310463"/>
          </a:xfrm>
        </p:spPr>
        <p:txBody>
          <a:bodyPr>
            <a:normAutofit fontScale="90000"/>
          </a:bodyPr>
          <a:lstStyle/>
          <a:p>
            <a:r>
              <a:rPr kumimoji="1" lang="ja-JP" altLang="en-US" dirty="0"/>
              <a:t>インストールと環境設定</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303104" y="951382"/>
            <a:ext cx="6394838" cy="1177245"/>
          </a:xfrm>
          <a:prstGeom prst="rect">
            <a:avLst/>
          </a:prstGeom>
          <a:noFill/>
        </p:spPr>
        <p:txBody>
          <a:bodyPr wrap="square" rtlCol="0">
            <a:spAutoFit/>
          </a:bodyPr>
          <a:lstStyle/>
          <a:p>
            <a:pPr>
              <a:lnSpc>
                <a:spcPct val="150000"/>
              </a:lnSpc>
            </a:pPr>
            <a:r>
              <a:rPr kumimoji="1" lang="ja-JP" altLang="en-US" sz="1200" dirty="0"/>
              <a:t>　</a:t>
            </a:r>
            <a:r>
              <a:rPr kumimoji="1" lang="en-US" altLang="ja-JP" sz="1200" dirty="0"/>
              <a:t>Zip</a:t>
            </a:r>
            <a:r>
              <a:rPr kumimoji="1" lang="ja-JP" altLang="en-US" sz="1200" dirty="0"/>
              <a:t>展開した配布モジュールから「</a:t>
            </a:r>
            <a:r>
              <a:rPr kumimoji="1" lang="en-US" altLang="ja-JP" sz="1200" dirty="0"/>
              <a:t>ALAYA</a:t>
            </a:r>
            <a:r>
              <a:rPr kumimoji="1" lang="ja-JP" altLang="en-US" sz="1200" dirty="0"/>
              <a:t>インストーラ」フォルダにある「</a:t>
            </a:r>
            <a:r>
              <a:rPr kumimoji="1" lang="en-US" altLang="ja-JP" sz="1200" dirty="0"/>
              <a:t>ALAYA</a:t>
            </a:r>
            <a:r>
              <a:rPr kumimoji="1" lang="ja-JP" altLang="en-US" sz="1200" dirty="0"/>
              <a:t>インストーラ</a:t>
            </a:r>
            <a:r>
              <a:rPr kumimoji="1" lang="en-US" altLang="ja-JP" sz="1200" dirty="0"/>
              <a:t>.</a:t>
            </a:r>
            <a:r>
              <a:rPr kumimoji="1" lang="en-US" altLang="ja-JP" sz="1200" dirty="0" err="1"/>
              <a:t>accdb</a:t>
            </a:r>
            <a:r>
              <a:rPr kumimoji="1" lang="ja-JP" altLang="en-US" sz="1200" dirty="0"/>
              <a:t>」を起動すると下記のメニューが起動します。メニューに従って設定のうえ「実行」ボタンを押すとモジュールがサーバにコピーされます。なお、表示の通り「プロジェクト名」が起動モジュールとスクリプト名に設定されます。</a:t>
            </a:r>
            <a:endParaRPr kumimoji="1" lang="en-US" altLang="ja-JP" sz="1200" dirty="0"/>
          </a:p>
        </p:txBody>
      </p:sp>
      <p:sp>
        <p:nvSpPr>
          <p:cNvPr id="5" name="テキスト ボックス 4">
            <a:extLst>
              <a:ext uri="{FF2B5EF4-FFF2-40B4-BE49-F238E27FC236}">
                <a16:creationId xmlns:a16="http://schemas.microsoft.com/office/drawing/2014/main" id="{D4D81B10-5C2C-CA24-40F4-686100D0C7DA}"/>
              </a:ext>
            </a:extLst>
          </p:cNvPr>
          <p:cNvSpPr txBox="1"/>
          <p:nvPr/>
        </p:nvSpPr>
        <p:spPr>
          <a:xfrm>
            <a:off x="32928" y="2190285"/>
            <a:ext cx="4493538"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200" dirty="0"/>
              <a:t>プロジェクト名：任意。わかりやすい名前を設定して下さい。</a:t>
            </a:r>
          </a:p>
        </p:txBody>
      </p:sp>
      <p:sp>
        <p:nvSpPr>
          <p:cNvPr id="15" name="テキスト ボックス 14">
            <a:extLst>
              <a:ext uri="{FF2B5EF4-FFF2-40B4-BE49-F238E27FC236}">
                <a16:creationId xmlns:a16="http://schemas.microsoft.com/office/drawing/2014/main" id="{CE28C9E9-823D-5BA6-B828-6376CDFF19C2}"/>
              </a:ext>
            </a:extLst>
          </p:cNvPr>
          <p:cNvSpPr txBox="1"/>
          <p:nvPr/>
        </p:nvSpPr>
        <p:spPr>
          <a:xfrm>
            <a:off x="825509" y="6324601"/>
            <a:ext cx="954107" cy="276999"/>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200" dirty="0"/>
              <a:t>オプション</a:t>
            </a:r>
          </a:p>
        </p:txBody>
      </p:sp>
      <p:cxnSp>
        <p:nvCxnSpPr>
          <p:cNvPr id="16" name="直線コネクタ 15">
            <a:extLst>
              <a:ext uri="{FF2B5EF4-FFF2-40B4-BE49-F238E27FC236}">
                <a16:creationId xmlns:a16="http://schemas.microsoft.com/office/drawing/2014/main" id="{34CC7DB7-6BBD-BAC5-6FC0-BC0D2987D78E}"/>
              </a:ext>
            </a:extLst>
          </p:cNvPr>
          <p:cNvCxnSpPr>
            <a:cxnSpLocks/>
            <a:stCxn id="15" idx="1"/>
            <a:endCxn id="1063" idx="5"/>
          </p:cNvCxnSpPr>
          <p:nvPr/>
        </p:nvCxnSpPr>
        <p:spPr>
          <a:xfrm flipH="1" flipV="1">
            <a:off x="392405" y="6236310"/>
            <a:ext cx="433104" cy="22679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35" name="正方形/長方形 1034">
            <a:extLst>
              <a:ext uri="{FF2B5EF4-FFF2-40B4-BE49-F238E27FC236}">
                <a16:creationId xmlns:a16="http://schemas.microsoft.com/office/drawing/2014/main" id="{7F994910-8527-FA3B-5664-837D14E7808B}"/>
              </a:ext>
            </a:extLst>
          </p:cNvPr>
          <p:cNvSpPr/>
          <p:nvPr/>
        </p:nvSpPr>
        <p:spPr>
          <a:xfrm>
            <a:off x="206189" y="7816635"/>
            <a:ext cx="6445622" cy="1954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1036" name="吹き出し: 角を丸めた四角形 1035">
            <a:extLst>
              <a:ext uri="{FF2B5EF4-FFF2-40B4-BE49-F238E27FC236}">
                <a16:creationId xmlns:a16="http://schemas.microsoft.com/office/drawing/2014/main" id="{42A15876-7A9E-5C93-EADB-D9132E5DDA62}"/>
              </a:ext>
            </a:extLst>
          </p:cNvPr>
          <p:cNvSpPr/>
          <p:nvPr/>
        </p:nvSpPr>
        <p:spPr>
          <a:xfrm>
            <a:off x="1536360" y="7929162"/>
            <a:ext cx="2621963" cy="1681653"/>
          </a:xfrm>
          <a:prstGeom prst="wedgeRoundRectCallout">
            <a:avLst>
              <a:gd name="adj1" fmla="val -65175"/>
              <a:gd name="adj2" fmla="val -710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37" name="図 1036">
            <a:extLst>
              <a:ext uri="{FF2B5EF4-FFF2-40B4-BE49-F238E27FC236}">
                <a16:creationId xmlns:a16="http://schemas.microsoft.com/office/drawing/2014/main" id="{19D208AA-4069-F859-A39D-BD32128722BB}"/>
              </a:ext>
            </a:extLst>
          </p:cNvPr>
          <p:cNvPicPr>
            <a:picLocks noChangeAspect="1"/>
          </p:cNvPicPr>
          <p:nvPr/>
        </p:nvPicPr>
        <p:blipFill>
          <a:blip r:embed="rId3"/>
          <a:stretch>
            <a:fillRect/>
          </a:stretch>
        </p:blipFill>
        <p:spPr>
          <a:xfrm>
            <a:off x="1801100" y="8271164"/>
            <a:ext cx="230157" cy="201387"/>
          </a:xfrm>
          <a:prstGeom prst="rect">
            <a:avLst/>
          </a:prstGeom>
        </p:spPr>
      </p:pic>
      <p:cxnSp>
        <p:nvCxnSpPr>
          <p:cNvPr id="1038" name="直線コネクタ 1037">
            <a:extLst>
              <a:ext uri="{FF2B5EF4-FFF2-40B4-BE49-F238E27FC236}">
                <a16:creationId xmlns:a16="http://schemas.microsoft.com/office/drawing/2014/main" id="{47F8AEFF-7D1D-AD19-1066-053211C8D7A8}"/>
              </a:ext>
            </a:extLst>
          </p:cNvPr>
          <p:cNvCxnSpPr>
            <a:cxnSpLocks/>
          </p:cNvCxnSpPr>
          <p:nvPr/>
        </p:nvCxnSpPr>
        <p:spPr>
          <a:xfrm>
            <a:off x="4683565" y="9290163"/>
            <a:ext cx="3895" cy="379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9" name="直線コネクタ 1038">
            <a:extLst>
              <a:ext uri="{FF2B5EF4-FFF2-40B4-BE49-F238E27FC236}">
                <a16:creationId xmlns:a16="http://schemas.microsoft.com/office/drawing/2014/main" id="{D7CAC712-EF9E-A736-ACE8-DB63DCE4B532}"/>
              </a:ext>
            </a:extLst>
          </p:cNvPr>
          <p:cNvCxnSpPr>
            <a:cxnSpLocks/>
          </p:cNvCxnSpPr>
          <p:nvPr/>
        </p:nvCxnSpPr>
        <p:spPr>
          <a:xfrm>
            <a:off x="6021395" y="9277144"/>
            <a:ext cx="3895" cy="379579"/>
          </a:xfrm>
          <a:prstGeom prst="line">
            <a:avLst/>
          </a:prstGeom>
        </p:spPr>
        <p:style>
          <a:lnRef idx="1">
            <a:schemeClr val="accent1"/>
          </a:lnRef>
          <a:fillRef idx="0">
            <a:schemeClr val="accent1"/>
          </a:fillRef>
          <a:effectRef idx="0">
            <a:schemeClr val="accent1"/>
          </a:effectRef>
          <a:fontRef idx="minor">
            <a:schemeClr val="tx1"/>
          </a:fontRef>
        </p:style>
      </p:cxnSp>
      <p:pic>
        <p:nvPicPr>
          <p:cNvPr id="1040" name="図 1039" descr="グラフィカル ユーザー インターフェイス&#10;&#10;自動的に生成された説明">
            <a:extLst>
              <a:ext uri="{FF2B5EF4-FFF2-40B4-BE49-F238E27FC236}">
                <a16:creationId xmlns:a16="http://schemas.microsoft.com/office/drawing/2014/main" id="{D42B6382-0165-C741-0508-596571FFD799}"/>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4302941" y="8792230"/>
            <a:ext cx="733338" cy="517723"/>
          </a:xfrm>
          <a:prstGeom prst="rect">
            <a:avLst/>
          </a:prstGeom>
        </p:spPr>
      </p:pic>
      <p:sp>
        <p:nvSpPr>
          <p:cNvPr id="1041" name="吹き出し: 角を丸めた四角形 1040">
            <a:extLst>
              <a:ext uri="{FF2B5EF4-FFF2-40B4-BE49-F238E27FC236}">
                <a16:creationId xmlns:a16="http://schemas.microsoft.com/office/drawing/2014/main" id="{15F92699-63C3-E660-0821-A9C44EC44E67}"/>
              </a:ext>
            </a:extLst>
          </p:cNvPr>
          <p:cNvSpPr/>
          <p:nvPr/>
        </p:nvSpPr>
        <p:spPr>
          <a:xfrm>
            <a:off x="4619519" y="8200715"/>
            <a:ext cx="1736929" cy="497587"/>
          </a:xfrm>
          <a:prstGeom prst="wedgeRoundRectCallout">
            <a:avLst>
              <a:gd name="adj1" fmla="val -34452"/>
              <a:gd name="adj2" fmla="val 657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42" name="図 1041">
            <a:extLst>
              <a:ext uri="{FF2B5EF4-FFF2-40B4-BE49-F238E27FC236}">
                <a16:creationId xmlns:a16="http://schemas.microsoft.com/office/drawing/2014/main" id="{6123A082-27E2-500B-8EEC-CBBF20880FA2}"/>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15498" y="8628530"/>
            <a:ext cx="414267" cy="640207"/>
          </a:xfrm>
          <a:prstGeom prst="rect">
            <a:avLst/>
          </a:prstGeom>
        </p:spPr>
      </p:pic>
      <p:sp>
        <p:nvSpPr>
          <p:cNvPr id="1043" name="テキスト ボックス 1042">
            <a:extLst>
              <a:ext uri="{FF2B5EF4-FFF2-40B4-BE49-F238E27FC236}">
                <a16:creationId xmlns:a16="http://schemas.microsoft.com/office/drawing/2014/main" id="{36B23DC7-AF99-C42A-26FA-C8BF8D4D29F2}"/>
              </a:ext>
            </a:extLst>
          </p:cNvPr>
          <p:cNvSpPr txBox="1"/>
          <p:nvPr/>
        </p:nvSpPr>
        <p:spPr>
          <a:xfrm>
            <a:off x="224888" y="9226803"/>
            <a:ext cx="2663154" cy="276999"/>
          </a:xfrm>
          <a:prstGeom prst="rect">
            <a:avLst/>
          </a:prstGeom>
          <a:noFill/>
        </p:spPr>
        <p:txBody>
          <a:bodyPr wrap="square" rtlCol="0">
            <a:spAutoFit/>
          </a:bodyPr>
          <a:lstStyle/>
          <a:p>
            <a:r>
              <a:rPr lang="ja-JP" altLang="en-US" sz="1200" dirty="0"/>
              <a:t>ファイルサーバ</a:t>
            </a:r>
            <a:endParaRPr lang="ja-JP" altLang="en-US" sz="1000" dirty="0"/>
          </a:p>
        </p:txBody>
      </p:sp>
      <p:pic>
        <p:nvPicPr>
          <p:cNvPr id="1044" name="図 1043" descr="グラフィカル ユーザー インターフェイス&#10;&#10;自動的に生成された説明">
            <a:extLst>
              <a:ext uri="{FF2B5EF4-FFF2-40B4-BE49-F238E27FC236}">
                <a16:creationId xmlns:a16="http://schemas.microsoft.com/office/drawing/2014/main" id="{BAC7CCEB-CBAF-0567-F334-103F1E41090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5553508" y="8792230"/>
            <a:ext cx="733337" cy="517723"/>
          </a:xfrm>
          <a:prstGeom prst="rect">
            <a:avLst/>
          </a:prstGeom>
        </p:spPr>
      </p:pic>
      <p:pic>
        <p:nvPicPr>
          <p:cNvPr id="1045" name="図 1044">
            <a:extLst>
              <a:ext uri="{FF2B5EF4-FFF2-40B4-BE49-F238E27FC236}">
                <a16:creationId xmlns:a16="http://schemas.microsoft.com/office/drawing/2014/main" id="{3C07EED9-6032-BDCF-F209-2B1002B42E46}"/>
              </a:ext>
            </a:extLst>
          </p:cNvPr>
          <p:cNvPicPr>
            <a:picLocks noChangeAspect="1"/>
          </p:cNvPicPr>
          <p:nvPr/>
        </p:nvPicPr>
        <p:blipFill>
          <a:blip r:embed="rId8"/>
          <a:stretch>
            <a:fillRect/>
          </a:stretch>
        </p:blipFill>
        <p:spPr>
          <a:xfrm>
            <a:off x="4698810" y="8247638"/>
            <a:ext cx="272172" cy="319694"/>
          </a:xfrm>
          <a:prstGeom prst="rect">
            <a:avLst/>
          </a:prstGeom>
        </p:spPr>
      </p:pic>
      <p:sp>
        <p:nvSpPr>
          <p:cNvPr id="1046" name="テキスト ボックス 1045">
            <a:extLst>
              <a:ext uri="{FF2B5EF4-FFF2-40B4-BE49-F238E27FC236}">
                <a16:creationId xmlns:a16="http://schemas.microsoft.com/office/drawing/2014/main" id="{ADD1EB8E-9913-3552-B933-D8ACDBCCAA8C}"/>
              </a:ext>
            </a:extLst>
          </p:cNvPr>
          <p:cNvSpPr txBox="1"/>
          <p:nvPr/>
        </p:nvSpPr>
        <p:spPr>
          <a:xfrm>
            <a:off x="4405600" y="7908879"/>
            <a:ext cx="2030151" cy="246221"/>
          </a:xfrm>
          <a:prstGeom prst="rect">
            <a:avLst/>
          </a:prstGeom>
          <a:noFill/>
        </p:spPr>
        <p:txBody>
          <a:bodyPr wrap="square" rtlCol="0">
            <a:spAutoFit/>
          </a:bodyPr>
          <a:lstStyle/>
          <a:p>
            <a:pPr algn="ctr"/>
            <a:r>
              <a:rPr lang="ja-JP" altLang="en-US" sz="1000" dirty="0"/>
              <a:t>スクリプト（ショートカット）</a:t>
            </a:r>
            <a:endParaRPr lang="en-US" altLang="ja-JP" sz="1000" dirty="0"/>
          </a:p>
        </p:txBody>
      </p:sp>
      <p:cxnSp>
        <p:nvCxnSpPr>
          <p:cNvPr id="1047" name="直線コネクタ 1046">
            <a:extLst>
              <a:ext uri="{FF2B5EF4-FFF2-40B4-BE49-F238E27FC236}">
                <a16:creationId xmlns:a16="http://schemas.microsoft.com/office/drawing/2014/main" id="{88C9BA31-0D31-E195-7207-1BE608C45912}"/>
              </a:ext>
            </a:extLst>
          </p:cNvPr>
          <p:cNvCxnSpPr>
            <a:cxnSpLocks/>
          </p:cNvCxnSpPr>
          <p:nvPr/>
        </p:nvCxnSpPr>
        <p:spPr>
          <a:xfrm>
            <a:off x="224888" y="9656723"/>
            <a:ext cx="6210851" cy="20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8" name="直線コネクタ 1047">
            <a:extLst>
              <a:ext uri="{FF2B5EF4-FFF2-40B4-BE49-F238E27FC236}">
                <a16:creationId xmlns:a16="http://schemas.microsoft.com/office/drawing/2014/main" id="{1F08DCAD-4886-2000-CD89-68712D8B1BE8}"/>
              </a:ext>
            </a:extLst>
          </p:cNvPr>
          <p:cNvCxnSpPr>
            <a:cxnSpLocks/>
            <a:stCxn id="1042" idx="2"/>
          </p:cNvCxnSpPr>
          <p:nvPr/>
        </p:nvCxnSpPr>
        <p:spPr>
          <a:xfrm>
            <a:off x="722632" y="9268737"/>
            <a:ext cx="0" cy="386056"/>
          </a:xfrm>
          <a:prstGeom prst="line">
            <a:avLst/>
          </a:prstGeom>
        </p:spPr>
        <p:style>
          <a:lnRef idx="1">
            <a:schemeClr val="accent1"/>
          </a:lnRef>
          <a:fillRef idx="0">
            <a:schemeClr val="accent1"/>
          </a:fillRef>
          <a:effectRef idx="0">
            <a:schemeClr val="accent1"/>
          </a:effectRef>
          <a:fontRef idx="minor">
            <a:schemeClr val="tx1"/>
          </a:fontRef>
        </p:style>
      </p:cxnSp>
      <p:pic>
        <p:nvPicPr>
          <p:cNvPr id="1049" name="図 1048">
            <a:extLst>
              <a:ext uri="{FF2B5EF4-FFF2-40B4-BE49-F238E27FC236}">
                <a16:creationId xmlns:a16="http://schemas.microsoft.com/office/drawing/2014/main" id="{E7DF26B8-AB70-CE99-5800-C9A5E231B629}"/>
              </a:ext>
            </a:extLst>
          </p:cNvPr>
          <p:cNvPicPr>
            <a:picLocks noChangeAspect="1"/>
          </p:cNvPicPr>
          <p:nvPr/>
        </p:nvPicPr>
        <p:blipFill>
          <a:blip r:embed="rId3"/>
          <a:stretch>
            <a:fillRect/>
          </a:stretch>
        </p:blipFill>
        <p:spPr>
          <a:xfrm>
            <a:off x="2157327" y="8474049"/>
            <a:ext cx="230157" cy="201387"/>
          </a:xfrm>
          <a:prstGeom prst="rect">
            <a:avLst/>
          </a:prstGeom>
        </p:spPr>
      </p:pic>
      <p:pic>
        <p:nvPicPr>
          <p:cNvPr id="1050" name="図 1049">
            <a:extLst>
              <a:ext uri="{FF2B5EF4-FFF2-40B4-BE49-F238E27FC236}">
                <a16:creationId xmlns:a16="http://schemas.microsoft.com/office/drawing/2014/main" id="{E7250F80-4E5C-C5AD-F5F2-314B30484DAE}"/>
              </a:ext>
            </a:extLst>
          </p:cNvPr>
          <p:cNvPicPr>
            <a:picLocks noChangeAspect="1"/>
          </p:cNvPicPr>
          <p:nvPr/>
        </p:nvPicPr>
        <p:blipFill>
          <a:blip r:embed="rId3"/>
          <a:stretch>
            <a:fillRect/>
          </a:stretch>
        </p:blipFill>
        <p:spPr>
          <a:xfrm>
            <a:off x="2189693" y="9260197"/>
            <a:ext cx="230157" cy="201387"/>
          </a:xfrm>
          <a:prstGeom prst="rect">
            <a:avLst/>
          </a:prstGeom>
        </p:spPr>
      </p:pic>
      <p:sp>
        <p:nvSpPr>
          <p:cNvPr id="1051" name="テキスト ボックス 1050">
            <a:extLst>
              <a:ext uri="{FF2B5EF4-FFF2-40B4-BE49-F238E27FC236}">
                <a16:creationId xmlns:a16="http://schemas.microsoft.com/office/drawing/2014/main" id="{F70461DD-0D91-D361-4891-E7B7C988C2C5}"/>
              </a:ext>
            </a:extLst>
          </p:cNvPr>
          <p:cNvSpPr txBox="1"/>
          <p:nvPr/>
        </p:nvSpPr>
        <p:spPr>
          <a:xfrm>
            <a:off x="2023756" y="8227451"/>
            <a:ext cx="212928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endParaRPr lang="ja-JP" altLang="en-US" sz="1000" dirty="0"/>
          </a:p>
        </p:txBody>
      </p:sp>
      <p:sp>
        <p:nvSpPr>
          <p:cNvPr id="1052" name="テキスト ボックス 1051">
            <a:extLst>
              <a:ext uri="{FF2B5EF4-FFF2-40B4-BE49-F238E27FC236}">
                <a16:creationId xmlns:a16="http://schemas.microsoft.com/office/drawing/2014/main" id="{BA3709E7-737B-183D-D903-9065555CE1E3}"/>
              </a:ext>
            </a:extLst>
          </p:cNvPr>
          <p:cNvSpPr txBox="1"/>
          <p:nvPr/>
        </p:nvSpPr>
        <p:spPr>
          <a:xfrm>
            <a:off x="2350093" y="8456036"/>
            <a:ext cx="1166823" cy="246221"/>
          </a:xfrm>
          <a:prstGeom prst="rect">
            <a:avLst/>
          </a:prstGeom>
          <a:noFill/>
        </p:spPr>
        <p:txBody>
          <a:bodyPr wrap="square" rtlCol="0">
            <a:spAutoFit/>
          </a:bodyPr>
          <a:lstStyle/>
          <a:p>
            <a:r>
              <a:rPr lang="en-US" altLang="ja-JP" sz="1000" dirty="0" err="1"/>
              <a:t>AlayaMenu</a:t>
            </a:r>
            <a:endParaRPr lang="ja-JP" altLang="en-US" sz="1000" dirty="0"/>
          </a:p>
        </p:txBody>
      </p:sp>
      <p:sp>
        <p:nvSpPr>
          <p:cNvPr id="1053" name="テキスト ボックス 1052">
            <a:extLst>
              <a:ext uri="{FF2B5EF4-FFF2-40B4-BE49-F238E27FC236}">
                <a16:creationId xmlns:a16="http://schemas.microsoft.com/office/drawing/2014/main" id="{DFEB3658-B251-EC55-3D6F-8034A98ECDF6}"/>
              </a:ext>
            </a:extLst>
          </p:cNvPr>
          <p:cNvSpPr txBox="1"/>
          <p:nvPr/>
        </p:nvSpPr>
        <p:spPr>
          <a:xfrm>
            <a:off x="2387862" y="8683599"/>
            <a:ext cx="1936294"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]ver.accdb</a:t>
            </a:r>
            <a:endParaRPr lang="ja-JP" altLang="en-US" sz="1000" dirty="0"/>
          </a:p>
        </p:txBody>
      </p:sp>
      <p:sp>
        <p:nvSpPr>
          <p:cNvPr id="1054" name="テキスト ボックス 1053">
            <a:extLst>
              <a:ext uri="{FF2B5EF4-FFF2-40B4-BE49-F238E27FC236}">
                <a16:creationId xmlns:a16="http://schemas.microsoft.com/office/drawing/2014/main" id="{C93A17F9-5B60-7790-8BE5-C157E043297D}"/>
              </a:ext>
            </a:extLst>
          </p:cNvPr>
          <p:cNvSpPr txBox="1"/>
          <p:nvPr/>
        </p:nvSpPr>
        <p:spPr>
          <a:xfrm>
            <a:off x="2401248" y="9226803"/>
            <a:ext cx="1166823" cy="246221"/>
          </a:xfrm>
          <a:prstGeom prst="rect">
            <a:avLst/>
          </a:prstGeom>
          <a:noFill/>
        </p:spPr>
        <p:txBody>
          <a:bodyPr wrap="square" rtlCol="0">
            <a:spAutoFit/>
          </a:bodyPr>
          <a:lstStyle/>
          <a:p>
            <a:r>
              <a:rPr lang="en-US" altLang="ja-JP" sz="1000" dirty="0"/>
              <a:t>ALAYADB</a:t>
            </a:r>
            <a:endParaRPr lang="ja-JP" altLang="en-US" sz="1000" dirty="0"/>
          </a:p>
        </p:txBody>
      </p:sp>
      <p:sp>
        <p:nvSpPr>
          <p:cNvPr id="1055" name="テキスト ボックス 1054">
            <a:extLst>
              <a:ext uri="{FF2B5EF4-FFF2-40B4-BE49-F238E27FC236}">
                <a16:creationId xmlns:a16="http://schemas.microsoft.com/office/drawing/2014/main" id="{916B597E-87ED-DD75-1844-A7C9FB5CC08F}"/>
              </a:ext>
            </a:extLst>
          </p:cNvPr>
          <p:cNvSpPr txBox="1"/>
          <p:nvPr/>
        </p:nvSpPr>
        <p:spPr>
          <a:xfrm>
            <a:off x="4938399" y="8321256"/>
            <a:ext cx="1583822"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r>
              <a:rPr lang="en-US" altLang="ja-JP" sz="1000" dirty="0" err="1"/>
              <a:t>vbs</a:t>
            </a:r>
            <a:endParaRPr lang="en-US" altLang="ja-JP" sz="1000" dirty="0"/>
          </a:p>
        </p:txBody>
      </p:sp>
      <p:sp>
        <p:nvSpPr>
          <p:cNvPr id="1056" name="テキスト ボックス 1055">
            <a:extLst>
              <a:ext uri="{FF2B5EF4-FFF2-40B4-BE49-F238E27FC236}">
                <a16:creationId xmlns:a16="http://schemas.microsoft.com/office/drawing/2014/main" id="{5BEFFBE2-C046-26AC-4BB8-036222BD3B97}"/>
              </a:ext>
            </a:extLst>
          </p:cNvPr>
          <p:cNvSpPr txBox="1"/>
          <p:nvPr/>
        </p:nvSpPr>
        <p:spPr>
          <a:xfrm>
            <a:off x="4619519" y="9403882"/>
            <a:ext cx="1279136" cy="276999"/>
          </a:xfrm>
          <a:prstGeom prst="rect">
            <a:avLst/>
          </a:prstGeom>
          <a:noFill/>
        </p:spPr>
        <p:txBody>
          <a:bodyPr wrap="square" rtlCol="0">
            <a:spAutoFit/>
          </a:bodyPr>
          <a:lstStyle/>
          <a:p>
            <a:pPr algn="r"/>
            <a:r>
              <a:rPr lang="ja-JP" altLang="en-US" sz="1200" dirty="0"/>
              <a:t>クライアント</a:t>
            </a:r>
            <a:endParaRPr lang="ja-JP" altLang="en-US" sz="1000" dirty="0"/>
          </a:p>
        </p:txBody>
      </p:sp>
      <p:pic>
        <p:nvPicPr>
          <p:cNvPr id="1057" name="図 1056">
            <a:extLst>
              <a:ext uri="{FF2B5EF4-FFF2-40B4-BE49-F238E27FC236}">
                <a16:creationId xmlns:a16="http://schemas.microsoft.com/office/drawing/2014/main" id="{EC2744BE-2043-D24F-01F8-A61D09D49710}"/>
              </a:ext>
            </a:extLst>
          </p:cNvPr>
          <p:cNvPicPr>
            <a:picLocks noChangeAspect="1"/>
          </p:cNvPicPr>
          <p:nvPr/>
        </p:nvPicPr>
        <p:blipFill>
          <a:blip r:embed="rId8"/>
          <a:stretch>
            <a:fillRect/>
          </a:stretch>
        </p:blipFill>
        <p:spPr>
          <a:xfrm>
            <a:off x="2170615" y="8935934"/>
            <a:ext cx="209621" cy="246221"/>
          </a:xfrm>
          <a:prstGeom prst="rect">
            <a:avLst/>
          </a:prstGeom>
        </p:spPr>
      </p:pic>
      <p:sp>
        <p:nvSpPr>
          <p:cNvPr id="1058" name="テキスト ボックス 1057">
            <a:extLst>
              <a:ext uri="{FF2B5EF4-FFF2-40B4-BE49-F238E27FC236}">
                <a16:creationId xmlns:a16="http://schemas.microsoft.com/office/drawing/2014/main" id="{AAB75D07-75B6-9C4E-E6E1-F6B3032A5CFD}"/>
              </a:ext>
            </a:extLst>
          </p:cNvPr>
          <p:cNvSpPr txBox="1"/>
          <p:nvPr/>
        </p:nvSpPr>
        <p:spPr>
          <a:xfrm>
            <a:off x="2383640" y="8934674"/>
            <a:ext cx="156389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r>
              <a:rPr lang="en-US" altLang="ja-JP" sz="1000" dirty="0" err="1"/>
              <a:t>vbs</a:t>
            </a:r>
            <a:endParaRPr lang="en-US" altLang="ja-JP" sz="1000" dirty="0"/>
          </a:p>
        </p:txBody>
      </p:sp>
      <p:pic>
        <p:nvPicPr>
          <p:cNvPr id="1059" name="Picture 2" descr="Windows７からWindows10の共有フォルダにアクセスできない | ICT情報配信部">
            <a:extLst>
              <a:ext uri="{FF2B5EF4-FFF2-40B4-BE49-F238E27FC236}">
                <a16:creationId xmlns:a16="http://schemas.microsoft.com/office/drawing/2014/main" id="{79727150-7569-4E82-BB5E-EE146E397B8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59316" y="7979847"/>
            <a:ext cx="262406" cy="262406"/>
          </a:xfrm>
          <a:prstGeom prst="rect">
            <a:avLst/>
          </a:prstGeom>
          <a:noFill/>
          <a:extLst>
            <a:ext uri="{909E8E84-426E-40DD-AFC4-6F175D3DCCD1}">
              <a14:hiddenFill xmlns:a14="http://schemas.microsoft.com/office/drawing/2010/main">
                <a:solidFill>
                  <a:srgbClr val="FFFFFF"/>
                </a:solidFill>
              </a14:hiddenFill>
            </a:ext>
          </a:extLst>
        </p:spPr>
      </p:pic>
      <p:sp>
        <p:nvSpPr>
          <p:cNvPr id="1060" name="テキスト ボックス 1059">
            <a:extLst>
              <a:ext uri="{FF2B5EF4-FFF2-40B4-BE49-F238E27FC236}">
                <a16:creationId xmlns:a16="http://schemas.microsoft.com/office/drawing/2014/main" id="{9F437207-E0FD-626D-31ED-BF38DF22EE23}"/>
              </a:ext>
            </a:extLst>
          </p:cNvPr>
          <p:cNvSpPr txBox="1"/>
          <p:nvPr/>
        </p:nvSpPr>
        <p:spPr>
          <a:xfrm>
            <a:off x="1883634" y="7976517"/>
            <a:ext cx="2129289" cy="246221"/>
          </a:xfrm>
          <a:prstGeom prst="rect">
            <a:avLst/>
          </a:prstGeom>
          <a:noFill/>
        </p:spPr>
        <p:txBody>
          <a:bodyPr wrap="square" rtlCol="0">
            <a:spAutoFit/>
          </a:bodyPr>
          <a:lstStyle/>
          <a:p>
            <a:r>
              <a:rPr lang="en-US" altLang="ja-JP" sz="1000" dirty="0"/>
              <a:t>[</a:t>
            </a:r>
            <a:r>
              <a:rPr lang="ja-JP" altLang="en-US" sz="1000" dirty="0"/>
              <a:t>インストール先</a:t>
            </a:r>
            <a:r>
              <a:rPr lang="en-US" altLang="ja-JP" sz="1000" dirty="0"/>
              <a:t>]</a:t>
            </a:r>
            <a:endParaRPr lang="ja-JP" altLang="en-US" sz="1000" dirty="0"/>
          </a:p>
        </p:txBody>
      </p:sp>
      <p:pic>
        <p:nvPicPr>
          <p:cNvPr id="1061" name="Picture 8" descr="アクセス, 2013年 無料 アイコン の Simply Styled Icons">
            <a:extLst>
              <a:ext uri="{FF2B5EF4-FFF2-40B4-BE49-F238E27FC236}">
                <a16:creationId xmlns:a16="http://schemas.microsoft.com/office/drawing/2014/main" id="{F6B056F0-DF52-3D7E-02E4-8B9B9CC73B9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89693" y="8668676"/>
            <a:ext cx="212718" cy="212718"/>
          </a:xfrm>
          <a:prstGeom prst="rect">
            <a:avLst/>
          </a:prstGeom>
          <a:noFill/>
          <a:extLst>
            <a:ext uri="{909E8E84-426E-40DD-AFC4-6F175D3DCCD1}">
              <a14:hiddenFill xmlns:a14="http://schemas.microsoft.com/office/drawing/2010/main">
                <a:solidFill>
                  <a:srgbClr val="FFFFFF"/>
                </a:solidFill>
              </a14:hiddenFill>
            </a:ext>
          </a:extLst>
        </p:spPr>
      </p:pic>
      <p:sp>
        <p:nvSpPr>
          <p:cNvPr id="1063" name="楕円 1062">
            <a:extLst>
              <a:ext uri="{FF2B5EF4-FFF2-40B4-BE49-F238E27FC236}">
                <a16:creationId xmlns:a16="http://schemas.microsoft.com/office/drawing/2014/main" id="{F7F164E1-AB58-574D-E87A-A299921FA278}"/>
              </a:ext>
            </a:extLst>
          </p:cNvPr>
          <p:cNvSpPr/>
          <p:nvPr/>
        </p:nvSpPr>
        <p:spPr>
          <a:xfrm>
            <a:off x="147992" y="5721709"/>
            <a:ext cx="286348" cy="60289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5" name="テキスト ボックス 1064">
            <a:extLst>
              <a:ext uri="{FF2B5EF4-FFF2-40B4-BE49-F238E27FC236}">
                <a16:creationId xmlns:a16="http://schemas.microsoft.com/office/drawing/2014/main" id="{0987376C-C2A7-B187-CF25-219142ED3C9F}"/>
              </a:ext>
            </a:extLst>
          </p:cNvPr>
          <p:cNvSpPr txBox="1"/>
          <p:nvPr/>
        </p:nvSpPr>
        <p:spPr>
          <a:xfrm>
            <a:off x="1182262" y="3981295"/>
            <a:ext cx="4070345" cy="461665"/>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200" dirty="0"/>
              <a:t>インストール先：ネットワークフォルダを選択</a:t>
            </a:r>
            <a:endParaRPr kumimoji="1" lang="en-US" altLang="ja-JP" sz="1200" dirty="0"/>
          </a:p>
          <a:p>
            <a:r>
              <a:rPr kumimoji="1" lang="ja-JP" altLang="en-US" sz="1200" dirty="0"/>
              <a:t>　　スタンドアロンで使うときはローカルフォルダで</a:t>
            </a:r>
            <a:r>
              <a:rPr kumimoji="1" lang="en-US" altLang="ja-JP" sz="1200" dirty="0"/>
              <a:t>OK</a:t>
            </a:r>
            <a:endParaRPr kumimoji="1" lang="ja-JP" altLang="en-US" sz="1200" dirty="0"/>
          </a:p>
        </p:txBody>
      </p:sp>
      <p:cxnSp>
        <p:nvCxnSpPr>
          <p:cNvPr id="1070" name="直線コネクタ 1069">
            <a:extLst>
              <a:ext uri="{FF2B5EF4-FFF2-40B4-BE49-F238E27FC236}">
                <a16:creationId xmlns:a16="http://schemas.microsoft.com/office/drawing/2014/main" id="{095ADEEE-688C-ACD5-BAE7-D323D65F503A}"/>
              </a:ext>
            </a:extLst>
          </p:cNvPr>
          <p:cNvCxnSpPr>
            <a:cxnSpLocks/>
            <a:endCxn id="1065" idx="1"/>
          </p:cNvCxnSpPr>
          <p:nvPr/>
        </p:nvCxnSpPr>
        <p:spPr>
          <a:xfrm>
            <a:off x="861060" y="3728431"/>
            <a:ext cx="321202" cy="4836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77" name="直線コネクタ 1076">
            <a:extLst>
              <a:ext uri="{FF2B5EF4-FFF2-40B4-BE49-F238E27FC236}">
                <a16:creationId xmlns:a16="http://schemas.microsoft.com/office/drawing/2014/main" id="{DC6B544B-F87C-A71B-ABAF-9B6D19DA8073}"/>
              </a:ext>
            </a:extLst>
          </p:cNvPr>
          <p:cNvCxnSpPr>
            <a:cxnSpLocks/>
            <a:stCxn id="1078" idx="1"/>
          </p:cNvCxnSpPr>
          <p:nvPr/>
        </p:nvCxnSpPr>
        <p:spPr>
          <a:xfrm flipH="1" flipV="1">
            <a:off x="722631" y="3979889"/>
            <a:ext cx="1582140" cy="186455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78" name="テキスト ボックス 1077">
            <a:extLst>
              <a:ext uri="{FF2B5EF4-FFF2-40B4-BE49-F238E27FC236}">
                <a16:creationId xmlns:a16="http://schemas.microsoft.com/office/drawing/2014/main" id="{D8A2E5C6-F5F7-5326-0CC5-392EF4ED532C}"/>
              </a:ext>
            </a:extLst>
          </p:cNvPr>
          <p:cNvSpPr txBox="1"/>
          <p:nvPr/>
        </p:nvSpPr>
        <p:spPr>
          <a:xfrm>
            <a:off x="2304771" y="5613610"/>
            <a:ext cx="4339650" cy="461665"/>
          </a:xfrm>
          <a:prstGeom prst="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200" dirty="0"/>
              <a:t>ネットワークドライブ：使う場合はドライブレターとパスを</a:t>
            </a:r>
            <a:endParaRPr kumimoji="1" lang="en-US" altLang="ja-JP" sz="1200" dirty="0"/>
          </a:p>
          <a:p>
            <a:r>
              <a:rPr kumimoji="1" lang="ja-JP" altLang="en-US" sz="1200" dirty="0"/>
              <a:t>設定して下さい。使わないときは空白で</a:t>
            </a:r>
            <a:r>
              <a:rPr kumimoji="1" lang="en-US" altLang="ja-JP" sz="1200" dirty="0"/>
              <a:t>OK</a:t>
            </a:r>
            <a:r>
              <a:rPr kumimoji="1" lang="ja-JP" altLang="en-US" sz="1200" dirty="0"/>
              <a:t>です。</a:t>
            </a:r>
          </a:p>
        </p:txBody>
      </p:sp>
    </p:spTree>
    <p:extLst>
      <p:ext uri="{BB962C8B-B14F-4D97-AF65-F5344CB8AC3E}">
        <p14:creationId xmlns:p14="http://schemas.microsoft.com/office/powerpoint/2010/main" val="124398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745E49BA-0CAF-492F-BAD2-3801200127D7}"/>
              </a:ext>
            </a:extLst>
          </p:cNvPr>
          <p:cNvPicPr>
            <a:picLocks noChangeAspect="1"/>
          </p:cNvPicPr>
          <p:nvPr/>
        </p:nvPicPr>
        <p:blipFill rotWithShape="1">
          <a:blip r:embed="rId2"/>
          <a:srcRect l="2333" t="31824" r="40444" b="21788"/>
          <a:stretch/>
        </p:blipFill>
        <p:spPr>
          <a:xfrm>
            <a:off x="147309" y="1432553"/>
            <a:ext cx="3281691" cy="1362975"/>
          </a:xfrm>
          <a:prstGeom prst="rect">
            <a:avLst/>
          </a:prstGeom>
          <a:ln>
            <a:solidFill>
              <a:schemeClr val="bg1">
                <a:lumMod val="65000"/>
              </a:schemeClr>
            </a:solidFill>
          </a:ln>
        </p:spPr>
      </p:pic>
      <p:pic>
        <p:nvPicPr>
          <p:cNvPr id="24" name="図 23">
            <a:extLst>
              <a:ext uri="{FF2B5EF4-FFF2-40B4-BE49-F238E27FC236}">
                <a16:creationId xmlns:a16="http://schemas.microsoft.com/office/drawing/2014/main" id="{F590FA22-54A6-85E3-0269-EAF55A197070}"/>
              </a:ext>
            </a:extLst>
          </p:cNvPr>
          <p:cNvPicPr>
            <a:picLocks noChangeAspect="1"/>
          </p:cNvPicPr>
          <p:nvPr/>
        </p:nvPicPr>
        <p:blipFill rotWithShape="1">
          <a:blip r:embed="rId3"/>
          <a:srcRect l="34168" t="47183" b="22452"/>
          <a:stretch/>
        </p:blipFill>
        <p:spPr>
          <a:xfrm>
            <a:off x="1788683" y="1699410"/>
            <a:ext cx="2367681" cy="975322"/>
          </a:xfrm>
          <a:prstGeom prst="rect">
            <a:avLst/>
          </a:prstGeom>
          <a:ln>
            <a:solidFill>
              <a:schemeClr val="bg1">
                <a:lumMod val="65000"/>
              </a:schemeClr>
            </a:solidFill>
          </a:ln>
        </p:spPr>
      </p:pic>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441034" y="413372"/>
            <a:ext cx="4835626" cy="452957"/>
          </a:xfrm>
        </p:spPr>
        <p:txBody>
          <a:bodyPr>
            <a:normAutofit fontScale="90000"/>
          </a:bodyPr>
          <a:lstStyle/>
          <a:p>
            <a:r>
              <a:rPr kumimoji="1" lang="ja-JP" altLang="en-US" dirty="0"/>
              <a:t>起動テスト</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263603" y="929935"/>
            <a:ext cx="6301725" cy="461665"/>
          </a:xfrm>
          <a:prstGeom prst="rect">
            <a:avLst/>
          </a:prstGeom>
          <a:noFill/>
        </p:spPr>
        <p:txBody>
          <a:bodyPr wrap="none" rtlCol="0">
            <a:spAutoFit/>
          </a:bodyPr>
          <a:lstStyle/>
          <a:p>
            <a:r>
              <a:rPr kumimoji="1" lang="ja-JP" altLang="en-US" sz="1200" dirty="0"/>
              <a:t>インストール先フォルダの「</a:t>
            </a:r>
            <a:r>
              <a:rPr kumimoji="1" lang="en-US" altLang="ja-JP" sz="1200" dirty="0" err="1"/>
              <a:t>AlayaMenu</a:t>
            </a:r>
            <a:r>
              <a:rPr kumimoji="1" lang="ja-JP" altLang="en-US" sz="1200" dirty="0"/>
              <a:t>」の下に実行用モジュールがコピーされます。</a:t>
            </a:r>
            <a:endParaRPr kumimoji="1" lang="en-US" altLang="ja-JP" sz="1200" dirty="0"/>
          </a:p>
          <a:p>
            <a:r>
              <a:rPr kumimoji="1" lang="ja-JP" altLang="en-US" sz="1200" dirty="0"/>
              <a:t>スクリプトを実行して目的のモードで起動できればテストは</a:t>
            </a:r>
            <a:r>
              <a:rPr kumimoji="1" lang="en-US" altLang="ja-JP" sz="1200" dirty="0"/>
              <a:t>OK</a:t>
            </a:r>
            <a:r>
              <a:rPr kumimoji="1" lang="ja-JP" altLang="en-US" sz="1200" dirty="0"/>
              <a:t>です。</a:t>
            </a:r>
            <a:endParaRPr kumimoji="1" lang="en-US" altLang="ja-JP" sz="1200" dirty="0"/>
          </a:p>
        </p:txBody>
      </p:sp>
      <p:sp>
        <p:nvSpPr>
          <p:cNvPr id="9" name="テキスト ボックス 8">
            <a:extLst>
              <a:ext uri="{FF2B5EF4-FFF2-40B4-BE49-F238E27FC236}">
                <a16:creationId xmlns:a16="http://schemas.microsoft.com/office/drawing/2014/main" id="{FCDE8997-C281-30F2-53CA-3EBA482D989B}"/>
              </a:ext>
            </a:extLst>
          </p:cNvPr>
          <p:cNvSpPr txBox="1"/>
          <p:nvPr/>
        </p:nvSpPr>
        <p:spPr>
          <a:xfrm>
            <a:off x="441034" y="9261795"/>
            <a:ext cx="5945914" cy="461665"/>
          </a:xfrm>
          <a:prstGeom prst="rect">
            <a:avLst/>
          </a:prstGeom>
          <a:noFill/>
        </p:spPr>
        <p:txBody>
          <a:bodyPr wrap="square" rtlCol="0">
            <a:spAutoFit/>
          </a:bodyPr>
          <a:lstStyle/>
          <a:p>
            <a:r>
              <a:rPr kumimoji="1" lang="ja-JP" altLang="en-US" sz="1200" dirty="0"/>
              <a:t>うまく動かないときはスクリプト中の</a:t>
            </a:r>
            <a:r>
              <a:rPr kumimoji="1" lang="en-US" altLang="ja-JP" sz="1200" dirty="0"/>
              <a:t>DBGFLG</a:t>
            </a:r>
            <a:r>
              <a:rPr kumimoji="1" lang="ja-JP" altLang="en-US" sz="1200" dirty="0"/>
              <a:t>を</a:t>
            </a:r>
            <a:r>
              <a:rPr kumimoji="1" lang="en-US" altLang="ja-JP" sz="1200" dirty="0"/>
              <a:t>True</a:t>
            </a:r>
            <a:r>
              <a:rPr kumimoji="1" lang="ja-JP" altLang="en-US" sz="1200" dirty="0"/>
              <a:t>にして起動するとトレースできます。スクリプトなのでコードを読めばどこでストップしているかわかるでしょう。</a:t>
            </a:r>
            <a:endParaRPr kumimoji="1" lang="en-US" altLang="ja-JP" sz="1200" dirty="0"/>
          </a:p>
        </p:txBody>
      </p:sp>
      <p:pic>
        <p:nvPicPr>
          <p:cNvPr id="10" name="図 9">
            <a:extLst>
              <a:ext uri="{FF2B5EF4-FFF2-40B4-BE49-F238E27FC236}">
                <a16:creationId xmlns:a16="http://schemas.microsoft.com/office/drawing/2014/main" id="{EB1AE273-CA70-31FF-19C5-FCB871631285}"/>
              </a:ext>
            </a:extLst>
          </p:cNvPr>
          <p:cNvPicPr>
            <a:picLocks noChangeAspect="1"/>
          </p:cNvPicPr>
          <p:nvPr/>
        </p:nvPicPr>
        <p:blipFill>
          <a:blip r:embed="rId4"/>
          <a:stretch>
            <a:fillRect/>
          </a:stretch>
        </p:blipFill>
        <p:spPr>
          <a:xfrm>
            <a:off x="2023320" y="2530411"/>
            <a:ext cx="310010" cy="364138"/>
          </a:xfrm>
          <a:prstGeom prst="rect">
            <a:avLst/>
          </a:prstGeom>
        </p:spPr>
      </p:pic>
      <p:sp>
        <p:nvSpPr>
          <p:cNvPr id="18" name="テキスト ボックス 17">
            <a:extLst>
              <a:ext uri="{FF2B5EF4-FFF2-40B4-BE49-F238E27FC236}">
                <a16:creationId xmlns:a16="http://schemas.microsoft.com/office/drawing/2014/main" id="{C3A2EE6E-5FD4-95D0-5EE0-B1A460EA2565}"/>
              </a:ext>
            </a:extLst>
          </p:cNvPr>
          <p:cNvSpPr txBox="1"/>
          <p:nvPr/>
        </p:nvSpPr>
        <p:spPr>
          <a:xfrm>
            <a:off x="2333330" y="2522744"/>
            <a:ext cx="2852063" cy="369332"/>
          </a:xfrm>
          <a:prstGeom prst="rect">
            <a:avLst/>
          </a:prstGeom>
          <a:solidFill>
            <a:schemeClr val="bg1"/>
          </a:solidFill>
        </p:spPr>
        <p:txBody>
          <a:bodyPr wrap="none" rtlCol="0">
            <a:spAutoFit/>
          </a:bodyPr>
          <a:lstStyle/>
          <a:p>
            <a:r>
              <a:rPr kumimoji="1" lang="en-US" altLang="ja-JP" dirty="0"/>
              <a:t>[</a:t>
            </a:r>
            <a:r>
              <a:rPr kumimoji="1" lang="ja-JP" altLang="en-US" dirty="0"/>
              <a:t>プロジェクト名</a:t>
            </a:r>
            <a:r>
              <a:rPr kumimoji="1" lang="en-US" altLang="ja-JP" dirty="0"/>
              <a:t>]</a:t>
            </a:r>
            <a:r>
              <a:rPr kumimoji="1" lang="ja-JP" altLang="en-US" dirty="0"/>
              <a:t>起動</a:t>
            </a:r>
            <a:r>
              <a:rPr kumimoji="1" lang="en-US" altLang="ja-JP" dirty="0"/>
              <a:t>.</a:t>
            </a:r>
            <a:r>
              <a:rPr kumimoji="1" lang="en-US" altLang="ja-JP" dirty="0" err="1"/>
              <a:t>vbs</a:t>
            </a:r>
            <a:endParaRPr kumimoji="1" lang="ja-JP" altLang="en-US" dirty="0"/>
          </a:p>
        </p:txBody>
      </p:sp>
      <p:pic>
        <p:nvPicPr>
          <p:cNvPr id="14" name="図 13">
            <a:extLst>
              <a:ext uri="{FF2B5EF4-FFF2-40B4-BE49-F238E27FC236}">
                <a16:creationId xmlns:a16="http://schemas.microsoft.com/office/drawing/2014/main" id="{38C20C44-F6A5-848A-992E-AA6D662358F1}"/>
              </a:ext>
            </a:extLst>
          </p:cNvPr>
          <p:cNvPicPr>
            <a:picLocks noChangeAspect="1"/>
          </p:cNvPicPr>
          <p:nvPr/>
        </p:nvPicPr>
        <p:blipFill>
          <a:blip r:embed="rId5"/>
          <a:stretch>
            <a:fillRect/>
          </a:stretch>
        </p:blipFill>
        <p:spPr>
          <a:xfrm>
            <a:off x="3529916" y="6865728"/>
            <a:ext cx="2652994" cy="2110337"/>
          </a:xfrm>
          <a:prstGeom prst="rect">
            <a:avLst/>
          </a:prstGeom>
        </p:spPr>
      </p:pic>
      <p:pic>
        <p:nvPicPr>
          <p:cNvPr id="19" name="図 18">
            <a:extLst>
              <a:ext uri="{FF2B5EF4-FFF2-40B4-BE49-F238E27FC236}">
                <a16:creationId xmlns:a16="http://schemas.microsoft.com/office/drawing/2014/main" id="{989BA91E-0C2B-E747-EB90-1BCBDFB46A45}"/>
              </a:ext>
            </a:extLst>
          </p:cNvPr>
          <p:cNvPicPr>
            <a:picLocks noChangeAspect="1"/>
          </p:cNvPicPr>
          <p:nvPr/>
        </p:nvPicPr>
        <p:blipFill>
          <a:blip r:embed="rId6"/>
          <a:stretch>
            <a:fillRect/>
          </a:stretch>
        </p:blipFill>
        <p:spPr>
          <a:xfrm>
            <a:off x="498876" y="6856722"/>
            <a:ext cx="2800210" cy="1873415"/>
          </a:xfrm>
          <a:prstGeom prst="rect">
            <a:avLst/>
          </a:prstGeom>
        </p:spPr>
      </p:pic>
      <p:pic>
        <p:nvPicPr>
          <p:cNvPr id="15" name="図 14">
            <a:extLst>
              <a:ext uri="{FF2B5EF4-FFF2-40B4-BE49-F238E27FC236}">
                <a16:creationId xmlns:a16="http://schemas.microsoft.com/office/drawing/2014/main" id="{29ED347B-9E7A-9DB3-B52F-E014C5807AD9}"/>
              </a:ext>
            </a:extLst>
          </p:cNvPr>
          <p:cNvPicPr>
            <a:picLocks noChangeAspect="1"/>
          </p:cNvPicPr>
          <p:nvPr/>
        </p:nvPicPr>
        <p:blipFill rotWithShape="1">
          <a:blip r:embed="rId7"/>
          <a:srcRect b="22460"/>
          <a:stretch/>
        </p:blipFill>
        <p:spPr>
          <a:xfrm>
            <a:off x="399158" y="3364380"/>
            <a:ext cx="5783752" cy="2345433"/>
          </a:xfrm>
          <a:prstGeom prst="rect">
            <a:avLst/>
          </a:prstGeom>
        </p:spPr>
      </p:pic>
      <p:pic>
        <p:nvPicPr>
          <p:cNvPr id="4" name="図 3">
            <a:extLst>
              <a:ext uri="{FF2B5EF4-FFF2-40B4-BE49-F238E27FC236}">
                <a16:creationId xmlns:a16="http://schemas.microsoft.com/office/drawing/2014/main" id="{2BBEFAEA-8375-B9BE-15B1-E0346CB5EF5F}"/>
              </a:ext>
            </a:extLst>
          </p:cNvPr>
          <p:cNvPicPr>
            <a:picLocks noChangeAspect="1"/>
          </p:cNvPicPr>
          <p:nvPr/>
        </p:nvPicPr>
        <p:blipFill>
          <a:blip r:embed="rId8"/>
          <a:stretch>
            <a:fillRect/>
          </a:stretch>
        </p:blipFill>
        <p:spPr>
          <a:xfrm>
            <a:off x="1731080" y="4337529"/>
            <a:ext cx="3365822" cy="1445938"/>
          </a:xfrm>
          <a:prstGeom prst="rect">
            <a:avLst/>
          </a:prstGeom>
        </p:spPr>
      </p:pic>
      <p:sp>
        <p:nvSpPr>
          <p:cNvPr id="17" name="矢印: 下 16">
            <a:extLst>
              <a:ext uri="{FF2B5EF4-FFF2-40B4-BE49-F238E27FC236}">
                <a16:creationId xmlns:a16="http://schemas.microsoft.com/office/drawing/2014/main" id="{6DB1BC39-31D5-84FE-ADB3-E5C7A938A877}"/>
              </a:ext>
            </a:extLst>
          </p:cNvPr>
          <p:cNvSpPr/>
          <p:nvPr/>
        </p:nvSpPr>
        <p:spPr>
          <a:xfrm>
            <a:off x="1868382" y="3229699"/>
            <a:ext cx="729130" cy="26735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矢印コネクタ 25">
            <a:extLst>
              <a:ext uri="{FF2B5EF4-FFF2-40B4-BE49-F238E27FC236}">
                <a16:creationId xmlns:a16="http://schemas.microsoft.com/office/drawing/2014/main" id="{F324E1BA-2574-60EF-812D-7D883614E2AE}"/>
              </a:ext>
            </a:extLst>
          </p:cNvPr>
          <p:cNvCxnSpPr>
            <a:cxnSpLocks/>
            <a:stCxn id="4" idx="2"/>
            <a:endCxn id="19" idx="0"/>
          </p:cNvCxnSpPr>
          <p:nvPr/>
        </p:nvCxnSpPr>
        <p:spPr>
          <a:xfrm flipH="1">
            <a:off x="1898981" y="5783467"/>
            <a:ext cx="1515010" cy="1073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885C5C00-031D-A537-398E-F58AEB4CAC4A}"/>
              </a:ext>
            </a:extLst>
          </p:cNvPr>
          <p:cNvCxnSpPr>
            <a:cxnSpLocks/>
            <a:stCxn id="4" idx="2"/>
            <a:endCxn id="14" idx="0"/>
          </p:cNvCxnSpPr>
          <p:nvPr/>
        </p:nvCxnSpPr>
        <p:spPr>
          <a:xfrm>
            <a:off x="3413991" y="5783467"/>
            <a:ext cx="1442422" cy="10822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D2679D20-F0F5-A5B6-AEB5-F7337A8647CB}"/>
              </a:ext>
            </a:extLst>
          </p:cNvPr>
          <p:cNvSpPr txBox="1"/>
          <p:nvPr/>
        </p:nvSpPr>
        <p:spPr>
          <a:xfrm>
            <a:off x="3581892" y="6163759"/>
            <a:ext cx="2601018" cy="33855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kumimoji="1" lang="en-US" altLang="ja-JP" sz="1600" b="1" dirty="0"/>
              <a:t>ad:</a:t>
            </a:r>
            <a:r>
              <a:rPr kumimoji="1" lang="ja-JP" altLang="en-US" sz="1600" b="1" dirty="0"/>
              <a:t> 管理者メニューを起動</a:t>
            </a:r>
          </a:p>
        </p:txBody>
      </p:sp>
      <p:sp>
        <p:nvSpPr>
          <p:cNvPr id="6" name="テキスト ボックス 5">
            <a:extLst>
              <a:ext uri="{FF2B5EF4-FFF2-40B4-BE49-F238E27FC236}">
                <a16:creationId xmlns:a16="http://schemas.microsoft.com/office/drawing/2014/main" id="{F07D12F3-C3B3-706F-0B84-EEF94C9EDA4C}"/>
              </a:ext>
            </a:extLst>
          </p:cNvPr>
          <p:cNvSpPr txBox="1"/>
          <p:nvPr/>
        </p:nvSpPr>
        <p:spPr>
          <a:xfrm>
            <a:off x="722810" y="6150817"/>
            <a:ext cx="2601019" cy="33855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kumimoji="1" lang="en-US" altLang="ja-JP" sz="1600" b="1" dirty="0"/>
              <a:t>Y:</a:t>
            </a:r>
            <a:r>
              <a:rPr kumimoji="1" lang="ja-JP" altLang="en-US" sz="1600" b="1" dirty="0"/>
              <a:t> 通常メニューを起動</a:t>
            </a:r>
          </a:p>
        </p:txBody>
      </p:sp>
    </p:spTree>
    <p:extLst>
      <p:ext uri="{BB962C8B-B14F-4D97-AF65-F5344CB8AC3E}">
        <p14:creationId xmlns:p14="http://schemas.microsoft.com/office/powerpoint/2010/main" val="2673180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正方形/長方形 54">
            <a:extLst>
              <a:ext uri="{FF2B5EF4-FFF2-40B4-BE49-F238E27FC236}">
                <a16:creationId xmlns:a16="http://schemas.microsoft.com/office/drawing/2014/main" id="{9E595807-5095-6CC3-F313-ECB900CEBBAC}"/>
              </a:ext>
            </a:extLst>
          </p:cNvPr>
          <p:cNvSpPr/>
          <p:nvPr/>
        </p:nvSpPr>
        <p:spPr>
          <a:xfrm>
            <a:off x="117606" y="3664151"/>
            <a:ext cx="6445622" cy="47726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5126" y="440761"/>
            <a:ext cx="4835626" cy="310463"/>
          </a:xfrm>
        </p:spPr>
        <p:txBody>
          <a:bodyPr>
            <a:normAutofit fontScale="90000"/>
          </a:bodyPr>
          <a:lstStyle/>
          <a:p>
            <a:r>
              <a:rPr kumimoji="1" lang="ja-JP" altLang="en-US" dirty="0"/>
              <a:t>スタンドアロンで</a:t>
            </a:r>
            <a:r>
              <a:rPr lang="ja-JP" altLang="en-US" dirty="0"/>
              <a:t>使う場合</a:t>
            </a:r>
            <a:endParaRPr kumimoji="1" lang="ja-JP" altLang="en-US" dirty="0"/>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221569" y="952006"/>
            <a:ext cx="6394838" cy="2274405"/>
          </a:xfrm>
          <a:prstGeom prst="rect">
            <a:avLst/>
          </a:prstGeom>
          <a:solidFill>
            <a:schemeClr val="bg1"/>
          </a:solidFill>
        </p:spPr>
        <p:txBody>
          <a:bodyPr wrap="square" rtlCol="0">
            <a:spAutoFit/>
          </a:bodyPr>
          <a:lstStyle/>
          <a:p>
            <a:pPr>
              <a:lnSpc>
                <a:spcPct val="150000"/>
              </a:lnSpc>
            </a:pPr>
            <a:r>
              <a:rPr kumimoji="1" lang="ja-JP" altLang="en-US" sz="1200" dirty="0"/>
              <a:t>　</a:t>
            </a:r>
            <a:r>
              <a:rPr kumimoji="1" lang="en-US" altLang="ja-JP" sz="1200" dirty="0" err="1"/>
              <a:t>AccessALAYA</a:t>
            </a:r>
            <a:r>
              <a:rPr kumimoji="1" lang="ja-JP" altLang="en-US" sz="1200" dirty="0"/>
              <a:t>はマルチユーザで使うことを想定したクライアントサーバ型構成をとっています。実行モジュールは「</a:t>
            </a:r>
            <a:r>
              <a:rPr kumimoji="1" lang="en-US" altLang="ja-JP" sz="1200" dirty="0"/>
              <a:t>[</a:t>
            </a:r>
            <a:r>
              <a:rPr kumimoji="1" lang="ja-JP" altLang="en-US" sz="1200" dirty="0"/>
              <a:t>プロジェクト名</a:t>
            </a:r>
            <a:r>
              <a:rPr kumimoji="1" lang="en-US" altLang="ja-JP" sz="1200" dirty="0"/>
              <a:t>].</a:t>
            </a:r>
            <a:r>
              <a:rPr kumimoji="1" lang="en-US" altLang="ja-JP" sz="1200" dirty="0" err="1"/>
              <a:t>accdb</a:t>
            </a:r>
            <a:r>
              <a:rPr kumimoji="1" lang="ja-JP" altLang="en-US" sz="1200" dirty="0"/>
              <a:t>」で、実行時にスクリプト経由でクライアント</a:t>
            </a:r>
            <a:r>
              <a:rPr kumimoji="1" lang="en-US" altLang="ja-JP" sz="1200" dirty="0"/>
              <a:t>PC</a:t>
            </a:r>
            <a:r>
              <a:rPr kumimoji="1" lang="ja-JP" altLang="en-US" sz="1200" dirty="0"/>
              <a:t>の作業用フォルダにコピーして起動されます。</a:t>
            </a:r>
            <a:endParaRPr kumimoji="1" lang="en-US" altLang="ja-JP" sz="1200" dirty="0"/>
          </a:p>
          <a:p>
            <a:pPr>
              <a:lnSpc>
                <a:spcPct val="150000"/>
              </a:lnSpc>
            </a:pPr>
            <a:r>
              <a:rPr kumimoji="1" lang="ja-JP" altLang="en-US" sz="1200" dirty="0"/>
              <a:t>　スクリプトを使わず実行モジュールを直接起動しても</a:t>
            </a:r>
            <a:r>
              <a:rPr kumimoji="1" lang="en-US" altLang="ja-JP" sz="1200" dirty="0"/>
              <a:t>OK</a:t>
            </a:r>
            <a:r>
              <a:rPr kumimoji="1" lang="ja-JP" altLang="en-US" sz="1200" dirty="0"/>
              <a:t>ですが、スクリプトはバージョンアップ時の配布も自動的に行うのでスクリプト経由で起動してもらうようにした方が良いでしょう。</a:t>
            </a:r>
            <a:endParaRPr kumimoji="1" lang="en-US" altLang="ja-JP" sz="1200" dirty="0"/>
          </a:p>
          <a:p>
            <a:pPr>
              <a:lnSpc>
                <a:spcPct val="150000"/>
              </a:lnSpc>
            </a:pPr>
            <a:r>
              <a:rPr kumimoji="1" lang="ja-JP" altLang="en-US" sz="1200" dirty="0"/>
              <a:t>　尚、スタンドアロンで使う場合はインストール先はローカルフォルダでも</a:t>
            </a:r>
            <a:r>
              <a:rPr kumimoji="1" lang="en-US" altLang="ja-JP" sz="1200" dirty="0"/>
              <a:t>OK</a:t>
            </a:r>
            <a:r>
              <a:rPr kumimoji="1" lang="ja-JP" altLang="en-US" sz="1200" dirty="0"/>
              <a:t>です。</a:t>
            </a:r>
            <a:endParaRPr kumimoji="1" lang="en-US" altLang="ja-JP" sz="1200" dirty="0"/>
          </a:p>
          <a:p>
            <a:pPr>
              <a:lnSpc>
                <a:spcPct val="150000"/>
              </a:lnSpc>
            </a:pPr>
            <a:endParaRPr kumimoji="1" lang="en-US" altLang="ja-JP" sz="1200" dirty="0"/>
          </a:p>
        </p:txBody>
      </p:sp>
      <p:sp>
        <p:nvSpPr>
          <p:cNvPr id="30" name="吹き出し: 角を丸めた四角形 29">
            <a:extLst>
              <a:ext uri="{FF2B5EF4-FFF2-40B4-BE49-F238E27FC236}">
                <a16:creationId xmlns:a16="http://schemas.microsoft.com/office/drawing/2014/main" id="{5B703939-05A1-563F-874C-838F8852F562}"/>
              </a:ext>
            </a:extLst>
          </p:cNvPr>
          <p:cNvSpPr/>
          <p:nvPr/>
        </p:nvSpPr>
        <p:spPr>
          <a:xfrm>
            <a:off x="1551740" y="3865238"/>
            <a:ext cx="2621963" cy="1681653"/>
          </a:xfrm>
          <a:prstGeom prst="wedgeRoundRectCallout">
            <a:avLst>
              <a:gd name="adj1" fmla="val -68445"/>
              <a:gd name="adj2" fmla="val 2801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B0EF6AC3-840C-2E42-A831-53E64AC0ACC1}"/>
              </a:ext>
            </a:extLst>
          </p:cNvPr>
          <p:cNvPicPr>
            <a:picLocks noChangeAspect="1"/>
          </p:cNvPicPr>
          <p:nvPr/>
        </p:nvPicPr>
        <p:blipFill>
          <a:blip r:embed="rId2"/>
          <a:stretch>
            <a:fillRect/>
          </a:stretch>
        </p:blipFill>
        <p:spPr>
          <a:xfrm>
            <a:off x="1816480" y="4207240"/>
            <a:ext cx="230157" cy="201387"/>
          </a:xfrm>
          <a:prstGeom prst="rect">
            <a:avLst/>
          </a:prstGeom>
        </p:spPr>
      </p:pic>
      <p:cxnSp>
        <p:nvCxnSpPr>
          <p:cNvPr id="32" name="直線コネクタ 31">
            <a:extLst>
              <a:ext uri="{FF2B5EF4-FFF2-40B4-BE49-F238E27FC236}">
                <a16:creationId xmlns:a16="http://schemas.microsoft.com/office/drawing/2014/main" id="{DB390818-6B57-31B9-8587-FBBB5A558837}"/>
              </a:ext>
            </a:extLst>
          </p:cNvPr>
          <p:cNvCxnSpPr>
            <a:cxnSpLocks/>
          </p:cNvCxnSpPr>
          <p:nvPr/>
        </p:nvCxnSpPr>
        <p:spPr>
          <a:xfrm>
            <a:off x="4698945" y="5254814"/>
            <a:ext cx="0" cy="55333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7208694C-A504-42BC-4350-EB0D3326FB6E}"/>
              </a:ext>
            </a:extLst>
          </p:cNvPr>
          <p:cNvCxnSpPr>
            <a:cxnSpLocks/>
          </p:cNvCxnSpPr>
          <p:nvPr/>
        </p:nvCxnSpPr>
        <p:spPr>
          <a:xfrm>
            <a:off x="6036775" y="5213220"/>
            <a:ext cx="0" cy="600187"/>
          </a:xfrm>
          <a:prstGeom prst="line">
            <a:avLst/>
          </a:prstGeom>
        </p:spPr>
        <p:style>
          <a:lnRef idx="1">
            <a:schemeClr val="accent1"/>
          </a:lnRef>
          <a:fillRef idx="0">
            <a:schemeClr val="accent1"/>
          </a:fillRef>
          <a:effectRef idx="0">
            <a:schemeClr val="accent1"/>
          </a:effectRef>
          <a:fontRef idx="minor">
            <a:schemeClr val="tx1"/>
          </a:fontRef>
        </p:style>
      </p:cxnSp>
      <p:pic>
        <p:nvPicPr>
          <p:cNvPr id="34" name="図 33" descr="グラフィカル ユーザー インターフェイス&#10;&#10;自動的に生成された説明">
            <a:extLst>
              <a:ext uri="{FF2B5EF4-FFF2-40B4-BE49-F238E27FC236}">
                <a16:creationId xmlns:a16="http://schemas.microsoft.com/office/drawing/2014/main" id="{D4634D16-DAFA-CF09-23A0-E707D5015D4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256643" y="4803355"/>
            <a:ext cx="805048" cy="517723"/>
          </a:xfrm>
          <a:prstGeom prst="rect">
            <a:avLst/>
          </a:prstGeom>
        </p:spPr>
      </p:pic>
      <p:pic>
        <p:nvPicPr>
          <p:cNvPr id="36" name="図 35">
            <a:extLst>
              <a:ext uri="{FF2B5EF4-FFF2-40B4-BE49-F238E27FC236}">
                <a16:creationId xmlns:a16="http://schemas.microsoft.com/office/drawing/2014/main" id="{F8648814-A536-763E-A75C-9B58B16922B3}"/>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541584" y="4764117"/>
            <a:ext cx="414267" cy="640207"/>
          </a:xfrm>
          <a:prstGeom prst="rect">
            <a:avLst/>
          </a:prstGeom>
        </p:spPr>
      </p:pic>
      <p:sp>
        <p:nvSpPr>
          <p:cNvPr id="37" name="テキスト ボックス 36">
            <a:extLst>
              <a:ext uri="{FF2B5EF4-FFF2-40B4-BE49-F238E27FC236}">
                <a16:creationId xmlns:a16="http://schemas.microsoft.com/office/drawing/2014/main" id="{460076D2-2444-B60B-4C79-C25C4349CD9A}"/>
              </a:ext>
            </a:extLst>
          </p:cNvPr>
          <p:cNvSpPr txBox="1"/>
          <p:nvPr/>
        </p:nvSpPr>
        <p:spPr>
          <a:xfrm>
            <a:off x="162108" y="5799723"/>
            <a:ext cx="1996948" cy="800219"/>
          </a:xfrm>
          <a:prstGeom prst="rect">
            <a:avLst/>
          </a:prstGeom>
          <a:noFill/>
        </p:spPr>
        <p:txBody>
          <a:bodyPr wrap="square" rtlCol="0">
            <a:spAutoFit/>
          </a:bodyPr>
          <a:lstStyle/>
          <a:p>
            <a:r>
              <a:rPr lang="ja-JP" altLang="en-US" sz="1200" dirty="0"/>
              <a:t>ファイルサーバ</a:t>
            </a:r>
            <a:endParaRPr lang="en-US" altLang="ja-JP" sz="1200" dirty="0"/>
          </a:p>
          <a:p>
            <a:r>
              <a:rPr lang="en-US" altLang="ja-JP" sz="1200" dirty="0"/>
              <a:t>(</a:t>
            </a:r>
            <a:r>
              <a:rPr lang="ja-JP" altLang="en-US" sz="1200" dirty="0"/>
              <a:t>スタンドアロンの場合は</a:t>
            </a:r>
            <a:endParaRPr lang="en-US" altLang="ja-JP" sz="1200" dirty="0"/>
          </a:p>
          <a:p>
            <a:r>
              <a:rPr lang="ja-JP" altLang="en-US" sz="1200" dirty="0"/>
              <a:t>ローカルフォルダでも可</a:t>
            </a:r>
            <a:r>
              <a:rPr lang="en-US" altLang="ja-JP" sz="1200" dirty="0"/>
              <a:t>)</a:t>
            </a:r>
          </a:p>
          <a:p>
            <a:endParaRPr lang="ja-JP" altLang="en-US" sz="1000" dirty="0"/>
          </a:p>
        </p:txBody>
      </p:sp>
      <p:pic>
        <p:nvPicPr>
          <p:cNvPr id="38" name="図 37" descr="グラフィカル ユーザー インターフェイス&#10;&#10;自動的に生成された説明">
            <a:extLst>
              <a:ext uri="{FF2B5EF4-FFF2-40B4-BE49-F238E27FC236}">
                <a16:creationId xmlns:a16="http://schemas.microsoft.com/office/drawing/2014/main" id="{DEFD2AFE-F0C0-8A21-34AE-CA46C3F8208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5641930" y="4813358"/>
            <a:ext cx="805048" cy="517723"/>
          </a:xfrm>
          <a:prstGeom prst="rect">
            <a:avLst/>
          </a:prstGeom>
        </p:spPr>
      </p:pic>
      <p:pic>
        <p:nvPicPr>
          <p:cNvPr id="39" name="図 38">
            <a:extLst>
              <a:ext uri="{FF2B5EF4-FFF2-40B4-BE49-F238E27FC236}">
                <a16:creationId xmlns:a16="http://schemas.microsoft.com/office/drawing/2014/main" id="{B059D8A4-F0E7-9350-BE5E-4CC326D7B9DA}"/>
              </a:ext>
            </a:extLst>
          </p:cNvPr>
          <p:cNvPicPr>
            <a:picLocks noChangeAspect="1"/>
          </p:cNvPicPr>
          <p:nvPr/>
        </p:nvPicPr>
        <p:blipFill>
          <a:blip r:embed="rId7"/>
          <a:stretch>
            <a:fillRect/>
          </a:stretch>
        </p:blipFill>
        <p:spPr>
          <a:xfrm>
            <a:off x="2435230" y="6623605"/>
            <a:ext cx="230402" cy="270631"/>
          </a:xfrm>
          <a:prstGeom prst="rect">
            <a:avLst/>
          </a:prstGeom>
        </p:spPr>
      </p:pic>
      <p:sp>
        <p:nvSpPr>
          <p:cNvPr id="40" name="テキスト ボックス 39">
            <a:extLst>
              <a:ext uri="{FF2B5EF4-FFF2-40B4-BE49-F238E27FC236}">
                <a16:creationId xmlns:a16="http://schemas.microsoft.com/office/drawing/2014/main" id="{2715EFF3-FD34-2BCD-66C7-C8883755787B}"/>
              </a:ext>
            </a:extLst>
          </p:cNvPr>
          <p:cNvSpPr txBox="1"/>
          <p:nvPr/>
        </p:nvSpPr>
        <p:spPr>
          <a:xfrm>
            <a:off x="2103450" y="6933285"/>
            <a:ext cx="2030151" cy="246221"/>
          </a:xfrm>
          <a:prstGeom prst="rect">
            <a:avLst/>
          </a:prstGeom>
          <a:noFill/>
        </p:spPr>
        <p:txBody>
          <a:bodyPr wrap="square" rtlCol="0">
            <a:spAutoFit/>
          </a:bodyPr>
          <a:lstStyle/>
          <a:p>
            <a:r>
              <a:rPr lang="ja-JP" altLang="en-US" sz="1000" dirty="0"/>
              <a:t>作業用フォルダ</a:t>
            </a:r>
            <a:endParaRPr lang="en-US" altLang="ja-JP" sz="1000" dirty="0"/>
          </a:p>
        </p:txBody>
      </p:sp>
      <p:cxnSp>
        <p:nvCxnSpPr>
          <p:cNvPr id="41" name="直線コネクタ 40">
            <a:extLst>
              <a:ext uri="{FF2B5EF4-FFF2-40B4-BE49-F238E27FC236}">
                <a16:creationId xmlns:a16="http://schemas.microsoft.com/office/drawing/2014/main" id="{0711D1E4-7A93-19B4-B77E-AAF38FA775F6}"/>
              </a:ext>
            </a:extLst>
          </p:cNvPr>
          <p:cNvCxnSpPr>
            <a:cxnSpLocks/>
          </p:cNvCxnSpPr>
          <p:nvPr/>
        </p:nvCxnSpPr>
        <p:spPr>
          <a:xfrm>
            <a:off x="221569" y="5793125"/>
            <a:ext cx="6210851" cy="20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B9F6FD8D-3C43-AE17-EB5A-D4B48394C3B7}"/>
              </a:ext>
            </a:extLst>
          </p:cNvPr>
          <p:cNvCxnSpPr>
            <a:cxnSpLocks/>
          </p:cNvCxnSpPr>
          <p:nvPr/>
        </p:nvCxnSpPr>
        <p:spPr>
          <a:xfrm>
            <a:off x="738011" y="5408301"/>
            <a:ext cx="0" cy="386056"/>
          </a:xfrm>
          <a:prstGeom prst="line">
            <a:avLst/>
          </a:prstGeom>
        </p:spPr>
        <p:style>
          <a:lnRef idx="1">
            <a:schemeClr val="accent1"/>
          </a:lnRef>
          <a:fillRef idx="0">
            <a:schemeClr val="accent1"/>
          </a:fillRef>
          <a:effectRef idx="0">
            <a:schemeClr val="accent1"/>
          </a:effectRef>
          <a:fontRef idx="minor">
            <a:schemeClr val="tx1"/>
          </a:fontRef>
        </p:style>
      </p:cxnSp>
      <p:pic>
        <p:nvPicPr>
          <p:cNvPr id="43" name="図 42">
            <a:extLst>
              <a:ext uri="{FF2B5EF4-FFF2-40B4-BE49-F238E27FC236}">
                <a16:creationId xmlns:a16="http://schemas.microsoft.com/office/drawing/2014/main" id="{621970BD-3DB1-0CC0-3EB2-0723FDA9321F}"/>
              </a:ext>
            </a:extLst>
          </p:cNvPr>
          <p:cNvPicPr>
            <a:picLocks noChangeAspect="1"/>
          </p:cNvPicPr>
          <p:nvPr/>
        </p:nvPicPr>
        <p:blipFill>
          <a:blip r:embed="rId2"/>
          <a:stretch>
            <a:fillRect/>
          </a:stretch>
        </p:blipFill>
        <p:spPr>
          <a:xfrm>
            <a:off x="2172707" y="4410125"/>
            <a:ext cx="230157" cy="201387"/>
          </a:xfrm>
          <a:prstGeom prst="rect">
            <a:avLst/>
          </a:prstGeom>
        </p:spPr>
      </p:pic>
      <p:pic>
        <p:nvPicPr>
          <p:cNvPr id="45" name="図 44">
            <a:extLst>
              <a:ext uri="{FF2B5EF4-FFF2-40B4-BE49-F238E27FC236}">
                <a16:creationId xmlns:a16="http://schemas.microsoft.com/office/drawing/2014/main" id="{99B2C17E-CAA5-46C7-8B75-235DA7ECC6B6}"/>
              </a:ext>
            </a:extLst>
          </p:cNvPr>
          <p:cNvPicPr>
            <a:picLocks noChangeAspect="1"/>
          </p:cNvPicPr>
          <p:nvPr/>
        </p:nvPicPr>
        <p:blipFill>
          <a:blip r:embed="rId2"/>
          <a:stretch>
            <a:fillRect/>
          </a:stretch>
        </p:blipFill>
        <p:spPr>
          <a:xfrm>
            <a:off x="2205073" y="5196273"/>
            <a:ext cx="230157" cy="201387"/>
          </a:xfrm>
          <a:prstGeom prst="rect">
            <a:avLst/>
          </a:prstGeom>
        </p:spPr>
      </p:pic>
      <p:sp>
        <p:nvSpPr>
          <p:cNvPr id="46" name="テキスト ボックス 45">
            <a:extLst>
              <a:ext uri="{FF2B5EF4-FFF2-40B4-BE49-F238E27FC236}">
                <a16:creationId xmlns:a16="http://schemas.microsoft.com/office/drawing/2014/main" id="{F01E9D07-CBFE-3D8A-2C80-CC7FBAE94E96}"/>
              </a:ext>
            </a:extLst>
          </p:cNvPr>
          <p:cNvSpPr txBox="1"/>
          <p:nvPr/>
        </p:nvSpPr>
        <p:spPr>
          <a:xfrm>
            <a:off x="2039136" y="4163527"/>
            <a:ext cx="212928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endParaRPr lang="ja-JP" altLang="en-US" sz="1000" dirty="0"/>
          </a:p>
        </p:txBody>
      </p:sp>
      <p:sp>
        <p:nvSpPr>
          <p:cNvPr id="47" name="テキスト ボックス 46">
            <a:extLst>
              <a:ext uri="{FF2B5EF4-FFF2-40B4-BE49-F238E27FC236}">
                <a16:creationId xmlns:a16="http://schemas.microsoft.com/office/drawing/2014/main" id="{B22A810D-2F7F-D1AA-837D-6EAD416A046E}"/>
              </a:ext>
            </a:extLst>
          </p:cNvPr>
          <p:cNvSpPr txBox="1"/>
          <p:nvPr/>
        </p:nvSpPr>
        <p:spPr>
          <a:xfrm>
            <a:off x="2365473" y="4392112"/>
            <a:ext cx="1166823" cy="246221"/>
          </a:xfrm>
          <a:prstGeom prst="rect">
            <a:avLst/>
          </a:prstGeom>
          <a:noFill/>
        </p:spPr>
        <p:txBody>
          <a:bodyPr wrap="square" rtlCol="0">
            <a:spAutoFit/>
          </a:bodyPr>
          <a:lstStyle/>
          <a:p>
            <a:r>
              <a:rPr lang="en-US" altLang="ja-JP" sz="1000" dirty="0" err="1"/>
              <a:t>AlayaMenu</a:t>
            </a:r>
            <a:endParaRPr lang="ja-JP" altLang="en-US" sz="1000" dirty="0"/>
          </a:p>
        </p:txBody>
      </p:sp>
      <p:sp>
        <p:nvSpPr>
          <p:cNvPr id="48" name="テキスト ボックス 47">
            <a:extLst>
              <a:ext uri="{FF2B5EF4-FFF2-40B4-BE49-F238E27FC236}">
                <a16:creationId xmlns:a16="http://schemas.microsoft.com/office/drawing/2014/main" id="{A17F54C1-67DA-4DAE-4766-27F4AAB569A5}"/>
              </a:ext>
            </a:extLst>
          </p:cNvPr>
          <p:cNvSpPr txBox="1"/>
          <p:nvPr/>
        </p:nvSpPr>
        <p:spPr>
          <a:xfrm>
            <a:off x="2403242" y="4619675"/>
            <a:ext cx="1936294"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]ver.accdb</a:t>
            </a:r>
            <a:endParaRPr lang="ja-JP" altLang="en-US" sz="1000" dirty="0"/>
          </a:p>
        </p:txBody>
      </p:sp>
      <p:sp>
        <p:nvSpPr>
          <p:cNvPr id="49" name="テキスト ボックス 48">
            <a:extLst>
              <a:ext uri="{FF2B5EF4-FFF2-40B4-BE49-F238E27FC236}">
                <a16:creationId xmlns:a16="http://schemas.microsoft.com/office/drawing/2014/main" id="{CE3834C9-DD56-0ECE-E5C4-52A980800314}"/>
              </a:ext>
            </a:extLst>
          </p:cNvPr>
          <p:cNvSpPr txBox="1"/>
          <p:nvPr/>
        </p:nvSpPr>
        <p:spPr>
          <a:xfrm>
            <a:off x="2416628" y="5162879"/>
            <a:ext cx="1166823" cy="246221"/>
          </a:xfrm>
          <a:prstGeom prst="rect">
            <a:avLst/>
          </a:prstGeom>
          <a:noFill/>
        </p:spPr>
        <p:txBody>
          <a:bodyPr wrap="square" rtlCol="0">
            <a:spAutoFit/>
          </a:bodyPr>
          <a:lstStyle/>
          <a:p>
            <a:r>
              <a:rPr lang="en-US" altLang="ja-JP" sz="1000" dirty="0"/>
              <a:t>ALAYADB</a:t>
            </a:r>
            <a:endParaRPr lang="ja-JP" altLang="en-US" sz="1000" dirty="0"/>
          </a:p>
        </p:txBody>
      </p:sp>
      <p:sp>
        <p:nvSpPr>
          <p:cNvPr id="50" name="テキスト ボックス 49">
            <a:extLst>
              <a:ext uri="{FF2B5EF4-FFF2-40B4-BE49-F238E27FC236}">
                <a16:creationId xmlns:a16="http://schemas.microsoft.com/office/drawing/2014/main" id="{7E47641A-75EC-572E-B3D8-C73F0808ED25}"/>
              </a:ext>
            </a:extLst>
          </p:cNvPr>
          <p:cNvSpPr txBox="1"/>
          <p:nvPr/>
        </p:nvSpPr>
        <p:spPr>
          <a:xfrm>
            <a:off x="2642872" y="6635771"/>
            <a:ext cx="1347651" cy="246221"/>
          </a:xfrm>
          <a:prstGeom prst="rect">
            <a:avLst/>
          </a:prstGeom>
          <a:noFill/>
        </p:spPr>
        <p:txBody>
          <a:bodyPr wrap="square" rtlCol="0">
            <a:spAutoFit/>
          </a:bodyPr>
          <a:lstStyle/>
          <a:p>
            <a:r>
              <a:rPr lang="ja-JP" altLang="en-US" sz="1000" dirty="0"/>
              <a:t>プロジェクト名</a:t>
            </a:r>
            <a:r>
              <a:rPr lang="en-US" altLang="ja-JP" sz="1000" dirty="0"/>
              <a:t>.</a:t>
            </a:r>
            <a:r>
              <a:rPr lang="en-US" altLang="ja-JP" sz="1000" dirty="0" err="1"/>
              <a:t>vbs</a:t>
            </a:r>
            <a:endParaRPr lang="en-US" altLang="ja-JP" sz="1000" dirty="0"/>
          </a:p>
        </p:txBody>
      </p:sp>
      <p:sp>
        <p:nvSpPr>
          <p:cNvPr id="54" name="テキスト ボックス 53">
            <a:extLst>
              <a:ext uri="{FF2B5EF4-FFF2-40B4-BE49-F238E27FC236}">
                <a16:creationId xmlns:a16="http://schemas.microsoft.com/office/drawing/2014/main" id="{965EDEB7-B442-BE5E-E213-18D617CA2610}"/>
              </a:ext>
            </a:extLst>
          </p:cNvPr>
          <p:cNvSpPr txBox="1"/>
          <p:nvPr/>
        </p:nvSpPr>
        <p:spPr>
          <a:xfrm>
            <a:off x="4770686" y="5490055"/>
            <a:ext cx="1279136" cy="276999"/>
          </a:xfrm>
          <a:prstGeom prst="rect">
            <a:avLst/>
          </a:prstGeom>
          <a:noFill/>
        </p:spPr>
        <p:txBody>
          <a:bodyPr wrap="square" rtlCol="0">
            <a:spAutoFit/>
          </a:bodyPr>
          <a:lstStyle/>
          <a:p>
            <a:pPr algn="r"/>
            <a:r>
              <a:rPr lang="ja-JP" altLang="en-US" sz="1200" dirty="0"/>
              <a:t>クライアント</a:t>
            </a:r>
            <a:endParaRPr lang="ja-JP" altLang="en-US" sz="1000" dirty="0"/>
          </a:p>
        </p:txBody>
      </p:sp>
      <p:pic>
        <p:nvPicPr>
          <p:cNvPr id="56" name="図 55">
            <a:extLst>
              <a:ext uri="{FF2B5EF4-FFF2-40B4-BE49-F238E27FC236}">
                <a16:creationId xmlns:a16="http://schemas.microsoft.com/office/drawing/2014/main" id="{B97C1ED5-F16C-3EEC-60D1-A938205B99C9}"/>
              </a:ext>
            </a:extLst>
          </p:cNvPr>
          <p:cNvPicPr>
            <a:picLocks noChangeAspect="1"/>
          </p:cNvPicPr>
          <p:nvPr/>
        </p:nvPicPr>
        <p:blipFill>
          <a:blip r:embed="rId7"/>
          <a:stretch>
            <a:fillRect/>
          </a:stretch>
        </p:blipFill>
        <p:spPr>
          <a:xfrm>
            <a:off x="2185995" y="4872010"/>
            <a:ext cx="209621" cy="246221"/>
          </a:xfrm>
          <a:prstGeom prst="rect">
            <a:avLst/>
          </a:prstGeom>
        </p:spPr>
      </p:pic>
      <p:sp>
        <p:nvSpPr>
          <p:cNvPr id="57" name="テキスト ボックス 56">
            <a:extLst>
              <a:ext uri="{FF2B5EF4-FFF2-40B4-BE49-F238E27FC236}">
                <a16:creationId xmlns:a16="http://schemas.microsoft.com/office/drawing/2014/main" id="{D0B0F732-0680-5C15-44D2-F9FAEE28BA52}"/>
              </a:ext>
            </a:extLst>
          </p:cNvPr>
          <p:cNvSpPr txBox="1"/>
          <p:nvPr/>
        </p:nvSpPr>
        <p:spPr>
          <a:xfrm>
            <a:off x="2399020" y="4870750"/>
            <a:ext cx="156389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r>
              <a:rPr lang="en-US" altLang="ja-JP" sz="1000" dirty="0" err="1"/>
              <a:t>vbs</a:t>
            </a:r>
            <a:endParaRPr lang="en-US" altLang="ja-JP" sz="1000" dirty="0"/>
          </a:p>
        </p:txBody>
      </p:sp>
      <p:pic>
        <p:nvPicPr>
          <p:cNvPr id="1026" name="Picture 2" descr="Windows７からWindows10の共有フォルダにアクセスできない | ICT情報配信部">
            <a:extLst>
              <a:ext uri="{FF2B5EF4-FFF2-40B4-BE49-F238E27FC236}">
                <a16:creationId xmlns:a16="http://schemas.microsoft.com/office/drawing/2014/main" id="{4BE119A7-5B0F-896F-E8A5-AE96904CB28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4696" y="3915923"/>
            <a:ext cx="262406" cy="262406"/>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a:extLst>
              <a:ext uri="{FF2B5EF4-FFF2-40B4-BE49-F238E27FC236}">
                <a16:creationId xmlns:a16="http://schemas.microsoft.com/office/drawing/2014/main" id="{AE8A3FA9-7C63-F22A-FC65-E8ACC43112FC}"/>
              </a:ext>
            </a:extLst>
          </p:cNvPr>
          <p:cNvSpPr txBox="1"/>
          <p:nvPr/>
        </p:nvSpPr>
        <p:spPr>
          <a:xfrm>
            <a:off x="1899014" y="3912593"/>
            <a:ext cx="2129289" cy="246221"/>
          </a:xfrm>
          <a:prstGeom prst="rect">
            <a:avLst/>
          </a:prstGeom>
          <a:noFill/>
        </p:spPr>
        <p:txBody>
          <a:bodyPr wrap="square" rtlCol="0">
            <a:spAutoFit/>
          </a:bodyPr>
          <a:lstStyle/>
          <a:p>
            <a:r>
              <a:rPr lang="en-US" altLang="ja-JP" sz="1000" dirty="0"/>
              <a:t>[</a:t>
            </a:r>
            <a:r>
              <a:rPr lang="ja-JP" altLang="en-US" sz="1000" dirty="0"/>
              <a:t>インストール先</a:t>
            </a:r>
            <a:r>
              <a:rPr lang="en-US" altLang="ja-JP" sz="1000" dirty="0"/>
              <a:t>]</a:t>
            </a:r>
            <a:endParaRPr lang="ja-JP" altLang="en-US" sz="1000" dirty="0"/>
          </a:p>
        </p:txBody>
      </p:sp>
      <p:pic>
        <p:nvPicPr>
          <p:cNvPr id="10" name="Picture 8" descr="アクセス, 2013年 無料 アイコン の Simply Styled Icons">
            <a:extLst>
              <a:ext uri="{FF2B5EF4-FFF2-40B4-BE49-F238E27FC236}">
                <a16:creationId xmlns:a16="http://schemas.microsoft.com/office/drawing/2014/main" id="{ACA13133-935C-FD19-F1E4-27E12A41637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5073" y="4604752"/>
            <a:ext cx="212718" cy="212718"/>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descr="グラフィカル ユーザー インターフェイス&#10;&#10;自動的に生成された説明">
            <a:extLst>
              <a:ext uri="{FF2B5EF4-FFF2-40B4-BE49-F238E27FC236}">
                <a16:creationId xmlns:a16="http://schemas.microsoft.com/office/drawing/2014/main" id="{C9435D05-D00D-FC9A-80EE-0B5A83736DE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882063" y="6422698"/>
            <a:ext cx="798418" cy="495531"/>
          </a:xfrm>
          <a:prstGeom prst="rect">
            <a:avLst/>
          </a:prstGeom>
        </p:spPr>
      </p:pic>
      <p:sp>
        <p:nvSpPr>
          <p:cNvPr id="5" name="吹き出し: 角を丸めた四角形 4">
            <a:extLst>
              <a:ext uri="{FF2B5EF4-FFF2-40B4-BE49-F238E27FC236}">
                <a16:creationId xmlns:a16="http://schemas.microsoft.com/office/drawing/2014/main" id="{91B1A76E-BE23-DF5A-0FFD-B032CCFE0C46}"/>
              </a:ext>
            </a:extLst>
          </p:cNvPr>
          <p:cNvSpPr/>
          <p:nvPr/>
        </p:nvSpPr>
        <p:spPr>
          <a:xfrm>
            <a:off x="2039012" y="6125315"/>
            <a:ext cx="2555370" cy="2185380"/>
          </a:xfrm>
          <a:prstGeom prst="wedgeRoundRectCallout">
            <a:avLst>
              <a:gd name="adj1" fmla="val 66167"/>
              <a:gd name="adj2" fmla="val -3002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D32DC4BD-A738-EE4E-DAE6-6A71918DEDA1}"/>
              </a:ext>
            </a:extLst>
          </p:cNvPr>
          <p:cNvPicPr>
            <a:picLocks noChangeAspect="1"/>
          </p:cNvPicPr>
          <p:nvPr/>
        </p:nvPicPr>
        <p:blipFill>
          <a:blip r:embed="rId2"/>
          <a:stretch>
            <a:fillRect/>
          </a:stretch>
        </p:blipFill>
        <p:spPr>
          <a:xfrm>
            <a:off x="2398145" y="7212349"/>
            <a:ext cx="230157" cy="201387"/>
          </a:xfrm>
          <a:prstGeom prst="rect">
            <a:avLst/>
          </a:prstGeom>
        </p:spPr>
      </p:pic>
      <p:sp>
        <p:nvSpPr>
          <p:cNvPr id="7" name="テキスト ボックス 6">
            <a:extLst>
              <a:ext uri="{FF2B5EF4-FFF2-40B4-BE49-F238E27FC236}">
                <a16:creationId xmlns:a16="http://schemas.microsoft.com/office/drawing/2014/main" id="{1A38146A-216E-BF42-0A6A-B947702A72F5}"/>
              </a:ext>
            </a:extLst>
          </p:cNvPr>
          <p:cNvSpPr txBox="1"/>
          <p:nvPr/>
        </p:nvSpPr>
        <p:spPr>
          <a:xfrm>
            <a:off x="2609700" y="7178955"/>
            <a:ext cx="2030151" cy="246221"/>
          </a:xfrm>
          <a:prstGeom prst="rect">
            <a:avLst/>
          </a:prstGeom>
          <a:noFill/>
        </p:spPr>
        <p:txBody>
          <a:bodyPr wrap="square" rtlCol="0">
            <a:spAutoFit/>
          </a:bodyPr>
          <a:lstStyle/>
          <a:p>
            <a:r>
              <a:rPr lang="en-US" altLang="ja-JP" sz="1000" dirty="0"/>
              <a:t>C:\Temp\[</a:t>
            </a:r>
            <a:r>
              <a:rPr lang="ja-JP" altLang="en-US" sz="1000" dirty="0"/>
              <a:t>プロジェクト名</a:t>
            </a:r>
            <a:r>
              <a:rPr lang="en-US" altLang="ja-JP" sz="1000" dirty="0"/>
              <a:t>]</a:t>
            </a:r>
            <a:endParaRPr lang="ja-JP" altLang="en-US" sz="1000" dirty="0"/>
          </a:p>
        </p:txBody>
      </p:sp>
      <p:sp>
        <p:nvSpPr>
          <p:cNvPr id="8" name="テキスト ボックス 7">
            <a:extLst>
              <a:ext uri="{FF2B5EF4-FFF2-40B4-BE49-F238E27FC236}">
                <a16:creationId xmlns:a16="http://schemas.microsoft.com/office/drawing/2014/main" id="{EAB3BB0B-7207-E985-35B8-22958287D0EC}"/>
              </a:ext>
            </a:extLst>
          </p:cNvPr>
          <p:cNvSpPr txBox="1"/>
          <p:nvPr/>
        </p:nvSpPr>
        <p:spPr>
          <a:xfrm>
            <a:off x="2088704" y="6291544"/>
            <a:ext cx="2030151" cy="246221"/>
          </a:xfrm>
          <a:prstGeom prst="rect">
            <a:avLst/>
          </a:prstGeom>
          <a:noFill/>
        </p:spPr>
        <p:txBody>
          <a:bodyPr wrap="square" rtlCol="0">
            <a:spAutoFit/>
          </a:bodyPr>
          <a:lstStyle/>
          <a:p>
            <a:pPr algn="ctr"/>
            <a:r>
              <a:rPr lang="ja-JP" altLang="en-US" sz="1000" dirty="0"/>
              <a:t>スクリプト（ショートカット）</a:t>
            </a:r>
            <a:endParaRPr lang="en-US" altLang="ja-JP" sz="1000" dirty="0"/>
          </a:p>
        </p:txBody>
      </p:sp>
      <p:sp>
        <p:nvSpPr>
          <p:cNvPr id="11" name="テキスト ボックス 10">
            <a:extLst>
              <a:ext uri="{FF2B5EF4-FFF2-40B4-BE49-F238E27FC236}">
                <a16:creationId xmlns:a16="http://schemas.microsoft.com/office/drawing/2014/main" id="{42C623AF-980B-31C7-5097-BDEDF9EDF31A}"/>
              </a:ext>
            </a:extLst>
          </p:cNvPr>
          <p:cNvSpPr txBox="1"/>
          <p:nvPr/>
        </p:nvSpPr>
        <p:spPr>
          <a:xfrm>
            <a:off x="2738619" y="7501507"/>
            <a:ext cx="1936294"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].accdb</a:t>
            </a:r>
            <a:endParaRPr lang="ja-JP" altLang="en-US" sz="1000" dirty="0"/>
          </a:p>
        </p:txBody>
      </p:sp>
      <p:pic>
        <p:nvPicPr>
          <p:cNvPr id="13" name="Picture 8" descr="アクセス, 2013年 無料 アイコン の Simply Styled Icons">
            <a:extLst>
              <a:ext uri="{FF2B5EF4-FFF2-40B4-BE49-F238E27FC236}">
                <a16:creationId xmlns:a16="http://schemas.microsoft.com/office/drawing/2014/main" id="{A3364C02-473A-0616-6FF5-578BA2D8EF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03341" y="7508779"/>
            <a:ext cx="212718" cy="212718"/>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B8C4FAF3-7AAC-FD85-72D7-5BE4178927E2}"/>
              </a:ext>
            </a:extLst>
          </p:cNvPr>
          <p:cNvSpPr txBox="1"/>
          <p:nvPr/>
        </p:nvSpPr>
        <p:spPr>
          <a:xfrm>
            <a:off x="2172621" y="7797596"/>
            <a:ext cx="2030152" cy="400110"/>
          </a:xfrm>
          <a:prstGeom prst="rect">
            <a:avLst/>
          </a:prstGeom>
          <a:noFill/>
        </p:spPr>
        <p:txBody>
          <a:bodyPr wrap="square" rtlCol="0">
            <a:spAutoFit/>
          </a:bodyPr>
          <a:lstStyle/>
          <a:p>
            <a:r>
              <a:rPr lang="ja-JP" altLang="en-US" sz="1000" dirty="0"/>
              <a:t>（スクリプト経由でサーバからコピーして起動される）</a:t>
            </a:r>
            <a:endParaRPr lang="en-US" altLang="ja-JP" sz="1000" dirty="0"/>
          </a:p>
        </p:txBody>
      </p:sp>
      <p:cxnSp>
        <p:nvCxnSpPr>
          <p:cNvPr id="15" name="直線コネクタ 14">
            <a:extLst>
              <a:ext uri="{FF2B5EF4-FFF2-40B4-BE49-F238E27FC236}">
                <a16:creationId xmlns:a16="http://schemas.microsoft.com/office/drawing/2014/main" id="{1D0EC59A-44E8-9529-4783-4FB67ED58E54}"/>
              </a:ext>
            </a:extLst>
          </p:cNvPr>
          <p:cNvCxnSpPr>
            <a:cxnSpLocks/>
          </p:cNvCxnSpPr>
          <p:nvPr/>
        </p:nvCxnSpPr>
        <p:spPr>
          <a:xfrm>
            <a:off x="5410254" y="5808147"/>
            <a:ext cx="0" cy="61455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094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441034" y="413372"/>
            <a:ext cx="4835626" cy="452957"/>
          </a:xfrm>
        </p:spPr>
        <p:txBody>
          <a:bodyPr>
            <a:normAutofit fontScale="90000"/>
          </a:bodyPr>
          <a:lstStyle/>
          <a:p>
            <a:r>
              <a:rPr kumimoji="1" lang="en-US" altLang="ja-JP" dirty="0"/>
              <a:t>Tips</a:t>
            </a:r>
            <a:endParaRPr kumimoji="1" lang="ja-JP" altLang="en-US" dirty="0"/>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316959" y="4927899"/>
            <a:ext cx="6231282" cy="646331"/>
          </a:xfrm>
          <a:prstGeom prst="rect">
            <a:avLst/>
          </a:prstGeom>
          <a:solidFill>
            <a:schemeClr val="bg1"/>
          </a:solidFill>
        </p:spPr>
        <p:txBody>
          <a:bodyPr wrap="square" rtlCol="0">
            <a:spAutoFit/>
          </a:bodyPr>
          <a:lstStyle/>
          <a:p>
            <a:r>
              <a:rPr kumimoji="1" lang="ja-JP" altLang="en-US" sz="1200" dirty="0"/>
              <a:t>　また、次のように「セキュリティリスク」が表示される場合があります。その場合は下記のサイトを参考にブロックを解除するか、</a:t>
            </a:r>
            <a:r>
              <a:rPr kumimoji="1" lang="en-US" altLang="ja-JP" sz="1200" dirty="0"/>
              <a:t>NW</a:t>
            </a:r>
            <a:r>
              <a:rPr kumimoji="1" lang="ja-JP" altLang="en-US" sz="1200" dirty="0"/>
              <a:t>上のフォルダを「信頼できる場所」に設定してみてください。</a:t>
            </a:r>
            <a:endParaRPr kumimoji="1" lang="en-US" altLang="ja-JP" sz="1200" dirty="0"/>
          </a:p>
        </p:txBody>
      </p:sp>
      <p:pic>
        <p:nvPicPr>
          <p:cNvPr id="11" name="図 10">
            <a:extLst>
              <a:ext uri="{FF2B5EF4-FFF2-40B4-BE49-F238E27FC236}">
                <a16:creationId xmlns:a16="http://schemas.microsoft.com/office/drawing/2014/main" id="{1C361BFB-E109-0C57-FE1C-6795AEE72257}"/>
              </a:ext>
            </a:extLst>
          </p:cNvPr>
          <p:cNvPicPr>
            <a:picLocks noChangeAspect="1"/>
          </p:cNvPicPr>
          <p:nvPr/>
        </p:nvPicPr>
        <p:blipFill>
          <a:blip r:embed="rId2"/>
          <a:stretch>
            <a:fillRect/>
          </a:stretch>
        </p:blipFill>
        <p:spPr>
          <a:xfrm>
            <a:off x="282956" y="5907253"/>
            <a:ext cx="6265285" cy="2401997"/>
          </a:xfrm>
          <a:prstGeom prst="rect">
            <a:avLst/>
          </a:prstGeom>
        </p:spPr>
      </p:pic>
      <p:sp>
        <p:nvSpPr>
          <p:cNvPr id="3" name="テキスト ボックス 2">
            <a:extLst>
              <a:ext uri="{FF2B5EF4-FFF2-40B4-BE49-F238E27FC236}">
                <a16:creationId xmlns:a16="http://schemas.microsoft.com/office/drawing/2014/main" id="{A25C8563-45BA-EAB6-9605-333206AA3927}"/>
              </a:ext>
            </a:extLst>
          </p:cNvPr>
          <p:cNvSpPr txBox="1"/>
          <p:nvPr/>
        </p:nvSpPr>
        <p:spPr>
          <a:xfrm>
            <a:off x="615098" y="5528842"/>
            <a:ext cx="4759636" cy="276999"/>
          </a:xfrm>
          <a:prstGeom prst="rect">
            <a:avLst/>
          </a:prstGeom>
          <a:noFill/>
        </p:spPr>
        <p:txBody>
          <a:bodyPr wrap="none" rtlCol="0">
            <a:spAutoFit/>
          </a:bodyPr>
          <a:lstStyle/>
          <a:p>
            <a:r>
              <a:rPr kumimoji="1" lang="ja-JP" altLang="en-US" sz="1200" dirty="0">
                <a:hlinkClick r:id="rId3"/>
              </a:rPr>
              <a:t>インターネットからのマクロは</a:t>
            </a:r>
            <a:r>
              <a:rPr kumimoji="1" lang="en-US" altLang="ja-JP" sz="1200" dirty="0">
                <a:hlinkClick r:id="rId3"/>
              </a:rPr>
              <a:t>Office</a:t>
            </a:r>
            <a:r>
              <a:rPr kumimoji="1" lang="ja-JP" altLang="en-US" sz="1200" dirty="0">
                <a:hlinkClick r:id="rId3"/>
              </a:rPr>
              <a:t>では規定でブロックされます</a:t>
            </a:r>
            <a:endParaRPr kumimoji="1" lang="ja-JP" altLang="en-US" sz="1200" dirty="0"/>
          </a:p>
        </p:txBody>
      </p:sp>
      <p:sp>
        <p:nvSpPr>
          <p:cNvPr id="4" name="テキスト ボックス 3">
            <a:extLst>
              <a:ext uri="{FF2B5EF4-FFF2-40B4-BE49-F238E27FC236}">
                <a16:creationId xmlns:a16="http://schemas.microsoft.com/office/drawing/2014/main" id="{A5BB098B-73FA-4068-2ED2-0799B05AB233}"/>
              </a:ext>
            </a:extLst>
          </p:cNvPr>
          <p:cNvSpPr txBox="1"/>
          <p:nvPr/>
        </p:nvSpPr>
        <p:spPr>
          <a:xfrm>
            <a:off x="282956" y="8661631"/>
            <a:ext cx="6231282" cy="830997"/>
          </a:xfrm>
          <a:prstGeom prst="rect">
            <a:avLst/>
          </a:prstGeom>
          <a:solidFill>
            <a:schemeClr val="bg1"/>
          </a:solidFill>
        </p:spPr>
        <p:txBody>
          <a:bodyPr wrap="square" rtlCol="0">
            <a:spAutoFit/>
          </a:bodyPr>
          <a:lstStyle/>
          <a:p>
            <a:r>
              <a:rPr kumimoji="1" lang="ja-JP" altLang="en-US" sz="1200" dirty="0"/>
              <a:t>　マイクロソフトの設定もコロコロ変わるので断定できませんが、サーバのアドレスを</a:t>
            </a:r>
            <a:r>
              <a:rPr kumimoji="1" lang="en-US" altLang="ja-JP" sz="1200" dirty="0"/>
              <a:t>IP</a:t>
            </a:r>
            <a:r>
              <a:rPr kumimoji="1" lang="ja-JP" altLang="en-US" sz="1200" dirty="0"/>
              <a:t>アドレスで直指定するとブロックされがちなようです。</a:t>
            </a:r>
            <a:endParaRPr kumimoji="1" lang="en-US" altLang="ja-JP" sz="1200" dirty="0"/>
          </a:p>
          <a:p>
            <a:r>
              <a:rPr kumimoji="1" lang="ja-JP" altLang="en-US" sz="1200" dirty="0"/>
              <a:t>このため、サーバは</a:t>
            </a:r>
            <a:r>
              <a:rPr kumimoji="1" lang="en-US" altLang="ja-JP" sz="1200" dirty="0"/>
              <a:t>IP</a:t>
            </a:r>
            <a:r>
              <a:rPr kumimoji="1" lang="ja-JP" altLang="en-US" sz="1200" dirty="0"/>
              <a:t>アドレスでなく名前で指定するようにした方が良いでしょう。</a:t>
            </a:r>
            <a:endParaRPr kumimoji="1" lang="en-US" altLang="ja-JP" sz="1200" dirty="0"/>
          </a:p>
          <a:p>
            <a:endParaRPr kumimoji="1" lang="en-US" altLang="ja-JP" sz="1200" dirty="0"/>
          </a:p>
        </p:txBody>
      </p:sp>
      <p:pic>
        <p:nvPicPr>
          <p:cNvPr id="6" name="図 5">
            <a:extLst>
              <a:ext uri="{FF2B5EF4-FFF2-40B4-BE49-F238E27FC236}">
                <a16:creationId xmlns:a16="http://schemas.microsoft.com/office/drawing/2014/main" id="{C12821A2-78AE-B975-098C-1796BF3B2E28}"/>
              </a:ext>
            </a:extLst>
          </p:cNvPr>
          <p:cNvPicPr>
            <a:picLocks noChangeAspect="1"/>
          </p:cNvPicPr>
          <p:nvPr/>
        </p:nvPicPr>
        <p:blipFill>
          <a:blip r:embed="rId4"/>
          <a:stretch>
            <a:fillRect/>
          </a:stretch>
        </p:blipFill>
        <p:spPr>
          <a:xfrm>
            <a:off x="316960" y="2256798"/>
            <a:ext cx="6265285" cy="2361101"/>
          </a:xfrm>
          <a:prstGeom prst="rect">
            <a:avLst/>
          </a:prstGeom>
        </p:spPr>
      </p:pic>
      <p:sp>
        <p:nvSpPr>
          <p:cNvPr id="7" name="テキスト ボックス 6">
            <a:extLst>
              <a:ext uri="{FF2B5EF4-FFF2-40B4-BE49-F238E27FC236}">
                <a16:creationId xmlns:a16="http://schemas.microsoft.com/office/drawing/2014/main" id="{1B0BD813-0C05-97F1-F18C-10216C8F84A0}"/>
              </a:ext>
            </a:extLst>
          </p:cNvPr>
          <p:cNvSpPr txBox="1"/>
          <p:nvPr/>
        </p:nvSpPr>
        <p:spPr>
          <a:xfrm>
            <a:off x="313359" y="1051773"/>
            <a:ext cx="6231282" cy="1015663"/>
          </a:xfrm>
          <a:prstGeom prst="rect">
            <a:avLst/>
          </a:prstGeom>
          <a:solidFill>
            <a:schemeClr val="bg1"/>
          </a:solidFill>
        </p:spPr>
        <p:txBody>
          <a:bodyPr wrap="square" rtlCol="0">
            <a:spAutoFit/>
          </a:bodyPr>
          <a:lstStyle/>
          <a:p>
            <a:r>
              <a:rPr kumimoji="1" lang="ja-JP" altLang="en-US" sz="1200" dirty="0"/>
              <a:t>　</a:t>
            </a:r>
            <a:r>
              <a:rPr kumimoji="1" lang="en-US" altLang="ja-JP" sz="1200" dirty="0"/>
              <a:t>Windows10</a:t>
            </a:r>
            <a:r>
              <a:rPr kumimoji="1" lang="ja-JP" altLang="en-US" sz="1200" dirty="0"/>
              <a:t>以降はセキュリティチェックが厳しくなっており、デフォルトで</a:t>
            </a:r>
            <a:r>
              <a:rPr kumimoji="1" lang="en-US" altLang="ja-JP" sz="1200" dirty="0"/>
              <a:t>VBA</a:t>
            </a:r>
            <a:r>
              <a:rPr kumimoji="1" lang="ja-JP" altLang="en-US" sz="1200" dirty="0"/>
              <a:t>やスクリプトが起動できないようになっています。このため、ダウンロードしたモジュールを実行しようとすると下記の「セキュリティの警告」が表示される場合があります。このときは「コンテンツの有効化」を押すと実行できるようになり、次回以降立ち上げた時には表示されなくなります。</a:t>
            </a:r>
            <a:endParaRPr kumimoji="1" lang="en-US" altLang="ja-JP" sz="1200" dirty="0"/>
          </a:p>
        </p:txBody>
      </p:sp>
    </p:spTree>
    <p:extLst>
      <p:ext uri="{BB962C8B-B14F-4D97-AF65-F5344CB8AC3E}">
        <p14:creationId xmlns:p14="http://schemas.microsoft.com/office/powerpoint/2010/main" val="837084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5126" y="440761"/>
            <a:ext cx="4835626" cy="412018"/>
          </a:xfrm>
        </p:spPr>
        <p:txBody>
          <a:bodyPr>
            <a:normAutofit fontScale="90000"/>
          </a:bodyPr>
          <a:lstStyle/>
          <a:p>
            <a:r>
              <a:rPr kumimoji="1" lang="en-US" altLang="ja-JP" dirty="0"/>
              <a:t>【</a:t>
            </a:r>
            <a:r>
              <a:rPr kumimoji="1" lang="ja-JP" altLang="en-US" dirty="0"/>
              <a:t>参考</a:t>
            </a:r>
            <a:r>
              <a:rPr kumimoji="1" lang="en-US" altLang="ja-JP" dirty="0"/>
              <a:t>】Alaya</a:t>
            </a:r>
            <a:r>
              <a:rPr kumimoji="1" lang="ja-JP" altLang="en-US" dirty="0"/>
              <a:t>の環境設定</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453669" y="1000492"/>
            <a:ext cx="5459451" cy="900246"/>
          </a:xfrm>
          <a:prstGeom prst="rect">
            <a:avLst/>
          </a:prstGeom>
          <a:noFill/>
        </p:spPr>
        <p:txBody>
          <a:bodyPr wrap="square" rtlCol="0">
            <a:spAutoFit/>
          </a:bodyPr>
          <a:lstStyle/>
          <a:p>
            <a:pPr>
              <a:lnSpc>
                <a:spcPct val="150000"/>
              </a:lnSpc>
            </a:pPr>
            <a:r>
              <a:rPr kumimoji="1" lang="en-US" altLang="ja-JP" sz="1200" dirty="0"/>
              <a:t>Alaya</a:t>
            </a:r>
            <a:r>
              <a:rPr kumimoji="1" lang="ja-JP" altLang="en-US" sz="1200" dirty="0"/>
              <a:t>実行用のスクリプトファイルはテキストファイルなので編集できます。特に複雑なコードではないので読めば動作は分かるでしょう。参考までに以下にスクリプト変数と内部関数の解説を示しておきます。</a:t>
            </a:r>
            <a:endParaRPr kumimoji="1" lang="en-US" altLang="ja-JP" sz="1200" dirty="0"/>
          </a:p>
        </p:txBody>
      </p:sp>
      <p:graphicFrame>
        <p:nvGraphicFramePr>
          <p:cNvPr id="99" name="表 99">
            <a:extLst>
              <a:ext uri="{FF2B5EF4-FFF2-40B4-BE49-F238E27FC236}">
                <a16:creationId xmlns:a16="http://schemas.microsoft.com/office/drawing/2014/main" id="{8D3F4A65-1348-5AF2-D1BB-245C6713FEB2}"/>
              </a:ext>
            </a:extLst>
          </p:cNvPr>
          <p:cNvGraphicFramePr>
            <a:graphicFrameLocks noGrp="1"/>
          </p:cNvGraphicFramePr>
          <p:nvPr>
            <p:extLst>
              <p:ext uri="{D42A27DB-BD31-4B8C-83A1-F6EECF244321}">
                <p14:modId xmlns:p14="http://schemas.microsoft.com/office/powerpoint/2010/main" val="1537422793"/>
              </p:ext>
            </p:extLst>
          </p:nvPr>
        </p:nvGraphicFramePr>
        <p:xfrm>
          <a:off x="619393" y="2441312"/>
          <a:ext cx="5749322" cy="3057531"/>
        </p:xfrm>
        <a:graphic>
          <a:graphicData uri="http://schemas.openxmlformats.org/drawingml/2006/table">
            <a:tbl>
              <a:tblPr firstRow="1" bandRow="1">
                <a:tableStyleId>{5940675A-B579-460E-94D1-54222C63F5DA}</a:tableStyleId>
              </a:tblPr>
              <a:tblGrid>
                <a:gridCol w="1027592">
                  <a:extLst>
                    <a:ext uri="{9D8B030D-6E8A-4147-A177-3AD203B41FA5}">
                      <a16:colId xmlns:a16="http://schemas.microsoft.com/office/drawing/2014/main" val="234657308"/>
                    </a:ext>
                  </a:extLst>
                </a:gridCol>
                <a:gridCol w="4721730">
                  <a:extLst>
                    <a:ext uri="{9D8B030D-6E8A-4147-A177-3AD203B41FA5}">
                      <a16:colId xmlns:a16="http://schemas.microsoft.com/office/drawing/2014/main" val="1540276655"/>
                    </a:ext>
                  </a:extLst>
                </a:gridCol>
              </a:tblGrid>
              <a:tr h="462915">
                <a:tc>
                  <a:txBody>
                    <a:bodyPr/>
                    <a:lstStyle/>
                    <a:p>
                      <a:r>
                        <a:rPr kumimoji="1" lang="en-US" altLang="ja-JP" sz="1000" b="1" dirty="0" err="1">
                          <a:latin typeface="ＭＳ ゴシック" panose="020B0609070205080204" pitchFamily="49" charset="-128"/>
                          <a:ea typeface="ＭＳ ゴシック" panose="020B0609070205080204" pitchFamily="49" charset="-128"/>
                        </a:rPr>
                        <a:t>ModuleName</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ユーザが使用する</a:t>
                      </a:r>
                      <a:r>
                        <a:rPr kumimoji="1" lang="en-US" altLang="ja-JP" sz="1000" dirty="0">
                          <a:latin typeface="+mj-ea"/>
                          <a:ea typeface="+mj-ea"/>
                        </a:rPr>
                        <a:t>GUI</a:t>
                      </a:r>
                      <a:r>
                        <a:rPr kumimoji="1" lang="ja-JP" altLang="en-US" sz="1000" dirty="0">
                          <a:latin typeface="+mj-ea"/>
                          <a:ea typeface="+mj-ea"/>
                        </a:rPr>
                        <a:t>モジュールの名前。</a:t>
                      </a:r>
                      <a:endParaRPr kumimoji="1" lang="en-US" altLang="ja-JP" sz="1000" dirty="0">
                        <a:latin typeface="+mj-ea"/>
                        <a:ea typeface="+mj-ea"/>
                      </a:endParaRPr>
                    </a:p>
                    <a:p>
                      <a:r>
                        <a:rPr kumimoji="1" lang="ja-JP" altLang="en-US" sz="1000" dirty="0">
                          <a:latin typeface="+mj-ea"/>
                          <a:ea typeface="+mj-ea"/>
                        </a:rPr>
                        <a:t>通常は「プロジェクト名」を指定します。</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247349700"/>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ReleaseDef</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リリース定義ファイル名。</a:t>
                      </a:r>
                      <a:endParaRPr kumimoji="1" lang="en-US" altLang="ja-JP" sz="1000" dirty="0">
                        <a:latin typeface="+mj-ea"/>
                        <a:ea typeface="+mj-ea"/>
                      </a:endParaRPr>
                    </a:p>
                    <a:p>
                      <a:r>
                        <a:rPr kumimoji="1" lang="ja-JP" altLang="en-US" sz="1000" dirty="0">
                          <a:latin typeface="+mj-ea"/>
                          <a:ea typeface="+mj-ea"/>
                        </a:rPr>
                        <a:t>通常は「プロジェクト名」</a:t>
                      </a:r>
                      <a:r>
                        <a:rPr kumimoji="1" lang="en-US" altLang="ja-JP" sz="1000" dirty="0">
                          <a:latin typeface="+mj-ea"/>
                          <a:ea typeface="+mj-ea"/>
                        </a:rPr>
                        <a:t>.def</a:t>
                      </a:r>
                      <a:r>
                        <a:rPr kumimoji="1" lang="ja-JP" altLang="en-US" sz="1000" dirty="0">
                          <a:latin typeface="+mj-ea"/>
                          <a:ea typeface="+mj-ea"/>
                        </a:rPr>
                        <a:t> ですが何でも構いません。</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1384385851"/>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WorkFolder</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クライアントで作業する際のフォルダ名。</a:t>
                      </a:r>
                      <a:endParaRPr kumimoji="1" lang="en-US" altLang="ja-JP" sz="1000" dirty="0">
                        <a:latin typeface="+mj-ea"/>
                        <a:ea typeface="+mj-ea"/>
                      </a:endParaRPr>
                    </a:p>
                    <a:p>
                      <a:r>
                        <a:rPr kumimoji="1" lang="ja-JP" altLang="en-US" sz="1000" dirty="0">
                          <a:latin typeface="+mj-ea"/>
                          <a:ea typeface="+mj-ea"/>
                        </a:rPr>
                        <a:t>配布モジュールは</a:t>
                      </a:r>
                      <a:r>
                        <a:rPr kumimoji="1" lang="en-US" altLang="ja-JP" sz="1000" dirty="0">
                          <a:latin typeface="+mj-ea"/>
                          <a:ea typeface="+mj-ea"/>
                        </a:rPr>
                        <a:t>NW</a:t>
                      </a:r>
                      <a:r>
                        <a:rPr kumimoji="1" lang="ja-JP" altLang="en-US" sz="1000" dirty="0">
                          <a:latin typeface="+mj-ea"/>
                          <a:ea typeface="+mj-ea"/>
                        </a:rPr>
                        <a:t>フォルダからここにコピーして起動されます。</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750548996"/>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MenuFolder</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en-US" altLang="ja-JP" sz="1000" dirty="0">
                          <a:latin typeface="+mj-ea"/>
                          <a:ea typeface="+mj-ea"/>
                        </a:rPr>
                        <a:t>GUI</a:t>
                      </a:r>
                      <a:r>
                        <a:rPr kumimoji="1" lang="ja-JP" altLang="en-US" sz="1000" dirty="0">
                          <a:latin typeface="+mj-ea"/>
                          <a:ea typeface="+mj-ea"/>
                        </a:rPr>
                        <a:t>モジュールの配置フォルダ。</a:t>
                      </a:r>
                      <a:endParaRPr kumimoji="1" lang="en-US" altLang="ja-JP" sz="1000" dirty="0">
                        <a:latin typeface="+mj-ea"/>
                        <a:ea typeface="+mj-ea"/>
                      </a:endParaRPr>
                    </a:p>
                    <a:p>
                      <a:r>
                        <a:rPr kumimoji="1" lang="en-US" altLang="ja-JP" sz="1000" kern="1200" dirty="0" err="1">
                          <a:solidFill>
                            <a:schemeClr val="tx1"/>
                          </a:solidFill>
                          <a:latin typeface="+mj-ea"/>
                          <a:ea typeface="+mn-ea"/>
                          <a:cs typeface="+mn-cs"/>
                        </a:rPr>
                        <a:t>ModuleName</a:t>
                      </a:r>
                      <a:r>
                        <a:rPr kumimoji="1" lang="ja-JP" altLang="en-US" sz="1000" kern="1200" dirty="0">
                          <a:solidFill>
                            <a:schemeClr val="tx1"/>
                          </a:solidFill>
                          <a:latin typeface="+mj-ea"/>
                          <a:ea typeface="+mn-ea"/>
                          <a:cs typeface="+mn-cs"/>
                        </a:rPr>
                        <a:t>で指定されるモジュールが配置されているフォルダ名を指定します。</a:t>
                      </a:r>
                      <a:endParaRPr kumimoji="1" lang="en-US" altLang="ja-JP" sz="1000" kern="1200" dirty="0">
                        <a:solidFill>
                          <a:schemeClr val="tx1"/>
                        </a:solidFill>
                        <a:latin typeface="+mj-ea"/>
                        <a:ea typeface="+mn-ea"/>
                        <a:cs typeface="+mn-cs"/>
                      </a:endParaRPr>
                    </a:p>
                    <a:p>
                      <a:r>
                        <a:rPr kumimoji="1" lang="ja-JP" altLang="en-US" sz="1000" dirty="0">
                          <a:latin typeface="+mj-ea"/>
                          <a:ea typeface="+mj-ea"/>
                        </a:rPr>
                        <a:t>デフォルトはスクリプトの配置されたフォルダですが、クライアントにショートカットでなくスクリプトそのものを配布する場合は絶対パスで指定してください。</a:t>
                      </a:r>
                      <a:endParaRPr kumimoji="1" lang="en-US" altLang="ja-JP" sz="1000" dirty="0">
                        <a:latin typeface="+mj-ea"/>
                        <a:ea typeface="+mj-ea"/>
                      </a:endParaRPr>
                    </a:p>
                    <a:p>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924358089"/>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DriveName</a:t>
                      </a:r>
                      <a:endParaRPr kumimoji="1" lang="en-US" altLang="ja-JP"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ネットワークドライブのドライブレター。</a:t>
                      </a:r>
                      <a:endParaRPr kumimoji="1" lang="en-US" altLang="ja-JP" sz="1000" dirty="0">
                        <a:latin typeface="+mj-ea"/>
                        <a:ea typeface="+mj-ea"/>
                      </a:endParaRPr>
                    </a:p>
                    <a:p>
                      <a:r>
                        <a:rPr kumimoji="1" lang="ja-JP" altLang="en-US" sz="1000" dirty="0">
                          <a:latin typeface="+mj-ea"/>
                          <a:ea typeface="+mj-ea"/>
                        </a:rPr>
                        <a:t>使わない場合は空白にしてください。</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999363559"/>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DrivePath</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ネットワークドライブのパス。</a:t>
                      </a:r>
                      <a:endParaRPr kumimoji="1" lang="en-US" altLang="ja-JP" sz="1000" dirty="0">
                        <a:latin typeface="+mj-ea"/>
                        <a:ea typeface="+mj-ea"/>
                      </a:endParaRPr>
                    </a:p>
                    <a:p>
                      <a:endParaRPr kumimoji="1" lang="ja-JP" altLang="en-US" sz="1000" dirty="0">
                        <a:latin typeface="+mj-ea"/>
                        <a:ea typeface="+mj-ea"/>
                      </a:endParaRPr>
                    </a:p>
                  </a:txBody>
                  <a:tcPr marL="51435" marR="51435" marT="25718" marB="25718"/>
                </a:tc>
                <a:extLst>
                  <a:ext uri="{0D108BD9-81ED-4DB2-BD59-A6C34878D82A}">
                    <a16:rowId xmlns:a16="http://schemas.microsoft.com/office/drawing/2014/main" val="1429002594"/>
                  </a:ext>
                </a:extLst>
              </a:tr>
              <a:tr h="257175">
                <a:tc>
                  <a:txBody>
                    <a:bodyPr/>
                    <a:lstStyle/>
                    <a:p>
                      <a:r>
                        <a:rPr kumimoji="1" lang="en-US" altLang="ja-JP" sz="1000" b="1" dirty="0">
                          <a:latin typeface="ＭＳ ゴシック" panose="020B0609070205080204" pitchFamily="49" charset="-128"/>
                          <a:ea typeface="ＭＳ ゴシック" panose="020B0609070205080204" pitchFamily="49" charset="-128"/>
                        </a:rPr>
                        <a:t>DBGFLG</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en-US" altLang="ja-JP" sz="1000" dirty="0">
                          <a:latin typeface="+mj-ea"/>
                          <a:ea typeface="+mj-ea"/>
                        </a:rPr>
                        <a:t>True</a:t>
                      </a:r>
                      <a:r>
                        <a:rPr kumimoji="1" lang="ja-JP" altLang="en-US" sz="1000" dirty="0">
                          <a:latin typeface="+mj-ea"/>
                          <a:ea typeface="+mj-ea"/>
                        </a:rPr>
                        <a:t>に設定すると動きのトレースができます。</a:t>
                      </a:r>
                      <a:endParaRPr kumimoji="1" lang="en-US" altLang="ja-JP" sz="1000" dirty="0">
                        <a:latin typeface="+mj-ea"/>
                        <a:ea typeface="+mj-ea"/>
                      </a:endParaRPr>
                    </a:p>
                    <a:p>
                      <a:r>
                        <a:rPr kumimoji="1" lang="ja-JP" altLang="en-US" sz="1000" dirty="0">
                          <a:latin typeface="+mj-ea"/>
                          <a:ea typeface="+mj-ea"/>
                        </a:rPr>
                        <a:t>スクリプトがうまく動かないときは設定して試してみてください。</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3991843752"/>
                  </a:ext>
                </a:extLst>
              </a:tr>
            </a:tbl>
          </a:graphicData>
        </a:graphic>
      </p:graphicFrame>
      <p:graphicFrame>
        <p:nvGraphicFramePr>
          <p:cNvPr id="52" name="表 34">
            <a:extLst>
              <a:ext uri="{FF2B5EF4-FFF2-40B4-BE49-F238E27FC236}">
                <a16:creationId xmlns:a16="http://schemas.microsoft.com/office/drawing/2014/main" id="{7BCFBAED-C715-857C-FB30-51F7258593FA}"/>
              </a:ext>
            </a:extLst>
          </p:cNvPr>
          <p:cNvGraphicFramePr>
            <a:graphicFrameLocks noGrp="1"/>
          </p:cNvGraphicFramePr>
          <p:nvPr>
            <p:ph idx="1"/>
            <p:extLst>
              <p:ext uri="{D42A27DB-BD31-4B8C-83A1-F6EECF244321}">
                <p14:modId xmlns:p14="http://schemas.microsoft.com/office/powerpoint/2010/main" val="3393294772"/>
              </p:ext>
            </p:extLst>
          </p:nvPr>
        </p:nvGraphicFramePr>
        <p:xfrm>
          <a:off x="619393" y="6506370"/>
          <a:ext cx="5749322" cy="2577476"/>
        </p:xfrm>
        <a:graphic>
          <a:graphicData uri="http://schemas.openxmlformats.org/drawingml/2006/table">
            <a:tbl>
              <a:tblPr firstRow="1" bandRow="1">
                <a:tableStyleId>{5940675A-B579-460E-94D1-54222C63F5DA}</a:tableStyleId>
              </a:tblPr>
              <a:tblGrid>
                <a:gridCol w="1360698">
                  <a:extLst>
                    <a:ext uri="{9D8B030D-6E8A-4147-A177-3AD203B41FA5}">
                      <a16:colId xmlns:a16="http://schemas.microsoft.com/office/drawing/2014/main" val="1493125197"/>
                    </a:ext>
                  </a:extLst>
                </a:gridCol>
                <a:gridCol w="4388624">
                  <a:extLst>
                    <a:ext uri="{9D8B030D-6E8A-4147-A177-3AD203B41FA5}">
                      <a16:colId xmlns:a16="http://schemas.microsoft.com/office/drawing/2014/main" val="4145240839"/>
                    </a:ext>
                  </a:extLst>
                </a:gridCol>
              </a:tblGrid>
              <a:tr h="154305">
                <a:tc>
                  <a:txBody>
                    <a:bodyPr/>
                    <a:lstStyle/>
                    <a:p>
                      <a:r>
                        <a:rPr kumimoji="1" lang="ja-JP" altLang="en-US" sz="1100" dirty="0"/>
                        <a:t>内部関数</a:t>
                      </a:r>
                    </a:p>
                  </a:txBody>
                  <a:tcPr marL="51435" marR="51435" marT="25718" marB="25718">
                    <a:solidFill>
                      <a:srgbClr val="92D050"/>
                    </a:solidFill>
                  </a:tcPr>
                </a:tc>
                <a:tc>
                  <a:txBody>
                    <a:bodyPr/>
                    <a:lstStyle/>
                    <a:p>
                      <a:r>
                        <a:rPr kumimoji="1" lang="ja-JP" altLang="en-US" sz="1100" dirty="0"/>
                        <a:t>機能</a:t>
                      </a:r>
                    </a:p>
                  </a:txBody>
                  <a:tcPr marL="51435" marR="51435" marT="25718" marB="25718">
                    <a:solidFill>
                      <a:srgbClr val="92D050"/>
                    </a:solidFill>
                  </a:tcPr>
                </a:tc>
                <a:extLst>
                  <a:ext uri="{0D108BD9-81ED-4DB2-BD59-A6C34878D82A}">
                    <a16:rowId xmlns:a16="http://schemas.microsoft.com/office/drawing/2014/main" val="766252469"/>
                  </a:ext>
                </a:extLst>
              </a:tr>
              <a:tr h="154305">
                <a:tc>
                  <a:txBody>
                    <a:bodyPr/>
                    <a:lstStyle/>
                    <a:p>
                      <a:r>
                        <a:rPr kumimoji="1" lang="en-US" altLang="ja-JP" sz="1100" dirty="0" err="1"/>
                        <a:t>UseNetDrive</a:t>
                      </a:r>
                      <a:endParaRPr kumimoji="1" lang="ja-JP" altLang="en-US" sz="1100" dirty="0"/>
                    </a:p>
                  </a:txBody>
                  <a:tcPr marL="51435" marR="51435" marT="25718" marB="25718"/>
                </a:tc>
                <a:tc>
                  <a:txBody>
                    <a:bodyPr/>
                    <a:lstStyle/>
                    <a:p>
                      <a:r>
                        <a:rPr kumimoji="1" lang="ja-JP" altLang="en-US" sz="1100" dirty="0"/>
                        <a:t>ネットワークドライブを接続</a:t>
                      </a:r>
                    </a:p>
                  </a:txBody>
                  <a:tcPr marL="51435" marR="51435" marT="25718" marB="25718"/>
                </a:tc>
                <a:extLst>
                  <a:ext uri="{0D108BD9-81ED-4DB2-BD59-A6C34878D82A}">
                    <a16:rowId xmlns:a16="http://schemas.microsoft.com/office/drawing/2014/main" val="1583330622"/>
                  </a:ext>
                </a:extLst>
              </a:tr>
              <a:tr h="154305">
                <a:tc>
                  <a:txBody>
                    <a:bodyPr/>
                    <a:lstStyle/>
                    <a:p>
                      <a:r>
                        <a:rPr kumimoji="1" lang="en-US" altLang="ja-JP" sz="1100" dirty="0" err="1"/>
                        <a:t>RunNormalMenu</a:t>
                      </a:r>
                      <a:endParaRPr kumimoji="1" lang="ja-JP" altLang="en-US" sz="1100" dirty="0"/>
                    </a:p>
                  </a:txBody>
                  <a:tcPr marL="51435" marR="51435" marT="25718" marB="25718"/>
                </a:tc>
                <a:tc>
                  <a:txBody>
                    <a:bodyPr/>
                    <a:lstStyle/>
                    <a:p>
                      <a:r>
                        <a:rPr kumimoji="1" lang="ja-JP" altLang="en-US" sz="1100" dirty="0"/>
                        <a:t>一般用メニューを起動する</a:t>
                      </a:r>
                    </a:p>
                  </a:txBody>
                  <a:tcPr marL="51435" marR="51435" marT="25718" marB="25718"/>
                </a:tc>
                <a:extLst>
                  <a:ext uri="{0D108BD9-81ED-4DB2-BD59-A6C34878D82A}">
                    <a16:rowId xmlns:a16="http://schemas.microsoft.com/office/drawing/2014/main" val="3271834914"/>
                  </a:ext>
                </a:extLst>
              </a:tr>
              <a:tr h="154305">
                <a:tc>
                  <a:txBody>
                    <a:bodyPr/>
                    <a:lstStyle/>
                    <a:p>
                      <a:r>
                        <a:rPr kumimoji="1" lang="en-US" altLang="ja-JP" sz="1100" dirty="0" err="1"/>
                        <a:t>RunAdminMenu</a:t>
                      </a:r>
                      <a:endParaRPr kumimoji="1" lang="ja-JP" altLang="en-US" sz="1100" dirty="0"/>
                    </a:p>
                  </a:txBody>
                  <a:tcPr marL="51435" marR="51435" marT="25718" marB="25718"/>
                </a:tc>
                <a:tc>
                  <a:txBody>
                    <a:bodyPr/>
                    <a:lstStyle/>
                    <a:p>
                      <a:r>
                        <a:rPr kumimoji="1" lang="ja-JP" altLang="en-US" sz="1100" dirty="0"/>
                        <a:t>管理者メニューを起動する</a:t>
                      </a:r>
                    </a:p>
                  </a:txBody>
                  <a:tcPr marL="51435" marR="51435" marT="25718" marB="25718"/>
                </a:tc>
                <a:extLst>
                  <a:ext uri="{0D108BD9-81ED-4DB2-BD59-A6C34878D82A}">
                    <a16:rowId xmlns:a16="http://schemas.microsoft.com/office/drawing/2014/main" val="358284093"/>
                  </a:ext>
                </a:extLst>
              </a:tr>
              <a:tr h="154305">
                <a:tc>
                  <a:txBody>
                    <a:bodyPr/>
                    <a:lstStyle/>
                    <a:p>
                      <a:r>
                        <a:rPr kumimoji="1" lang="en-US" altLang="ja-JP" sz="1100" dirty="0" err="1"/>
                        <a:t>GetDevModule</a:t>
                      </a:r>
                      <a:endParaRPr kumimoji="1" lang="ja-JP" altLang="en-US" sz="1100" dirty="0"/>
                    </a:p>
                  </a:txBody>
                  <a:tcPr marL="51435" marR="51435" marT="25718" marB="25718"/>
                </a:tc>
                <a:tc>
                  <a:txBody>
                    <a:bodyPr/>
                    <a:lstStyle/>
                    <a:p>
                      <a:r>
                        <a:rPr kumimoji="1" lang="ja-JP" altLang="en-US" sz="1100" dirty="0"/>
                        <a:t>開発モジュール名を返す</a:t>
                      </a:r>
                    </a:p>
                  </a:txBody>
                  <a:tcPr marL="51435" marR="51435" marT="25718" marB="25718"/>
                </a:tc>
                <a:extLst>
                  <a:ext uri="{0D108BD9-81ED-4DB2-BD59-A6C34878D82A}">
                    <a16:rowId xmlns:a16="http://schemas.microsoft.com/office/drawing/2014/main" val="1112588647"/>
                  </a:ext>
                </a:extLst>
              </a:tr>
              <a:tr h="154305">
                <a:tc>
                  <a:txBody>
                    <a:bodyPr/>
                    <a:lstStyle/>
                    <a:p>
                      <a:r>
                        <a:rPr kumimoji="1" lang="en-US" altLang="ja-JP" sz="1100" dirty="0" err="1"/>
                        <a:t>GelRelModule</a:t>
                      </a:r>
                      <a:endParaRPr kumimoji="1" lang="ja-JP" altLang="en-US" sz="1100" dirty="0"/>
                    </a:p>
                  </a:txBody>
                  <a:tcPr marL="51435" marR="51435" marT="25718" marB="25718"/>
                </a:tc>
                <a:tc>
                  <a:txBody>
                    <a:bodyPr/>
                    <a:lstStyle/>
                    <a:p>
                      <a:r>
                        <a:rPr kumimoji="1" lang="ja-JP" altLang="en-US" sz="1100" dirty="0"/>
                        <a:t>配布モジュール名を返す</a:t>
                      </a:r>
                    </a:p>
                  </a:txBody>
                  <a:tcPr marL="51435" marR="51435" marT="25718" marB="25718"/>
                </a:tc>
                <a:extLst>
                  <a:ext uri="{0D108BD9-81ED-4DB2-BD59-A6C34878D82A}">
                    <a16:rowId xmlns:a16="http://schemas.microsoft.com/office/drawing/2014/main" val="826933377"/>
                  </a:ext>
                </a:extLst>
              </a:tr>
              <a:tr h="154305">
                <a:tc>
                  <a:txBody>
                    <a:bodyPr/>
                    <a:lstStyle/>
                    <a:p>
                      <a:r>
                        <a:rPr kumimoji="1" lang="en-US" altLang="ja-JP" sz="1100" dirty="0" err="1"/>
                        <a:t>GetLocModule</a:t>
                      </a:r>
                      <a:endParaRPr kumimoji="1" lang="ja-JP" altLang="en-US" sz="1100" dirty="0"/>
                    </a:p>
                  </a:txBody>
                  <a:tcPr marL="51435" marR="51435" marT="25718" marB="25718"/>
                </a:tc>
                <a:tc>
                  <a:txBody>
                    <a:bodyPr/>
                    <a:lstStyle/>
                    <a:p>
                      <a:r>
                        <a:rPr kumimoji="1" lang="ja-JP" altLang="en-US" sz="1100" dirty="0"/>
                        <a:t>配布されているローカルモジュール名を返す</a:t>
                      </a:r>
                    </a:p>
                  </a:txBody>
                  <a:tcPr marL="51435" marR="51435" marT="25718" marB="25718"/>
                </a:tc>
                <a:extLst>
                  <a:ext uri="{0D108BD9-81ED-4DB2-BD59-A6C34878D82A}">
                    <a16:rowId xmlns:a16="http://schemas.microsoft.com/office/drawing/2014/main" val="3820642318"/>
                  </a:ext>
                </a:extLst>
              </a:tr>
              <a:tr h="154305">
                <a:tc>
                  <a:txBody>
                    <a:bodyPr/>
                    <a:lstStyle/>
                    <a:p>
                      <a:r>
                        <a:rPr kumimoji="1" lang="en-US" altLang="ja-JP" sz="1100" dirty="0" err="1"/>
                        <a:t>CreateDevModule</a:t>
                      </a:r>
                      <a:endParaRPr kumimoji="1" lang="ja-JP" altLang="en-US" sz="1100" dirty="0"/>
                    </a:p>
                  </a:txBody>
                  <a:tcPr marL="51435" marR="51435" marT="25718" marB="25718"/>
                </a:tc>
                <a:tc>
                  <a:txBody>
                    <a:bodyPr/>
                    <a:lstStyle/>
                    <a:p>
                      <a:r>
                        <a:rPr kumimoji="1" lang="ja-JP" altLang="en-US" sz="1100" dirty="0"/>
                        <a:t>現行の開発モジュールをコピーして新しい開発モジュールを作成する</a:t>
                      </a:r>
                    </a:p>
                  </a:txBody>
                  <a:tcPr marL="51435" marR="51435" marT="25718" marB="25718"/>
                </a:tc>
                <a:extLst>
                  <a:ext uri="{0D108BD9-81ED-4DB2-BD59-A6C34878D82A}">
                    <a16:rowId xmlns:a16="http://schemas.microsoft.com/office/drawing/2014/main" val="976159733"/>
                  </a:ext>
                </a:extLst>
              </a:tr>
              <a:tr h="154305">
                <a:tc>
                  <a:txBody>
                    <a:bodyPr/>
                    <a:lstStyle/>
                    <a:p>
                      <a:r>
                        <a:rPr kumimoji="1" lang="en-US" altLang="ja-JP" sz="1100" dirty="0" err="1"/>
                        <a:t>ReleaseDevModule</a:t>
                      </a:r>
                      <a:endParaRPr kumimoji="1" lang="ja-JP" altLang="en-US" sz="1100" dirty="0"/>
                    </a:p>
                  </a:txBody>
                  <a:tcPr marL="51435" marR="51435" marT="25718" marB="25718"/>
                </a:tc>
                <a:tc>
                  <a:txBody>
                    <a:bodyPr/>
                    <a:lstStyle/>
                    <a:p>
                      <a:r>
                        <a:rPr kumimoji="1" lang="ja-JP" altLang="en-US" sz="1100" dirty="0"/>
                        <a:t>開発モジュールを配布用モジュールとしてリリースする</a:t>
                      </a:r>
                    </a:p>
                  </a:txBody>
                  <a:tcPr marL="51435" marR="51435" marT="25718" marB="25718"/>
                </a:tc>
                <a:extLst>
                  <a:ext uri="{0D108BD9-81ED-4DB2-BD59-A6C34878D82A}">
                    <a16:rowId xmlns:a16="http://schemas.microsoft.com/office/drawing/2014/main" val="1796663377"/>
                  </a:ext>
                </a:extLst>
              </a:tr>
              <a:tr h="154305">
                <a:tc>
                  <a:txBody>
                    <a:bodyPr/>
                    <a:lstStyle/>
                    <a:p>
                      <a:r>
                        <a:rPr kumimoji="1" lang="en-US" altLang="ja-JP" sz="1100" dirty="0" err="1"/>
                        <a:t>OptimiseModule</a:t>
                      </a:r>
                      <a:endParaRPr kumimoji="1" lang="ja-JP" altLang="en-US" sz="1100" dirty="0"/>
                    </a:p>
                  </a:txBody>
                  <a:tcPr marL="51435" marR="51435" marT="25718" marB="25718"/>
                </a:tc>
                <a:tc>
                  <a:txBody>
                    <a:bodyPr/>
                    <a:lstStyle/>
                    <a:p>
                      <a:r>
                        <a:rPr kumimoji="1" lang="ja-JP" altLang="en-US" sz="1100" dirty="0"/>
                        <a:t>モジュールの最適化を行う</a:t>
                      </a:r>
                    </a:p>
                  </a:txBody>
                  <a:tcPr marL="51435" marR="51435" marT="25718" marB="25718"/>
                </a:tc>
                <a:extLst>
                  <a:ext uri="{0D108BD9-81ED-4DB2-BD59-A6C34878D82A}">
                    <a16:rowId xmlns:a16="http://schemas.microsoft.com/office/drawing/2014/main" val="1540515803"/>
                  </a:ext>
                </a:extLst>
              </a:tr>
              <a:tr h="154305">
                <a:tc>
                  <a:txBody>
                    <a:bodyPr/>
                    <a:lstStyle/>
                    <a:p>
                      <a:r>
                        <a:rPr kumimoji="1" lang="en-US" altLang="ja-JP" sz="1100" dirty="0" err="1"/>
                        <a:t>DBOptimise</a:t>
                      </a:r>
                      <a:endParaRPr kumimoji="1" lang="ja-JP" altLang="en-US" sz="1100" dirty="0"/>
                    </a:p>
                  </a:txBody>
                  <a:tcPr marL="51435" marR="51435" marT="25718" marB="25718"/>
                </a:tc>
                <a:tc>
                  <a:txBody>
                    <a:bodyPr/>
                    <a:lstStyle/>
                    <a:p>
                      <a:r>
                        <a:rPr kumimoji="1" lang="ja-JP" altLang="en-US" sz="1100" dirty="0"/>
                        <a:t>フルパスで指定された</a:t>
                      </a:r>
                      <a:r>
                        <a:rPr kumimoji="1" lang="en-US" altLang="ja-JP" sz="1100" dirty="0"/>
                        <a:t>.</a:t>
                      </a:r>
                      <a:r>
                        <a:rPr kumimoji="1" lang="en-US" altLang="ja-JP" sz="1100" dirty="0" err="1"/>
                        <a:t>accdb</a:t>
                      </a:r>
                      <a:r>
                        <a:rPr kumimoji="1" lang="ja-JP" altLang="en-US" sz="1100" dirty="0"/>
                        <a:t>の圧縮最適化を行う</a:t>
                      </a:r>
                    </a:p>
                  </a:txBody>
                  <a:tcPr marL="51435" marR="51435" marT="25718" marB="25718"/>
                </a:tc>
                <a:extLst>
                  <a:ext uri="{0D108BD9-81ED-4DB2-BD59-A6C34878D82A}">
                    <a16:rowId xmlns:a16="http://schemas.microsoft.com/office/drawing/2014/main" val="739004682"/>
                  </a:ext>
                </a:extLst>
              </a:tr>
            </a:tbl>
          </a:graphicData>
        </a:graphic>
      </p:graphicFrame>
      <p:sp>
        <p:nvSpPr>
          <p:cNvPr id="58" name="テキスト ボックス 57">
            <a:extLst>
              <a:ext uri="{FF2B5EF4-FFF2-40B4-BE49-F238E27FC236}">
                <a16:creationId xmlns:a16="http://schemas.microsoft.com/office/drawing/2014/main" id="{3982D49C-B83E-7223-C72B-07D4B704B6CF}"/>
              </a:ext>
            </a:extLst>
          </p:cNvPr>
          <p:cNvSpPr txBox="1"/>
          <p:nvPr/>
        </p:nvSpPr>
        <p:spPr>
          <a:xfrm>
            <a:off x="453669" y="6120851"/>
            <a:ext cx="208051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1200" dirty="0"/>
              <a:t>スクリプトの内部関数一覧</a:t>
            </a:r>
          </a:p>
        </p:txBody>
      </p:sp>
      <p:sp>
        <p:nvSpPr>
          <p:cNvPr id="59" name="テキスト ボックス 58">
            <a:extLst>
              <a:ext uri="{FF2B5EF4-FFF2-40B4-BE49-F238E27FC236}">
                <a16:creationId xmlns:a16="http://schemas.microsoft.com/office/drawing/2014/main" id="{950B6E56-A9B2-57FA-450E-4DB1593691F6}"/>
              </a:ext>
            </a:extLst>
          </p:cNvPr>
          <p:cNvSpPr txBox="1"/>
          <p:nvPr/>
        </p:nvSpPr>
        <p:spPr>
          <a:xfrm>
            <a:off x="453669" y="2072006"/>
            <a:ext cx="208051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1200" dirty="0"/>
              <a:t>スクリプトの変数一覧</a:t>
            </a:r>
          </a:p>
        </p:txBody>
      </p:sp>
    </p:spTree>
    <p:extLst>
      <p:ext uri="{BB962C8B-B14F-4D97-AF65-F5344CB8AC3E}">
        <p14:creationId xmlns:p14="http://schemas.microsoft.com/office/powerpoint/2010/main" val="1264125803"/>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1291</TotalTime>
  <Words>1157</Words>
  <Application>Microsoft Office PowerPoint</Application>
  <PresentationFormat>A4 210 x 297 mm</PresentationFormat>
  <Paragraphs>141</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ＭＳ ゴシック</vt:lpstr>
      <vt:lpstr>游ゴシック</vt:lpstr>
      <vt:lpstr>Arial</vt:lpstr>
      <vt:lpstr>Trebuchet MS</vt:lpstr>
      <vt:lpstr>Wingdings 3</vt:lpstr>
      <vt:lpstr>ファセット</vt:lpstr>
      <vt:lpstr>Access ALAYAの始め方 =インストールと環境設定=</vt:lpstr>
      <vt:lpstr>Access ALAYAのモジュール構成</vt:lpstr>
      <vt:lpstr>インストールと環境設定</vt:lpstr>
      <vt:lpstr>起動テスト</vt:lpstr>
      <vt:lpstr>スタンドアロンで使う場合</vt:lpstr>
      <vt:lpstr>Tips</vt:lpstr>
      <vt:lpstr>【参考】Alayaの環境設定</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ALAYAの始め方 =インストールと環境設定=</dc:title>
  <dc:creator>abete21</dc:creator>
  <cp:lastModifiedBy>哲一 阿部</cp:lastModifiedBy>
  <cp:revision>12</cp:revision>
  <dcterms:created xsi:type="dcterms:W3CDTF">2023-04-25T00:23:27Z</dcterms:created>
  <dcterms:modified xsi:type="dcterms:W3CDTF">2024-01-07T08:15:17Z</dcterms:modified>
</cp:coreProperties>
</file>