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71" r:id="rId3"/>
    <p:sldId id="258" r:id="rId4"/>
    <p:sldId id="257" r:id="rId5"/>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a:srgbClr val="66CCFF"/>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87" autoAdjust="0"/>
    <p:restoredTop sz="94660"/>
  </p:normalViewPr>
  <p:slideViewPr>
    <p:cSldViewPr snapToGrid="0">
      <p:cViewPr varScale="1">
        <p:scale>
          <a:sx n="126" d="100"/>
          <a:sy n="126" d="100"/>
        </p:scale>
        <p:origin x="120" y="10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1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哲一 阿部" userId="1d31113994842a11" providerId="LiveId" clId="{2E37E28C-64D2-4A65-811E-4DD8320AA77E}"/>
    <pc:docChg chg="custSel modSld">
      <pc:chgData name="哲一 阿部" userId="1d31113994842a11" providerId="LiveId" clId="{2E37E28C-64D2-4A65-811E-4DD8320AA77E}" dt="2025-08-02T05:15:03.201" v="51" actId="1036"/>
      <pc:docMkLst>
        <pc:docMk/>
      </pc:docMkLst>
      <pc:sldChg chg="addSp delSp modSp mod">
        <pc:chgData name="哲一 阿部" userId="1d31113994842a11" providerId="LiveId" clId="{2E37E28C-64D2-4A65-811E-4DD8320AA77E}" dt="2025-08-02T05:15:03.201" v="51" actId="1036"/>
        <pc:sldMkLst>
          <pc:docMk/>
          <pc:sldMk cId="2921826271" sldId="257"/>
        </pc:sldMkLst>
        <pc:spChg chg="mod">
          <ac:chgData name="哲一 阿部" userId="1d31113994842a11" providerId="LiveId" clId="{2E37E28C-64D2-4A65-811E-4DD8320AA77E}" dt="2025-08-02T05:15:03.201" v="51" actId="1036"/>
          <ac:spMkLst>
            <pc:docMk/>
            <pc:sldMk cId="2921826271" sldId="257"/>
            <ac:spMk id="11" creationId="{115DEF60-4AE5-A32A-EDC1-6838FF5CC3D3}"/>
          </ac:spMkLst>
        </pc:spChg>
        <pc:spChg chg="mod">
          <ac:chgData name="哲一 阿部" userId="1d31113994842a11" providerId="LiveId" clId="{2E37E28C-64D2-4A65-811E-4DD8320AA77E}" dt="2025-08-02T05:15:03.201" v="51" actId="1036"/>
          <ac:spMkLst>
            <pc:docMk/>
            <pc:sldMk cId="2921826271" sldId="257"/>
            <ac:spMk id="12" creationId="{A853146A-4026-54A4-0897-19188C50406B}"/>
          </ac:spMkLst>
        </pc:spChg>
        <pc:spChg chg="mod">
          <ac:chgData name="哲一 阿部" userId="1d31113994842a11" providerId="LiveId" clId="{2E37E28C-64D2-4A65-811E-4DD8320AA77E}" dt="2025-08-02T05:15:03.201" v="51" actId="1036"/>
          <ac:spMkLst>
            <pc:docMk/>
            <pc:sldMk cId="2921826271" sldId="257"/>
            <ac:spMk id="13" creationId="{F220A1CD-3908-BA85-B221-07600243A237}"/>
          </ac:spMkLst>
        </pc:spChg>
        <pc:picChg chg="add mod ord">
          <ac:chgData name="哲一 阿部" userId="1d31113994842a11" providerId="LiveId" clId="{2E37E28C-64D2-4A65-811E-4DD8320AA77E}" dt="2025-08-02T05:15:03.201" v="51" actId="1036"/>
          <ac:picMkLst>
            <pc:docMk/>
            <pc:sldMk cId="2921826271" sldId="257"/>
            <ac:picMk id="4" creationId="{58123D4F-6981-869E-7675-4016FC9F7A38}"/>
          </ac:picMkLst>
        </pc:picChg>
        <pc:picChg chg="del">
          <ac:chgData name="哲一 阿部" userId="1d31113994842a11" providerId="LiveId" clId="{2E37E28C-64D2-4A65-811E-4DD8320AA77E}" dt="2025-08-02T05:14:15.479" v="25" actId="478"/>
          <ac:picMkLst>
            <pc:docMk/>
            <pc:sldMk cId="2921826271" sldId="257"/>
            <ac:picMk id="7" creationId="{94BE1E08-3DFB-E408-D80A-469131C86C1D}"/>
          </ac:picMkLst>
        </pc:picChg>
        <pc:picChg chg="mod ord">
          <ac:chgData name="哲一 阿部" userId="1d31113994842a11" providerId="LiveId" clId="{2E37E28C-64D2-4A65-811E-4DD8320AA77E}" dt="2025-08-02T05:15:03.201" v="51" actId="1036"/>
          <ac:picMkLst>
            <pc:docMk/>
            <pc:sldMk cId="2921826271" sldId="257"/>
            <ac:picMk id="9" creationId="{42DCEEEE-47FF-615D-B2C2-BE876769A150}"/>
          </ac:picMkLst>
        </pc:picChg>
      </pc:sldChg>
      <pc:sldChg chg="addSp modSp mod">
        <pc:chgData name="哲一 阿部" userId="1d31113994842a11" providerId="LiveId" clId="{2E37E28C-64D2-4A65-811E-4DD8320AA77E}" dt="2025-08-02T05:11:35.801" v="24" actId="14100"/>
        <pc:sldMkLst>
          <pc:docMk/>
          <pc:sldMk cId="1243983759" sldId="258"/>
        </pc:sldMkLst>
        <pc:spChg chg="add mod">
          <ac:chgData name="哲一 阿部" userId="1d31113994842a11" providerId="LiveId" clId="{2E37E28C-64D2-4A65-811E-4DD8320AA77E}" dt="2025-08-02T05:11:35.801" v="24" actId="14100"/>
          <ac:spMkLst>
            <pc:docMk/>
            <pc:sldMk cId="1243983759" sldId="258"/>
            <ac:spMk id="6" creationId="{B30A884C-FE97-3620-99E7-7E051FA1BF4E}"/>
          </ac:spMkLst>
        </pc:spChg>
      </pc:sldChg>
      <pc:sldChg chg="modSp mod">
        <pc:chgData name="哲一 阿部" userId="1d31113994842a11" providerId="LiveId" clId="{2E37E28C-64D2-4A65-811E-4DD8320AA77E}" dt="2025-08-02T05:10:00.857" v="17" actId="6549"/>
        <pc:sldMkLst>
          <pc:docMk/>
          <pc:sldMk cId="1697634565" sldId="271"/>
        </pc:sldMkLst>
        <pc:spChg chg="mod">
          <ac:chgData name="哲一 阿部" userId="1d31113994842a11" providerId="LiveId" clId="{2E37E28C-64D2-4A65-811E-4DD8320AA77E}" dt="2025-08-02T05:10:00.857" v="17" actId="6549"/>
          <ac:spMkLst>
            <pc:docMk/>
            <pc:sldMk cId="1697634565" sldId="271"/>
            <ac:spMk id="6" creationId="{1388C45C-CEF2-EA15-1837-5AE0FB4624E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6350" y="-12231"/>
            <a:ext cx="6877353" cy="9930462"/>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847947" y="3473216"/>
            <a:ext cx="4370039" cy="2377992"/>
          </a:xfrm>
        </p:spPr>
        <p:txBody>
          <a:bodyPr anchor="b">
            <a:noAutofit/>
          </a:bodyPr>
          <a:lstStyle>
            <a:lvl1pPr algn="r">
              <a:defRPr sz="405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847947" y="5851205"/>
            <a:ext cx="4370039" cy="1584410"/>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798198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6" cy="4916311"/>
          </a:xfrm>
        </p:spPr>
        <p:txBody>
          <a:bodyPr anchor="ctr">
            <a:normAutofit/>
          </a:bodyPr>
          <a:lstStyle>
            <a:lvl1pPr algn="l">
              <a:defRPr sz="33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200" y="6457245"/>
            <a:ext cx="4760786" cy="2269167"/>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1710744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581164" y="880533"/>
            <a:ext cx="4554137"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825806" y="5246511"/>
            <a:ext cx="4064853" cy="550333"/>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457245"/>
            <a:ext cx="4760786" cy="2269167"/>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
        <p:nvSpPr>
          <p:cNvPr id="24" name="TextBox 23"/>
          <p:cNvSpPr txBox="1"/>
          <p:nvPr/>
        </p:nvSpPr>
        <p:spPr>
          <a:xfrm>
            <a:off x="362034" y="1141657"/>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5060775" y="4169470"/>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460902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457199" y="2790649"/>
            <a:ext cx="4760786" cy="3748998"/>
          </a:xfrm>
        </p:spPr>
        <p:txBody>
          <a:bodyPr anchor="b">
            <a:normAutofit/>
          </a:bodyPr>
          <a:lstStyle>
            <a:lvl1pPr algn="l">
              <a:defRPr sz="33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550211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581164" y="880533"/>
            <a:ext cx="4554137"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457198" y="5796844"/>
            <a:ext cx="4760787" cy="742803"/>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
        <p:nvSpPr>
          <p:cNvPr id="24" name="TextBox 23"/>
          <p:cNvSpPr txBox="1"/>
          <p:nvPr/>
        </p:nvSpPr>
        <p:spPr>
          <a:xfrm>
            <a:off x="362034" y="1141657"/>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5060775" y="4169470"/>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137170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461886" y="880533"/>
            <a:ext cx="4756099"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457198" y="5796844"/>
            <a:ext cx="4760787" cy="742803"/>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1768878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28133427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82984" y="880534"/>
            <a:ext cx="734109" cy="7585429"/>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57199" y="880534"/>
            <a:ext cx="3896270" cy="7585429"/>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2321083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933018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57199" y="3901254"/>
            <a:ext cx="4760786" cy="2638395"/>
          </a:xfrm>
        </p:spPr>
        <p:txBody>
          <a:bodyPr anchor="b"/>
          <a:lstStyle>
            <a:lvl1pPr algn="l">
              <a:defRPr sz="3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6539647"/>
            <a:ext cx="4760786" cy="12428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749566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6" cy="1907822"/>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57200" y="3120851"/>
            <a:ext cx="2316082" cy="5605560"/>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2901903" y="3120853"/>
            <a:ext cx="2316083" cy="5605561"/>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1259489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5" cy="1907822"/>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3121420"/>
            <a:ext cx="2318004" cy="83237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57199" y="3953801"/>
            <a:ext cx="2318004" cy="47726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2899980" y="3121420"/>
            <a:ext cx="2318004" cy="83237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2899980" y="3953801"/>
            <a:ext cx="2318004" cy="47726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2132068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457199" y="880533"/>
            <a:ext cx="4760786" cy="1907822"/>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292105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2832928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199" y="2164650"/>
            <a:ext cx="2092637" cy="1846673"/>
          </a:xfrm>
        </p:spPr>
        <p:txBody>
          <a:bodyPr anchor="b">
            <a:normAutofit/>
          </a:bodyPr>
          <a:lstStyle>
            <a:lvl1pPr>
              <a:defRPr sz="1500"/>
            </a:lvl1pPr>
          </a:lstStyle>
          <a:p>
            <a:r>
              <a:rPr lang="ja-JP" altLang="en-US"/>
              <a:t>マスター タイトルの書式設定</a:t>
            </a:r>
            <a:endParaRPr lang="en-US" dirty="0"/>
          </a:p>
        </p:txBody>
      </p:sp>
      <p:sp>
        <p:nvSpPr>
          <p:cNvPr id="3" name="Content Placeholder 2"/>
          <p:cNvSpPr>
            <a:spLocks noGrp="1"/>
          </p:cNvSpPr>
          <p:nvPr>
            <p:ph idx="1"/>
          </p:nvPr>
        </p:nvSpPr>
        <p:spPr>
          <a:xfrm>
            <a:off x="2678456" y="743781"/>
            <a:ext cx="2539528" cy="798263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199" y="4011323"/>
            <a:ext cx="2092637" cy="3733093"/>
          </a:xfrm>
        </p:spPr>
        <p:txBody>
          <a:bodyPr>
            <a:normAutofit/>
          </a:bodyPr>
          <a:lstStyle>
            <a:lvl1pPr marL="0" indent="0">
              <a:buNone/>
              <a:defRPr sz="105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215680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57199" y="6934200"/>
            <a:ext cx="4760786" cy="818622"/>
          </a:xfrm>
        </p:spPr>
        <p:txBody>
          <a:bodyPr anchor="b">
            <a:normAutofit/>
          </a:bodyPr>
          <a:lstStyle>
            <a:lvl1pPr algn="l">
              <a:defRPr sz="18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57199" y="880533"/>
            <a:ext cx="4760786" cy="5554926"/>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57199" y="7752822"/>
            <a:ext cx="4760786" cy="973590"/>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2593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6350" y="-12231"/>
            <a:ext cx="6877354" cy="9930462"/>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457200" y="880533"/>
            <a:ext cx="4760785" cy="1907822"/>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3120853"/>
            <a:ext cx="4760786" cy="5605561"/>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053944" y="8726414"/>
            <a:ext cx="513099"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3"/>
          </p:nvPr>
        </p:nvSpPr>
        <p:spPr>
          <a:xfrm>
            <a:off x="457200" y="8726414"/>
            <a:ext cx="3467230" cy="527403"/>
          </a:xfrm>
          <a:prstGeom prst="rect">
            <a:avLst/>
          </a:prstGeom>
        </p:spPr>
        <p:txBody>
          <a:bodyPr vert="horz" lIns="91440" tIns="45720" rIns="91440" bIns="45720" rtlCol="0" anchor="ctr"/>
          <a:lstStyle>
            <a:lvl1pPr algn="l">
              <a:defRPr sz="675">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33507" y="8726414"/>
            <a:ext cx="384479" cy="527403"/>
          </a:xfrm>
          <a:prstGeom prst="rect">
            <a:avLst/>
          </a:prstGeom>
        </p:spPr>
        <p:txBody>
          <a:bodyPr vert="horz" lIns="91440" tIns="45720" rIns="91440" bIns="45720" rtlCol="0" anchor="ctr"/>
          <a:lstStyle>
            <a:lvl1pPr algn="r">
              <a:defRPr sz="675">
                <a:solidFill>
                  <a:schemeClr val="accent1"/>
                </a:solidFill>
              </a:defRPr>
            </a:lvl1p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57561296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342900" rtl="0" eaLnBrk="1" latinLnBrk="0" hangingPunct="1">
        <a:spcBef>
          <a:spcPct val="0"/>
        </a:spcBef>
        <a:buNone/>
        <a:defRPr kumimoji="1" sz="27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kumimoji="1"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kumimoji="1"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kumimoji="1" sz="1350" kern="1200">
          <a:solidFill>
            <a:schemeClr val="tx1"/>
          </a:solidFill>
          <a:latin typeface="+mn-lt"/>
          <a:ea typeface="+mn-ea"/>
          <a:cs typeface="+mn-cs"/>
        </a:defRPr>
      </a:lvl1pPr>
      <a:lvl2pPr marL="342900" algn="l" defTabSz="342900" rtl="0" eaLnBrk="1" latinLnBrk="0" hangingPunct="1">
        <a:defRPr kumimoji="1" sz="1350" kern="1200">
          <a:solidFill>
            <a:schemeClr val="tx1"/>
          </a:solidFill>
          <a:latin typeface="+mn-lt"/>
          <a:ea typeface="+mn-ea"/>
          <a:cs typeface="+mn-cs"/>
        </a:defRPr>
      </a:lvl2pPr>
      <a:lvl3pPr marL="685800" algn="l" defTabSz="342900" rtl="0" eaLnBrk="1" latinLnBrk="0" hangingPunct="1">
        <a:defRPr kumimoji="1" sz="1350" kern="1200">
          <a:solidFill>
            <a:schemeClr val="tx1"/>
          </a:solidFill>
          <a:latin typeface="+mn-lt"/>
          <a:ea typeface="+mn-ea"/>
          <a:cs typeface="+mn-cs"/>
        </a:defRPr>
      </a:lvl3pPr>
      <a:lvl4pPr marL="1028700" algn="l" defTabSz="342900" rtl="0" eaLnBrk="1" latinLnBrk="0" hangingPunct="1">
        <a:defRPr kumimoji="1" sz="1350" kern="1200">
          <a:solidFill>
            <a:schemeClr val="tx1"/>
          </a:solidFill>
          <a:latin typeface="+mn-lt"/>
          <a:ea typeface="+mn-ea"/>
          <a:cs typeface="+mn-cs"/>
        </a:defRPr>
      </a:lvl4pPr>
      <a:lvl5pPr marL="1371600" algn="l" defTabSz="342900" rtl="0" eaLnBrk="1" latinLnBrk="0" hangingPunct="1">
        <a:defRPr kumimoji="1" sz="1350" kern="1200">
          <a:solidFill>
            <a:schemeClr val="tx1"/>
          </a:solidFill>
          <a:latin typeface="+mn-lt"/>
          <a:ea typeface="+mn-ea"/>
          <a:cs typeface="+mn-cs"/>
        </a:defRPr>
      </a:lvl5pPr>
      <a:lvl6pPr marL="1714500" algn="l" defTabSz="342900" rtl="0" eaLnBrk="1" latinLnBrk="0" hangingPunct="1">
        <a:defRPr kumimoji="1" sz="1350" kern="1200">
          <a:solidFill>
            <a:schemeClr val="tx1"/>
          </a:solidFill>
          <a:latin typeface="+mn-lt"/>
          <a:ea typeface="+mn-ea"/>
          <a:cs typeface="+mn-cs"/>
        </a:defRPr>
      </a:lvl6pPr>
      <a:lvl7pPr marL="2057400" algn="l" defTabSz="342900" rtl="0" eaLnBrk="1" latinLnBrk="0" hangingPunct="1">
        <a:defRPr kumimoji="1" sz="1350" kern="1200">
          <a:solidFill>
            <a:schemeClr val="tx1"/>
          </a:solidFill>
          <a:latin typeface="+mn-lt"/>
          <a:ea typeface="+mn-ea"/>
          <a:cs typeface="+mn-cs"/>
        </a:defRPr>
      </a:lvl7pPr>
      <a:lvl8pPr marL="2400300" algn="l" defTabSz="342900" rtl="0" eaLnBrk="1" latinLnBrk="0" hangingPunct="1">
        <a:defRPr kumimoji="1" sz="1350" kern="1200">
          <a:solidFill>
            <a:schemeClr val="tx1"/>
          </a:solidFill>
          <a:latin typeface="+mn-lt"/>
          <a:ea typeface="+mn-ea"/>
          <a:cs typeface="+mn-cs"/>
        </a:defRPr>
      </a:lvl8pPr>
      <a:lvl9pPr marL="2743200" algn="l" defTabSz="3429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CDB239-29DC-977B-4169-37EDE5EAA4CE}"/>
              </a:ext>
            </a:extLst>
          </p:cNvPr>
          <p:cNvSpPr>
            <a:spLocks noGrp="1"/>
          </p:cNvSpPr>
          <p:nvPr>
            <p:ph type="ctrTitle"/>
          </p:nvPr>
        </p:nvSpPr>
        <p:spPr>
          <a:xfrm>
            <a:off x="847947" y="3473216"/>
            <a:ext cx="5279721" cy="1479784"/>
          </a:xfrm>
        </p:spPr>
        <p:txBody>
          <a:bodyPr/>
          <a:lstStyle/>
          <a:p>
            <a:pPr algn="ctr"/>
            <a:r>
              <a:rPr kumimoji="1" lang="en-US" altLang="ja-JP" dirty="0"/>
              <a:t>Access</a:t>
            </a:r>
            <a:r>
              <a:rPr kumimoji="1" lang="ja-JP" altLang="en-US" dirty="0"/>
              <a:t> </a:t>
            </a:r>
            <a:r>
              <a:rPr kumimoji="1" lang="en-US" altLang="ja-JP" dirty="0"/>
              <a:t>ALAYA</a:t>
            </a:r>
            <a:r>
              <a:rPr kumimoji="1" lang="ja-JP" altLang="en-US" dirty="0"/>
              <a:t>の始め方</a:t>
            </a:r>
            <a:br>
              <a:rPr kumimoji="1" lang="en-US" altLang="ja-JP" dirty="0"/>
            </a:br>
            <a:r>
              <a:rPr lang="en-US" altLang="ja-JP" sz="2025" dirty="0"/>
              <a:t>=Form</a:t>
            </a:r>
            <a:r>
              <a:rPr lang="ja-JP" altLang="en-US" sz="2025" dirty="0"/>
              <a:t>のカスタマイズ</a:t>
            </a:r>
            <a:r>
              <a:rPr lang="en-US" altLang="ja-JP" sz="2025" dirty="0"/>
              <a:t>=</a:t>
            </a:r>
            <a:endParaRPr kumimoji="1" lang="ja-JP" altLang="en-US" dirty="0"/>
          </a:p>
        </p:txBody>
      </p:sp>
      <p:sp>
        <p:nvSpPr>
          <p:cNvPr id="3" name="字幕 2">
            <a:extLst>
              <a:ext uri="{FF2B5EF4-FFF2-40B4-BE49-F238E27FC236}">
                <a16:creationId xmlns:a16="http://schemas.microsoft.com/office/drawing/2014/main" id="{D77F0EC1-3D2C-0D71-26A5-B168CF14F51F}"/>
              </a:ext>
            </a:extLst>
          </p:cNvPr>
          <p:cNvSpPr>
            <a:spLocks noGrp="1"/>
          </p:cNvSpPr>
          <p:nvPr>
            <p:ph type="subTitle" idx="1"/>
          </p:nvPr>
        </p:nvSpPr>
        <p:spPr/>
        <p:txBody>
          <a:bodyPr/>
          <a:lstStyle/>
          <a:p>
            <a:r>
              <a:rPr kumimoji="1" lang="en-US" altLang="ja-JP" dirty="0"/>
              <a:t>Access</a:t>
            </a:r>
            <a:r>
              <a:rPr kumimoji="1" lang="ja-JP" altLang="en-US" dirty="0"/>
              <a:t>によるアプリケーションフレームワーク</a:t>
            </a:r>
            <a:endParaRPr kumimoji="1" lang="en-US" altLang="ja-JP" dirty="0"/>
          </a:p>
          <a:p>
            <a:r>
              <a:rPr lang="ja-JP" altLang="en-US" dirty="0"/>
              <a:t>始め方解説資料 ③</a:t>
            </a:r>
            <a:endParaRPr kumimoji="1" lang="ja-JP" altLang="en-US" dirty="0"/>
          </a:p>
        </p:txBody>
      </p:sp>
      <p:sp>
        <p:nvSpPr>
          <p:cNvPr id="4" name="テキスト ボックス 3">
            <a:extLst>
              <a:ext uri="{FF2B5EF4-FFF2-40B4-BE49-F238E27FC236}">
                <a16:creationId xmlns:a16="http://schemas.microsoft.com/office/drawing/2014/main" id="{56589412-CCB0-DBA8-8765-2650E011B5ED}"/>
              </a:ext>
            </a:extLst>
          </p:cNvPr>
          <p:cNvSpPr txBox="1"/>
          <p:nvPr/>
        </p:nvSpPr>
        <p:spPr>
          <a:xfrm>
            <a:off x="1438275" y="9444335"/>
            <a:ext cx="3268510" cy="430887"/>
          </a:xfrm>
          <a:prstGeom prst="rect">
            <a:avLst/>
          </a:prstGeom>
          <a:noFill/>
        </p:spPr>
        <p:txBody>
          <a:bodyPr wrap="square" rtlCol="0">
            <a:spAutoFit/>
          </a:bodyPr>
          <a:lstStyle/>
          <a:p>
            <a:pPr algn="ctr"/>
            <a:r>
              <a:rPr kumimoji="1" lang="en-US" altLang="ja-JP" sz="1050" dirty="0"/>
              <a:t>©</a:t>
            </a:r>
            <a:r>
              <a:rPr kumimoji="1" lang="ja-JP" altLang="en-US" sz="1050" dirty="0"/>
              <a:t> </a:t>
            </a:r>
            <a:r>
              <a:rPr kumimoji="1" lang="en-US" altLang="ja-JP" sz="1050" dirty="0"/>
              <a:t>2022</a:t>
            </a:r>
            <a:r>
              <a:rPr kumimoji="1" lang="ja-JP" altLang="en-US" sz="1050" dirty="0"/>
              <a:t> </a:t>
            </a:r>
            <a:r>
              <a:rPr kumimoji="1" lang="en-US" altLang="ja-JP" sz="1050" dirty="0" err="1"/>
              <a:t>AccessALAYA</a:t>
            </a:r>
            <a:endParaRPr kumimoji="1" lang="en-US" altLang="ja-JP" sz="1050" dirty="0"/>
          </a:p>
          <a:p>
            <a:pPr algn="ctr"/>
            <a:r>
              <a:rPr kumimoji="1" lang="ja-JP" altLang="en-US" sz="1050" dirty="0"/>
              <a:t>問い合わせは</a:t>
            </a:r>
            <a:r>
              <a:rPr kumimoji="1" lang="en-US" altLang="ja-JP" sz="1050" dirty="0"/>
              <a:t>AccessALAYA@gmail.com</a:t>
            </a:r>
            <a:endParaRPr kumimoji="1" lang="ja-JP" altLang="en-US" sz="1050" dirty="0"/>
          </a:p>
        </p:txBody>
      </p:sp>
    </p:spTree>
    <p:extLst>
      <p:ext uri="{BB962C8B-B14F-4D97-AF65-F5344CB8AC3E}">
        <p14:creationId xmlns:p14="http://schemas.microsoft.com/office/powerpoint/2010/main" val="3916374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D6EC1E-09D0-908C-B712-04C30FBD07F6}"/>
              </a:ext>
            </a:extLst>
          </p:cNvPr>
          <p:cNvSpPr>
            <a:spLocks noGrp="1"/>
          </p:cNvSpPr>
          <p:nvPr>
            <p:ph type="title"/>
          </p:nvPr>
        </p:nvSpPr>
        <p:spPr>
          <a:xfrm>
            <a:off x="314695" y="378713"/>
            <a:ext cx="4760785" cy="508880"/>
          </a:xfrm>
        </p:spPr>
        <p:txBody>
          <a:bodyPr>
            <a:normAutofit/>
          </a:bodyPr>
          <a:lstStyle/>
          <a:p>
            <a:r>
              <a:rPr kumimoji="1" lang="en-US" altLang="ja-JP" dirty="0"/>
              <a:t>Form</a:t>
            </a:r>
            <a:r>
              <a:rPr kumimoji="1" lang="ja-JP" altLang="en-US" dirty="0"/>
              <a:t>のカスタマイズ</a:t>
            </a:r>
          </a:p>
        </p:txBody>
      </p:sp>
      <p:pic>
        <p:nvPicPr>
          <p:cNvPr id="5" name="図 4">
            <a:extLst>
              <a:ext uri="{FF2B5EF4-FFF2-40B4-BE49-F238E27FC236}">
                <a16:creationId xmlns:a16="http://schemas.microsoft.com/office/drawing/2014/main" id="{37170677-6A00-3BE2-81D8-14763FBA5121}"/>
              </a:ext>
            </a:extLst>
          </p:cNvPr>
          <p:cNvPicPr>
            <a:picLocks noChangeAspect="1"/>
          </p:cNvPicPr>
          <p:nvPr/>
        </p:nvPicPr>
        <p:blipFill>
          <a:blip r:embed="rId2"/>
          <a:stretch>
            <a:fillRect/>
          </a:stretch>
        </p:blipFill>
        <p:spPr>
          <a:xfrm>
            <a:off x="314695" y="3686839"/>
            <a:ext cx="6329547" cy="2785538"/>
          </a:xfrm>
          <a:prstGeom prst="rect">
            <a:avLst/>
          </a:prstGeom>
        </p:spPr>
      </p:pic>
      <p:sp>
        <p:nvSpPr>
          <p:cNvPr id="6" name="テキスト ボックス 5">
            <a:extLst>
              <a:ext uri="{FF2B5EF4-FFF2-40B4-BE49-F238E27FC236}">
                <a16:creationId xmlns:a16="http://schemas.microsoft.com/office/drawing/2014/main" id="{1388C45C-CEF2-EA15-1837-5AE0FB4624EE}"/>
              </a:ext>
            </a:extLst>
          </p:cNvPr>
          <p:cNvSpPr txBox="1"/>
          <p:nvPr/>
        </p:nvSpPr>
        <p:spPr>
          <a:xfrm>
            <a:off x="219693" y="1054781"/>
            <a:ext cx="6228609" cy="1997406"/>
          </a:xfrm>
          <a:prstGeom prst="rect">
            <a:avLst/>
          </a:prstGeom>
          <a:solidFill>
            <a:schemeClr val="bg1"/>
          </a:solidFill>
          <a:ln>
            <a:noFill/>
          </a:ln>
        </p:spPr>
        <p:txBody>
          <a:bodyPr wrap="square" rtlCol="0">
            <a:spAutoFit/>
          </a:bodyPr>
          <a:lstStyle/>
          <a:p>
            <a:pPr>
              <a:lnSpc>
                <a:spcPct val="150000"/>
              </a:lnSpc>
            </a:pPr>
            <a:r>
              <a:rPr kumimoji="1" lang="ja-JP" altLang="en-US" sz="1200" dirty="0"/>
              <a:t>　ユーザ向けの</a:t>
            </a:r>
            <a:r>
              <a:rPr kumimoji="1" lang="en-US" altLang="ja-JP" sz="1200" dirty="0"/>
              <a:t>Form</a:t>
            </a:r>
            <a:r>
              <a:rPr kumimoji="1" lang="ja-JP" altLang="en-US" sz="1200" dirty="0"/>
              <a:t>は作りっぱなしではいけません。「やっぱりこの項目も追加したい」とか「これとこれの項目は隣に並んでた方が見やすい」とか、作ってみてはじめてわかる機能要求が後からたくさん出てきます。これらのユーザ要求に対し、</a:t>
            </a:r>
            <a:r>
              <a:rPr kumimoji="1" lang="en-US" altLang="ja-JP" sz="1200" dirty="0"/>
              <a:t>Form</a:t>
            </a:r>
            <a:r>
              <a:rPr kumimoji="1" lang="ja-JP" altLang="en-US" sz="1200" dirty="0"/>
              <a:t>をカスタマイズすることでモジュールは完成します。</a:t>
            </a:r>
            <a:endParaRPr kumimoji="1" lang="en-US" altLang="ja-JP" sz="1200" dirty="0"/>
          </a:p>
          <a:p>
            <a:pPr>
              <a:lnSpc>
                <a:spcPct val="150000"/>
              </a:lnSpc>
            </a:pPr>
            <a:r>
              <a:rPr kumimoji="1" lang="ja-JP" altLang="en-US" sz="1200" dirty="0"/>
              <a:t>　</a:t>
            </a:r>
            <a:r>
              <a:rPr kumimoji="1" lang="en-US" altLang="ja-JP" sz="1200" dirty="0"/>
              <a:t>Access</a:t>
            </a:r>
            <a:r>
              <a:rPr kumimoji="1" lang="ja-JP" altLang="en-US" sz="1200" dirty="0"/>
              <a:t>はこのカスタマイズにおける自由度の高さと柔軟性が大きな利点です。</a:t>
            </a:r>
            <a:endParaRPr kumimoji="1" lang="en-US" altLang="ja-JP" sz="1200" dirty="0"/>
          </a:p>
          <a:p>
            <a:pPr>
              <a:lnSpc>
                <a:spcPct val="150000"/>
              </a:lnSpc>
            </a:pPr>
            <a:r>
              <a:rPr kumimoji="1" lang="ja-JP" altLang="en-US" sz="1200" dirty="0"/>
              <a:t>　デザインビューで項目の幅や見た目を設計して</a:t>
            </a:r>
            <a:r>
              <a:rPr kumimoji="1" lang="en-US" altLang="ja-JP" sz="1200" dirty="0"/>
              <a:t>VBA</a:t>
            </a:r>
            <a:r>
              <a:rPr kumimoji="1" lang="ja-JP" altLang="en-US" sz="1200" dirty="0"/>
              <a:t>のコードで動きを記述します。</a:t>
            </a:r>
            <a:endParaRPr kumimoji="1" lang="en-US" altLang="ja-JP" sz="1200" dirty="0"/>
          </a:p>
          <a:p>
            <a:pPr>
              <a:lnSpc>
                <a:spcPct val="150000"/>
              </a:lnSpc>
            </a:pPr>
            <a:endParaRPr kumimoji="1" lang="en-US" altLang="ja-JP" sz="1200" dirty="0"/>
          </a:p>
        </p:txBody>
      </p:sp>
      <p:pic>
        <p:nvPicPr>
          <p:cNvPr id="11" name="図 10">
            <a:extLst>
              <a:ext uri="{FF2B5EF4-FFF2-40B4-BE49-F238E27FC236}">
                <a16:creationId xmlns:a16="http://schemas.microsoft.com/office/drawing/2014/main" id="{E922D299-7EF0-25A4-1DB2-3409CD0A9D25}"/>
              </a:ext>
            </a:extLst>
          </p:cNvPr>
          <p:cNvPicPr>
            <a:picLocks noChangeAspect="1"/>
          </p:cNvPicPr>
          <p:nvPr/>
        </p:nvPicPr>
        <p:blipFill>
          <a:blip r:embed="rId3"/>
          <a:stretch>
            <a:fillRect/>
          </a:stretch>
        </p:blipFill>
        <p:spPr>
          <a:xfrm>
            <a:off x="314696" y="6838773"/>
            <a:ext cx="6329547" cy="2855687"/>
          </a:xfrm>
          <a:prstGeom prst="rect">
            <a:avLst/>
          </a:prstGeom>
        </p:spPr>
      </p:pic>
      <p:sp>
        <p:nvSpPr>
          <p:cNvPr id="12" name="テキスト ボックス 4">
            <a:extLst>
              <a:ext uri="{FF2B5EF4-FFF2-40B4-BE49-F238E27FC236}">
                <a16:creationId xmlns:a16="http://schemas.microsoft.com/office/drawing/2014/main" id="{7B1956F7-2E52-B937-EA20-2A3A54E8C5D8}"/>
              </a:ext>
            </a:extLst>
          </p:cNvPr>
          <p:cNvSpPr txBox="1"/>
          <p:nvPr/>
        </p:nvSpPr>
        <p:spPr>
          <a:xfrm>
            <a:off x="1445486" y="3384720"/>
            <a:ext cx="1630224" cy="276999"/>
          </a:xfrm>
          <a:prstGeom prst="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wrap="square" rtlCol="0">
            <a:spAutoFit/>
          </a:bodyPr>
          <a:lstStyle>
            <a:defPPr>
              <a:defRPr lang="en-US"/>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kumimoji="1" lang="ja-JP" altLang="en-US" sz="1200" dirty="0"/>
              <a:t>フォームビュー</a:t>
            </a:r>
          </a:p>
        </p:txBody>
      </p:sp>
      <p:sp>
        <p:nvSpPr>
          <p:cNvPr id="13" name="テキスト ボックス 4">
            <a:extLst>
              <a:ext uri="{FF2B5EF4-FFF2-40B4-BE49-F238E27FC236}">
                <a16:creationId xmlns:a16="http://schemas.microsoft.com/office/drawing/2014/main" id="{F96AD53E-19CF-1D9F-1E24-3AA47BCF278C}"/>
              </a:ext>
            </a:extLst>
          </p:cNvPr>
          <p:cNvSpPr txBox="1"/>
          <p:nvPr/>
        </p:nvSpPr>
        <p:spPr>
          <a:xfrm>
            <a:off x="1445486" y="6700273"/>
            <a:ext cx="1607307" cy="276999"/>
          </a:xfrm>
          <a:prstGeom prst="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wrap="square" rtlCol="0">
            <a:spAutoFit/>
          </a:bodyPr>
          <a:lstStyle>
            <a:defPPr>
              <a:defRPr lang="en-US"/>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kumimoji="1" lang="ja-JP" altLang="en-US" sz="1200" dirty="0"/>
              <a:t>デザインビュー</a:t>
            </a:r>
          </a:p>
        </p:txBody>
      </p:sp>
    </p:spTree>
    <p:extLst>
      <p:ext uri="{BB962C8B-B14F-4D97-AF65-F5344CB8AC3E}">
        <p14:creationId xmlns:p14="http://schemas.microsoft.com/office/powerpoint/2010/main" val="1697634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0DB9FF-1B2E-AB82-0584-B11F2873F0D3}"/>
              </a:ext>
            </a:extLst>
          </p:cNvPr>
          <p:cNvSpPr>
            <a:spLocks noGrp="1"/>
          </p:cNvSpPr>
          <p:nvPr>
            <p:ph type="title"/>
          </p:nvPr>
        </p:nvSpPr>
        <p:spPr>
          <a:xfrm>
            <a:off x="257663" y="290233"/>
            <a:ext cx="4835626" cy="509843"/>
          </a:xfrm>
        </p:spPr>
        <p:txBody>
          <a:bodyPr>
            <a:normAutofit/>
          </a:bodyPr>
          <a:lstStyle/>
          <a:p>
            <a:r>
              <a:rPr kumimoji="1" lang="ja-JP" altLang="en-US" dirty="0"/>
              <a:t>コントロールの種類の変更</a:t>
            </a:r>
          </a:p>
        </p:txBody>
      </p:sp>
      <p:sp>
        <p:nvSpPr>
          <p:cNvPr id="3" name="テキスト ボックス 2">
            <a:extLst>
              <a:ext uri="{FF2B5EF4-FFF2-40B4-BE49-F238E27FC236}">
                <a16:creationId xmlns:a16="http://schemas.microsoft.com/office/drawing/2014/main" id="{0389367C-AC84-424B-8D2F-19F78E5CADF7}"/>
              </a:ext>
            </a:extLst>
          </p:cNvPr>
          <p:cNvSpPr txBox="1"/>
          <p:nvPr/>
        </p:nvSpPr>
        <p:spPr>
          <a:xfrm>
            <a:off x="114788" y="829969"/>
            <a:ext cx="6329546" cy="1177245"/>
          </a:xfrm>
          <a:prstGeom prst="rect">
            <a:avLst/>
          </a:prstGeom>
          <a:solidFill>
            <a:schemeClr val="bg1"/>
          </a:solidFill>
          <a:ln>
            <a:noFill/>
          </a:ln>
        </p:spPr>
        <p:txBody>
          <a:bodyPr wrap="square" rtlCol="0">
            <a:spAutoFit/>
          </a:bodyPr>
          <a:lstStyle/>
          <a:p>
            <a:pPr>
              <a:lnSpc>
                <a:spcPct val="150000"/>
              </a:lnSpc>
            </a:pPr>
            <a:r>
              <a:rPr kumimoji="1" lang="ja-JP" altLang="en-US" sz="1200" dirty="0"/>
              <a:t>　フィルタ項目や編集セルのデフォルトの種類はテキストボックスになっています。これをデザインビューから「コントロールの種類の変更」でコンボボックスに変更することで選択項目に変更することができます。</a:t>
            </a:r>
            <a:endParaRPr kumimoji="1" lang="en-US" altLang="ja-JP" sz="1200" dirty="0"/>
          </a:p>
          <a:p>
            <a:pPr>
              <a:lnSpc>
                <a:spcPct val="150000"/>
              </a:lnSpc>
            </a:pPr>
            <a:r>
              <a:rPr kumimoji="1" lang="ja-JP" altLang="en-US" sz="1200" dirty="0"/>
              <a:t>　尚、コンボボックスのリストは該当レコードの値から自動的に設定されます。</a:t>
            </a:r>
            <a:endParaRPr kumimoji="1" lang="en-US" altLang="ja-JP" sz="1200" dirty="0"/>
          </a:p>
        </p:txBody>
      </p:sp>
      <p:pic>
        <p:nvPicPr>
          <p:cNvPr id="4" name="図 3">
            <a:extLst>
              <a:ext uri="{FF2B5EF4-FFF2-40B4-BE49-F238E27FC236}">
                <a16:creationId xmlns:a16="http://schemas.microsoft.com/office/drawing/2014/main" id="{03D636B0-7C20-24B4-E0D0-0264B8F58802}"/>
              </a:ext>
            </a:extLst>
          </p:cNvPr>
          <p:cNvPicPr>
            <a:picLocks noChangeAspect="1"/>
          </p:cNvPicPr>
          <p:nvPr/>
        </p:nvPicPr>
        <p:blipFill>
          <a:blip r:embed="rId2"/>
          <a:stretch>
            <a:fillRect/>
          </a:stretch>
        </p:blipFill>
        <p:spPr>
          <a:xfrm>
            <a:off x="264226" y="2309098"/>
            <a:ext cx="6329547" cy="2785538"/>
          </a:xfrm>
          <a:prstGeom prst="rect">
            <a:avLst/>
          </a:prstGeom>
        </p:spPr>
      </p:pic>
      <p:pic>
        <p:nvPicPr>
          <p:cNvPr id="15" name="図 14">
            <a:extLst>
              <a:ext uri="{FF2B5EF4-FFF2-40B4-BE49-F238E27FC236}">
                <a16:creationId xmlns:a16="http://schemas.microsoft.com/office/drawing/2014/main" id="{4CDDC475-B7BF-0755-B1E0-977EE10CD99A}"/>
              </a:ext>
            </a:extLst>
          </p:cNvPr>
          <p:cNvPicPr>
            <a:picLocks noChangeAspect="1"/>
          </p:cNvPicPr>
          <p:nvPr/>
        </p:nvPicPr>
        <p:blipFill rotWithShape="1">
          <a:blip r:embed="rId3"/>
          <a:srcRect l="67515" t="21930" r="18826" b="53978"/>
          <a:stretch/>
        </p:blipFill>
        <p:spPr>
          <a:xfrm>
            <a:off x="2749763" y="3239237"/>
            <a:ext cx="3404235" cy="1782628"/>
          </a:xfrm>
          <a:prstGeom prst="rect">
            <a:avLst/>
          </a:prstGeom>
          <a:ln>
            <a:solidFill>
              <a:schemeClr val="accent5"/>
            </a:solidFill>
          </a:ln>
          <a:effectLst>
            <a:outerShdw blurRad="50800" dist="38100" dir="2700000" algn="tl" rotWithShape="0">
              <a:prstClr val="black">
                <a:alpha val="40000"/>
              </a:prstClr>
            </a:outerShdw>
          </a:effectLst>
        </p:spPr>
      </p:pic>
      <p:pic>
        <p:nvPicPr>
          <p:cNvPr id="17" name="図 16">
            <a:extLst>
              <a:ext uri="{FF2B5EF4-FFF2-40B4-BE49-F238E27FC236}">
                <a16:creationId xmlns:a16="http://schemas.microsoft.com/office/drawing/2014/main" id="{45A0544B-3964-1A7F-C6E2-BCA0F82FD72A}"/>
              </a:ext>
            </a:extLst>
          </p:cNvPr>
          <p:cNvPicPr>
            <a:picLocks noChangeAspect="1"/>
          </p:cNvPicPr>
          <p:nvPr/>
        </p:nvPicPr>
        <p:blipFill rotWithShape="1">
          <a:blip r:embed="rId4"/>
          <a:srcRect l="58462" t="16080" r="16672" b="46193"/>
          <a:stretch/>
        </p:blipFill>
        <p:spPr>
          <a:xfrm>
            <a:off x="340426" y="5539311"/>
            <a:ext cx="6332721" cy="2852525"/>
          </a:xfrm>
          <a:prstGeom prst="rect">
            <a:avLst/>
          </a:prstGeom>
        </p:spPr>
      </p:pic>
      <p:sp>
        <p:nvSpPr>
          <p:cNvPr id="18" name="楕円 17">
            <a:extLst>
              <a:ext uri="{FF2B5EF4-FFF2-40B4-BE49-F238E27FC236}">
                <a16:creationId xmlns:a16="http://schemas.microsoft.com/office/drawing/2014/main" id="{69072FBF-67DD-41A0-C132-CF2FDB411B49}"/>
              </a:ext>
            </a:extLst>
          </p:cNvPr>
          <p:cNvSpPr/>
          <p:nvPr/>
        </p:nvSpPr>
        <p:spPr>
          <a:xfrm>
            <a:off x="2914650" y="2752725"/>
            <a:ext cx="914400" cy="486512"/>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楕円 19">
            <a:extLst>
              <a:ext uri="{FF2B5EF4-FFF2-40B4-BE49-F238E27FC236}">
                <a16:creationId xmlns:a16="http://schemas.microsoft.com/office/drawing/2014/main" id="{557CA7B8-443E-D796-6803-A1FACF20C9F4}"/>
              </a:ext>
            </a:extLst>
          </p:cNvPr>
          <p:cNvSpPr/>
          <p:nvPr/>
        </p:nvSpPr>
        <p:spPr>
          <a:xfrm>
            <a:off x="2914650" y="5962649"/>
            <a:ext cx="914400" cy="145732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矢印コネクタ 21">
            <a:extLst>
              <a:ext uri="{FF2B5EF4-FFF2-40B4-BE49-F238E27FC236}">
                <a16:creationId xmlns:a16="http://schemas.microsoft.com/office/drawing/2014/main" id="{7D4F3E65-9CB7-A18A-807A-0EF34922EA25}"/>
              </a:ext>
            </a:extLst>
          </p:cNvPr>
          <p:cNvCxnSpPr>
            <a:stCxn id="18" idx="4"/>
            <a:endCxn id="20" idx="0"/>
          </p:cNvCxnSpPr>
          <p:nvPr/>
        </p:nvCxnSpPr>
        <p:spPr>
          <a:xfrm>
            <a:off x="3371850" y="3239237"/>
            <a:ext cx="0" cy="272341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 name="テキスト ボックス 4">
            <a:extLst>
              <a:ext uri="{FF2B5EF4-FFF2-40B4-BE49-F238E27FC236}">
                <a16:creationId xmlns:a16="http://schemas.microsoft.com/office/drawing/2014/main" id="{7C44A961-26FD-7F3E-7CF0-63F3D420AC27}"/>
              </a:ext>
            </a:extLst>
          </p:cNvPr>
          <p:cNvSpPr txBox="1"/>
          <p:nvPr/>
        </p:nvSpPr>
        <p:spPr>
          <a:xfrm>
            <a:off x="257663" y="8630078"/>
            <a:ext cx="6329546" cy="623248"/>
          </a:xfrm>
          <a:prstGeom prst="rect">
            <a:avLst/>
          </a:prstGeom>
          <a:solidFill>
            <a:schemeClr val="bg1"/>
          </a:solidFill>
          <a:ln>
            <a:noFill/>
          </a:ln>
        </p:spPr>
        <p:txBody>
          <a:bodyPr wrap="square" rtlCol="0">
            <a:spAutoFit/>
          </a:bodyPr>
          <a:lstStyle/>
          <a:p>
            <a:pPr>
              <a:lnSpc>
                <a:spcPct val="150000"/>
              </a:lnSpc>
            </a:pPr>
            <a:r>
              <a:rPr kumimoji="1" lang="ja-JP" altLang="en-US" sz="1200" dirty="0"/>
              <a:t>　フィルタ項目を追加したい場合はヘッダにコントロールを配置して名前を「</a:t>
            </a:r>
            <a:r>
              <a:rPr kumimoji="1" lang="en-US" altLang="ja-JP" sz="1200" dirty="0"/>
              <a:t>F</a:t>
            </a:r>
            <a:r>
              <a:rPr kumimoji="1" lang="ja-JP" altLang="en-US" sz="1200" dirty="0"/>
              <a:t>」</a:t>
            </a:r>
            <a:r>
              <a:rPr kumimoji="1" lang="en-US" altLang="ja-JP" sz="1200" dirty="0"/>
              <a:t>+</a:t>
            </a:r>
            <a:r>
              <a:rPr kumimoji="1" lang="ja-JP" altLang="en-US" sz="1200" dirty="0"/>
              <a:t>カラム名とするだけです。</a:t>
            </a:r>
            <a:endParaRPr kumimoji="1" lang="en-US" altLang="ja-JP" sz="1200" dirty="0"/>
          </a:p>
        </p:txBody>
      </p:sp>
      <p:sp>
        <p:nvSpPr>
          <p:cNvPr id="6" name="吹き出し: 角を丸めた四角形 5">
            <a:extLst>
              <a:ext uri="{FF2B5EF4-FFF2-40B4-BE49-F238E27FC236}">
                <a16:creationId xmlns:a16="http://schemas.microsoft.com/office/drawing/2014/main" id="{B30A884C-FE97-3620-99E7-7E051FA1BF4E}"/>
              </a:ext>
            </a:extLst>
          </p:cNvPr>
          <p:cNvSpPr/>
          <p:nvPr/>
        </p:nvSpPr>
        <p:spPr>
          <a:xfrm>
            <a:off x="3581825" y="3725749"/>
            <a:ext cx="2362199" cy="1189485"/>
          </a:xfrm>
          <a:prstGeom prst="wedgeRoundRectCallout">
            <a:avLst>
              <a:gd name="adj1" fmla="val -51155"/>
              <a:gd name="adj2" fmla="val -104288"/>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43983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42DCEEEE-47FF-615D-B2C2-BE876769A150}"/>
              </a:ext>
            </a:extLst>
          </p:cNvPr>
          <p:cNvPicPr>
            <a:picLocks noChangeAspect="1"/>
          </p:cNvPicPr>
          <p:nvPr/>
        </p:nvPicPr>
        <p:blipFill>
          <a:blip r:embed="rId2"/>
          <a:stretch>
            <a:fillRect/>
          </a:stretch>
        </p:blipFill>
        <p:spPr>
          <a:xfrm>
            <a:off x="368135" y="3172377"/>
            <a:ext cx="4791075" cy="2828925"/>
          </a:xfrm>
          <a:prstGeom prst="rect">
            <a:avLst/>
          </a:prstGeom>
        </p:spPr>
      </p:pic>
      <p:pic>
        <p:nvPicPr>
          <p:cNvPr id="4" name="図 3">
            <a:extLst>
              <a:ext uri="{FF2B5EF4-FFF2-40B4-BE49-F238E27FC236}">
                <a16:creationId xmlns:a16="http://schemas.microsoft.com/office/drawing/2014/main" id="{58123D4F-6981-869E-7675-4016FC9F7A38}"/>
              </a:ext>
            </a:extLst>
          </p:cNvPr>
          <p:cNvPicPr>
            <a:picLocks noChangeAspect="1"/>
          </p:cNvPicPr>
          <p:nvPr/>
        </p:nvPicPr>
        <p:blipFill>
          <a:blip r:embed="rId3"/>
          <a:stretch>
            <a:fillRect/>
          </a:stretch>
        </p:blipFill>
        <p:spPr>
          <a:xfrm>
            <a:off x="1058163" y="4435758"/>
            <a:ext cx="5390139" cy="5012830"/>
          </a:xfrm>
          <a:prstGeom prst="rect">
            <a:avLst/>
          </a:prstGeom>
        </p:spPr>
      </p:pic>
      <p:sp>
        <p:nvSpPr>
          <p:cNvPr id="2" name="タイトル 1">
            <a:extLst>
              <a:ext uri="{FF2B5EF4-FFF2-40B4-BE49-F238E27FC236}">
                <a16:creationId xmlns:a16="http://schemas.microsoft.com/office/drawing/2014/main" id="{3E0DB9FF-1B2E-AB82-0584-B11F2873F0D3}"/>
              </a:ext>
            </a:extLst>
          </p:cNvPr>
          <p:cNvSpPr>
            <a:spLocks noGrp="1"/>
          </p:cNvSpPr>
          <p:nvPr>
            <p:ph type="title"/>
          </p:nvPr>
        </p:nvSpPr>
        <p:spPr>
          <a:xfrm>
            <a:off x="368135" y="393130"/>
            <a:ext cx="6351978" cy="491685"/>
          </a:xfrm>
        </p:spPr>
        <p:txBody>
          <a:bodyPr>
            <a:normAutofit fontScale="90000"/>
          </a:bodyPr>
          <a:lstStyle/>
          <a:p>
            <a:r>
              <a:rPr kumimoji="1" lang="ja-JP" altLang="en-US" dirty="0"/>
              <a:t>ユーザコードの記述</a:t>
            </a:r>
          </a:p>
        </p:txBody>
      </p:sp>
      <p:sp>
        <p:nvSpPr>
          <p:cNvPr id="10" name="テキスト ボックス 9">
            <a:extLst>
              <a:ext uri="{FF2B5EF4-FFF2-40B4-BE49-F238E27FC236}">
                <a16:creationId xmlns:a16="http://schemas.microsoft.com/office/drawing/2014/main" id="{C7425CDF-2079-7134-9337-40197383E2F3}"/>
              </a:ext>
            </a:extLst>
          </p:cNvPr>
          <p:cNvSpPr txBox="1"/>
          <p:nvPr/>
        </p:nvSpPr>
        <p:spPr>
          <a:xfrm>
            <a:off x="219693" y="1054781"/>
            <a:ext cx="6228609" cy="2008242"/>
          </a:xfrm>
          <a:prstGeom prst="rect">
            <a:avLst/>
          </a:prstGeom>
          <a:solidFill>
            <a:schemeClr val="bg1"/>
          </a:solidFill>
          <a:ln>
            <a:noFill/>
          </a:ln>
        </p:spPr>
        <p:txBody>
          <a:bodyPr wrap="square" rtlCol="0">
            <a:spAutoFit/>
          </a:bodyPr>
          <a:lstStyle/>
          <a:p>
            <a:pPr>
              <a:lnSpc>
                <a:spcPct val="150000"/>
              </a:lnSpc>
            </a:pPr>
            <a:r>
              <a:rPr kumimoji="1" lang="ja-JP" altLang="en-US" sz="1200" dirty="0"/>
              <a:t>　コードの記述は</a:t>
            </a:r>
            <a:r>
              <a:rPr kumimoji="1" lang="en-US" altLang="ja-JP" sz="1200" dirty="0" err="1"/>
              <a:t>VisualBasic</a:t>
            </a:r>
            <a:r>
              <a:rPr kumimoji="1" lang="ja-JP" altLang="en-US" sz="1200" dirty="0"/>
              <a:t>で行います。</a:t>
            </a:r>
            <a:endParaRPr kumimoji="1" lang="en-US" altLang="ja-JP" sz="1200" dirty="0"/>
          </a:p>
          <a:p>
            <a:pPr>
              <a:lnSpc>
                <a:spcPct val="150000"/>
              </a:lnSpc>
            </a:pPr>
            <a:r>
              <a:rPr kumimoji="1" lang="ja-JP" altLang="en-US" sz="1200" dirty="0"/>
              <a:t>　デフォルトで</a:t>
            </a:r>
            <a:r>
              <a:rPr kumimoji="1" lang="en-US" altLang="ja-JP" sz="1200" dirty="0"/>
              <a:t>Form</a:t>
            </a:r>
            <a:r>
              <a:rPr kumimoji="1" lang="ja-JP" altLang="en-US" sz="1200" dirty="0"/>
              <a:t>初期化用の</a:t>
            </a:r>
            <a:r>
              <a:rPr kumimoji="1" lang="en-US" altLang="ja-JP" sz="1200" dirty="0"/>
              <a:t>ALAYA</a:t>
            </a:r>
            <a:r>
              <a:rPr kumimoji="1" lang="ja-JP" altLang="en-US" sz="1200" dirty="0"/>
              <a:t>関数が設定されているので項目を変更したりユーザの固有コードを追加してください。コードを読めば何をやっているか分かるので、なるべくマクロ設定は使わずコードで記述することをお勧めします。</a:t>
            </a:r>
            <a:endParaRPr kumimoji="1" lang="en-US" altLang="ja-JP" sz="1200" dirty="0"/>
          </a:p>
          <a:p>
            <a:pPr>
              <a:lnSpc>
                <a:spcPct val="150000"/>
              </a:lnSpc>
            </a:pPr>
            <a:r>
              <a:rPr kumimoji="1" lang="ja-JP" altLang="en-US" sz="1200" dirty="0"/>
              <a:t>　尚、</a:t>
            </a:r>
            <a:r>
              <a:rPr kumimoji="1" lang="en-US" altLang="ja-JP" sz="1200" dirty="0"/>
              <a:t>Form</a:t>
            </a:r>
            <a:r>
              <a:rPr kumimoji="1" lang="ja-JP" altLang="en-US" sz="1200" dirty="0"/>
              <a:t>の絞り込みなど</a:t>
            </a:r>
            <a:r>
              <a:rPr kumimoji="1" lang="en-US" altLang="ja-JP" sz="1200" dirty="0"/>
              <a:t>ALAYA</a:t>
            </a:r>
            <a:r>
              <a:rPr kumimoji="1" lang="ja-JP" altLang="en-US" sz="1200" dirty="0"/>
              <a:t>で設定される機能はユーザコードが記述されると上書きされ、ユーザコードが優先になります。</a:t>
            </a:r>
            <a:r>
              <a:rPr kumimoji="1" lang="en-US" altLang="ja-JP" sz="1200" dirty="0"/>
              <a:t>ALAYA</a:t>
            </a:r>
            <a:r>
              <a:rPr kumimoji="1" lang="ja-JP" altLang="en-US" sz="1200" dirty="0"/>
              <a:t>は</a:t>
            </a:r>
            <a:r>
              <a:rPr kumimoji="1" lang="en-US" altLang="ja-JP" sz="1200" dirty="0"/>
              <a:t>CODE</a:t>
            </a:r>
            <a:r>
              <a:rPr kumimoji="1" lang="ja-JP" altLang="en-US" sz="1200" dirty="0"/>
              <a:t> </a:t>
            </a:r>
            <a:r>
              <a:rPr kumimoji="1" lang="en-US" altLang="ja-JP" sz="1200" dirty="0"/>
              <a:t>Over</a:t>
            </a:r>
            <a:r>
              <a:rPr kumimoji="1" lang="ja-JP" altLang="en-US" sz="1200" dirty="0"/>
              <a:t> </a:t>
            </a:r>
            <a:r>
              <a:rPr kumimoji="1" lang="en-US" altLang="ja-JP" sz="1200" dirty="0"/>
              <a:t>Convention</a:t>
            </a:r>
            <a:r>
              <a:rPr kumimoji="1" lang="ja-JP" altLang="en-US" sz="1200" dirty="0"/>
              <a:t>（規約よりコード）なのです。</a:t>
            </a:r>
            <a:endParaRPr kumimoji="1" lang="en-US" altLang="ja-JP" sz="1200" dirty="0"/>
          </a:p>
        </p:txBody>
      </p:sp>
      <p:sp>
        <p:nvSpPr>
          <p:cNvPr id="11" name="楕円 10">
            <a:extLst>
              <a:ext uri="{FF2B5EF4-FFF2-40B4-BE49-F238E27FC236}">
                <a16:creationId xmlns:a16="http://schemas.microsoft.com/office/drawing/2014/main" id="{115DEF60-4AE5-A32A-EDC1-6838FF5CC3D3}"/>
              </a:ext>
            </a:extLst>
          </p:cNvPr>
          <p:cNvSpPr/>
          <p:nvPr/>
        </p:nvSpPr>
        <p:spPr>
          <a:xfrm>
            <a:off x="2648197" y="3410194"/>
            <a:ext cx="1365663" cy="403761"/>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2" name="楕円 11">
            <a:extLst>
              <a:ext uri="{FF2B5EF4-FFF2-40B4-BE49-F238E27FC236}">
                <a16:creationId xmlns:a16="http://schemas.microsoft.com/office/drawing/2014/main" id="{A853146A-4026-54A4-0897-19188C50406B}"/>
              </a:ext>
            </a:extLst>
          </p:cNvPr>
          <p:cNvSpPr/>
          <p:nvPr/>
        </p:nvSpPr>
        <p:spPr>
          <a:xfrm>
            <a:off x="1197366" y="3719655"/>
            <a:ext cx="1002847" cy="666998"/>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F220A1CD-3908-BA85-B221-07600243A237}"/>
              </a:ext>
            </a:extLst>
          </p:cNvPr>
          <p:cNvSpPr txBox="1"/>
          <p:nvPr/>
        </p:nvSpPr>
        <p:spPr>
          <a:xfrm>
            <a:off x="515531" y="8991138"/>
            <a:ext cx="5178597"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kumimoji="1" lang="en-US" altLang="ja-JP" dirty="0"/>
              <a:t>ALAYA</a:t>
            </a:r>
            <a:r>
              <a:rPr kumimoji="1" lang="ja-JP" altLang="en-US" dirty="0"/>
              <a:t>関数については次章を参照してください。</a:t>
            </a:r>
          </a:p>
        </p:txBody>
      </p:sp>
    </p:spTree>
    <p:extLst>
      <p:ext uri="{BB962C8B-B14F-4D97-AF65-F5344CB8AC3E}">
        <p14:creationId xmlns:p14="http://schemas.microsoft.com/office/powerpoint/2010/main" val="2921826271"/>
      </p:ext>
    </p:extLst>
  </p:cSld>
  <p:clrMapOvr>
    <a:masterClrMapping/>
  </p:clrMapOvr>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2221</TotalTime>
  <Words>344</Words>
  <Application>Microsoft Office PowerPoint</Application>
  <PresentationFormat>A4 210 x 297 mm</PresentationFormat>
  <Paragraphs>20</Paragraphs>
  <Slides>4</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4</vt:i4>
      </vt:variant>
    </vt:vector>
  </HeadingPairs>
  <TitlesOfParts>
    <vt:vector size="8" baseType="lpstr">
      <vt:lpstr>Arial</vt:lpstr>
      <vt:lpstr>Trebuchet MS</vt:lpstr>
      <vt:lpstr>Wingdings 3</vt:lpstr>
      <vt:lpstr>ファセット</vt:lpstr>
      <vt:lpstr>Access ALAYAの始め方 =Formのカスタマイズ=</vt:lpstr>
      <vt:lpstr>Formのカスタマイズ</vt:lpstr>
      <vt:lpstr>コントロールの種類の変更</vt:lpstr>
      <vt:lpstr>ユーザコードの記述</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 ALAYAの始め方 =インストールと環境設定=</dc:title>
  <dc:creator>abete21</dc:creator>
  <cp:lastModifiedBy>哲一 阿部</cp:lastModifiedBy>
  <cp:revision>19</cp:revision>
  <dcterms:created xsi:type="dcterms:W3CDTF">2023-04-25T00:23:27Z</dcterms:created>
  <dcterms:modified xsi:type="dcterms:W3CDTF">2025-08-02T05:15:12Z</dcterms:modified>
</cp:coreProperties>
</file>