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9"/>
  </p:notesMasterIdLst>
  <p:sldIdLst>
    <p:sldId id="256" r:id="rId2"/>
    <p:sldId id="257" r:id="rId3"/>
    <p:sldId id="259" r:id="rId4"/>
    <p:sldId id="258" r:id="rId5"/>
    <p:sldId id="260" r:id="rId6"/>
    <p:sldId id="262" r:id="rId7"/>
    <p:sldId id="261" r:id="rId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1"/>
    <a:srgbClr val="FFFFCC"/>
    <a:srgbClr val="1671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72" autoAdjust="0"/>
    <p:restoredTop sz="94660"/>
  </p:normalViewPr>
  <p:slideViewPr>
    <p:cSldViewPr snapToGrid="0">
      <p:cViewPr varScale="1">
        <p:scale>
          <a:sx n="76" d="100"/>
          <a:sy n="76" d="100"/>
        </p:scale>
        <p:origin x="268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2449F7-D6B8-460D-96B1-ACA0DA91083B}" type="datetimeFigureOut">
              <a:rPr kumimoji="1" lang="ja-JP" altLang="en-US" smtClean="0"/>
              <a:t>2024/1/7</a:t>
            </a:fld>
            <a:endParaRPr kumimoji="1" lang="ja-JP" altLang="en-US"/>
          </a:p>
        </p:txBody>
      </p:sp>
      <p:sp>
        <p:nvSpPr>
          <p:cNvPr id="4" name="スライド イメージ プレースホルダー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68C307-12FD-463D-8DB8-E4C8B4AD4479}" type="slidenum">
              <a:rPr kumimoji="1" lang="ja-JP" altLang="en-US" smtClean="0"/>
              <a:t>‹#›</a:t>
            </a:fld>
            <a:endParaRPr kumimoji="1" lang="ja-JP" altLang="en-US"/>
          </a:p>
        </p:txBody>
      </p:sp>
    </p:spTree>
    <p:extLst>
      <p:ext uri="{BB962C8B-B14F-4D97-AF65-F5344CB8AC3E}">
        <p14:creationId xmlns:p14="http://schemas.microsoft.com/office/powerpoint/2010/main" val="32071733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C68C307-12FD-463D-8DB8-E4C8B4AD4479}" type="slidenum">
              <a:rPr kumimoji="1" lang="ja-JP" altLang="en-US" smtClean="0"/>
              <a:t>4</a:t>
            </a:fld>
            <a:endParaRPr kumimoji="1" lang="ja-JP" altLang="en-US"/>
          </a:p>
        </p:txBody>
      </p:sp>
    </p:spTree>
    <p:extLst>
      <p:ext uri="{BB962C8B-B14F-4D97-AF65-F5344CB8AC3E}">
        <p14:creationId xmlns:p14="http://schemas.microsoft.com/office/powerpoint/2010/main" val="748640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C68C307-12FD-463D-8DB8-E4C8B4AD4479}" type="slidenum">
              <a:rPr kumimoji="1" lang="ja-JP" altLang="en-US" smtClean="0"/>
              <a:t>5</a:t>
            </a:fld>
            <a:endParaRPr kumimoji="1" lang="ja-JP" altLang="en-US"/>
          </a:p>
        </p:txBody>
      </p:sp>
    </p:spTree>
    <p:extLst>
      <p:ext uri="{BB962C8B-B14F-4D97-AF65-F5344CB8AC3E}">
        <p14:creationId xmlns:p14="http://schemas.microsoft.com/office/powerpoint/2010/main" val="476675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6350" y="-12231"/>
            <a:ext cx="6877353" cy="9930462"/>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243024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6842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96117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262245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73870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2020428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479485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494710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563990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919908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383559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866692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488571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221479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ja-JP" altLang="en-US"/>
              <a:t>マスター タイトルの書式設定</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4245441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069E45-2873-475D-B6AA-57950BFA158D}" type="datetimeFigureOut">
              <a:rPr kumimoji="1" lang="ja-JP" altLang="en-US" smtClean="0"/>
              <a:t>2024/1/7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1351183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7354" cy="9930462"/>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EB069E45-2873-475D-B6AA-57950BFA158D}" type="datetimeFigureOut">
              <a:rPr kumimoji="1" lang="ja-JP" altLang="en-US" smtClean="0"/>
              <a:t>2024/1/7</a:t>
            </a:fld>
            <a:endParaRPr kumimoji="1" lang="ja-JP" altLang="en-US"/>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solidFill>
              </a:defRPr>
            </a:lvl1pPr>
          </a:lstStyle>
          <a:p>
            <a:fld id="{E6154299-6CDA-401D-82C2-4F8C1CE52F56}" type="slidenum">
              <a:rPr kumimoji="1" lang="ja-JP" altLang="en-US" smtClean="0"/>
              <a:t>‹#›</a:t>
            </a:fld>
            <a:endParaRPr kumimoji="1" lang="ja-JP" altLang="en-US"/>
          </a:p>
        </p:txBody>
      </p:sp>
    </p:spTree>
    <p:extLst>
      <p:ext uri="{BB962C8B-B14F-4D97-AF65-F5344CB8AC3E}">
        <p14:creationId xmlns:p14="http://schemas.microsoft.com/office/powerpoint/2010/main" val="7090453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kumimoji="1"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kumimoji="1"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kumimoji="1"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kumimoji="1" sz="1350" kern="1200">
          <a:solidFill>
            <a:schemeClr val="tx1"/>
          </a:solidFill>
          <a:latin typeface="+mn-lt"/>
          <a:ea typeface="+mn-ea"/>
          <a:cs typeface="+mn-cs"/>
        </a:defRPr>
      </a:lvl1pPr>
      <a:lvl2pPr marL="342900" algn="l" defTabSz="342900" rtl="0" eaLnBrk="1" latinLnBrk="0" hangingPunct="1">
        <a:defRPr kumimoji="1" sz="1350" kern="1200">
          <a:solidFill>
            <a:schemeClr val="tx1"/>
          </a:solidFill>
          <a:latin typeface="+mn-lt"/>
          <a:ea typeface="+mn-ea"/>
          <a:cs typeface="+mn-cs"/>
        </a:defRPr>
      </a:lvl2pPr>
      <a:lvl3pPr marL="685800" algn="l" defTabSz="342900" rtl="0" eaLnBrk="1" latinLnBrk="0" hangingPunct="1">
        <a:defRPr kumimoji="1" sz="1350" kern="1200">
          <a:solidFill>
            <a:schemeClr val="tx1"/>
          </a:solidFill>
          <a:latin typeface="+mn-lt"/>
          <a:ea typeface="+mn-ea"/>
          <a:cs typeface="+mn-cs"/>
        </a:defRPr>
      </a:lvl3pPr>
      <a:lvl4pPr marL="1028700" algn="l" defTabSz="342900" rtl="0" eaLnBrk="1" latinLnBrk="0" hangingPunct="1">
        <a:defRPr kumimoji="1" sz="1350" kern="1200">
          <a:solidFill>
            <a:schemeClr val="tx1"/>
          </a:solidFill>
          <a:latin typeface="+mn-lt"/>
          <a:ea typeface="+mn-ea"/>
          <a:cs typeface="+mn-cs"/>
        </a:defRPr>
      </a:lvl4pPr>
      <a:lvl5pPr marL="1371600" algn="l" defTabSz="342900" rtl="0" eaLnBrk="1" latinLnBrk="0" hangingPunct="1">
        <a:defRPr kumimoji="1" sz="1350" kern="1200">
          <a:solidFill>
            <a:schemeClr val="tx1"/>
          </a:solidFill>
          <a:latin typeface="+mn-lt"/>
          <a:ea typeface="+mn-ea"/>
          <a:cs typeface="+mn-cs"/>
        </a:defRPr>
      </a:lvl5pPr>
      <a:lvl6pPr marL="1714500" algn="l" defTabSz="342900" rtl="0" eaLnBrk="1" latinLnBrk="0" hangingPunct="1">
        <a:defRPr kumimoji="1" sz="1350" kern="1200">
          <a:solidFill>
            <a:schemeClr val="tx1"/>
          </a:solidFill>
          <a:latin typeface="+mn-lt"/>
          <a:ea typeface="+mn-ea"/>
          <a:cs typeface="+mn-cs"/>
        </a:defRPr>
      </a:lvl6pPr>
      <a:lvl7pPr marL="2057400" algn="l" defTabSz="342900" rtl="0" eaLnBrk="1" latinLnBrk="0" hangingPunct="1">
        <a:defRPr kumimoji="1" sz="1350" kern="1200">
          <a:solidFill>
            <a:schemeClr val="tx1"/>
          </a:solidFill>
          <a:latin typeface="+mn-lt"/>
          <a:ea typeface="+mn-ea"/>
          <a:cs typeface="+mn-cs"/>
        </a:defRPr>
      </a:lvl7pPr>
      <a:lvl8pPr marL="2400300" algn="l" defTabSz="342900" rtl="0" eaLnBrk="1" latinLnBrk="0" hangingPunct="1">
        <a:defRPr kumimoji="1" sz="1350" kern="1200">
          <a:solidFill>
            <a:schemeClr val="tx1"/>
          </a:solidFill>
          <a:latin typeface="+mn-lt"/>
          <a:ea typeface="+mn-ea"/>
          <a:cs typeface="+mn-cs"/>
        </a:defRPr>
      </a:lvl8pPr>
      <a:lvl9pPr marL="2743200" algn="l" defTabSz="3429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E91211-DE8D-B330-1C16-ADA54D7EE2BD}"/>
              </a:ext>
            </a:extLst>
          </p:cNvPr>
          <p:cNvSpPr>
            <a:spLocks noGrp="1"/>
          </p:cNvSpPr>
          <p:nvPr>
            <p:ph type="ctrTitle"/>
          </p:nvPr>
        </p:nvSpPr>
        <p:spPr>
          <a:xfrm>
            <a:off x="857250" y="1621191"/>
            <a:ext cx="5143500" cy="1871309"/>
          </a:xfrm>
        </p:spPr>
        <p:txBody>
          <a:bodyPr/>
          <a:lstStyle/>
          <a:p>
            <a:pPr algn="ctr"/>
            <a:r>
              <a:rPr kumimoji="1" lang="en-US" altLang="ja-JP" dirty="0" err="1"/>
              <a:t>AccessALAYA</a:t>
            </a:r>
            <a:r>
              <a:rPr kumimoji="1" lang="ja-JP" altLang="en-US" dirty="0"/>
              <a:t>の始め方</a:t>
            </a:r>
            <a:br>
              <a:rPr kumimoji="1" lang="en-US" altLang="ja-JP" dirty="0"/>
            </a:br>
            <a:r>
              <a:rPr kumimoji="1" lang="en-US" altLang="ja-JP" sz="3200" dirty="0"/>
              <a:t>=</a:t>
            </a:r>
            <a:r>
              <a:rPr kumimoji="1" lang="ja-JP" altLang="en-US" sz="3200" dirty="0"/>
              <a:t>管理者メニュー</a:t>
            </a:r>
            <a:r>
              <a:rPr kumimoji="1" lang="en-US" altLang="ja-JP" sz="3200" dirty="0"/>
              <a:t>=</a:t>
            </a:r>
            <a:endParaRPr kumimoji="1" lang="ja-JP" altLang="en-US" dirty="0"/>
          </a:p>
        </p:txBody>
      </p:sp>
      <p:sp>
        <p:nvSpPr>
          <p:cNvPr id="3" name="字幕 2">
            <a:extLst>
              <a:ext uri="{FF2B5EF4-FFF2-40B4-BE49-F238E27FC236}">
                <a16:creationId xmlns:a16="http://schemas.microsoft.com/office/drawing/2014/main" id="{EA7E498F-7217-6C23-E6D5-94F60F3D7896}"/>
              </a:ext>
            </a:extLst>
          </p:cNvPr>
          <p:cNvSpPr>
            <a:spLocks noGrp="1"/>
          </p:cNvSpPr>
          <p:nvPr>
            <p:ph type="subTitle" idx="1"/>
          </p:nvPr>
        </p:nvSpPr>
        <p:spPr>
          <a:xfrm>
            <a:off x="857250" y="5202944"/>
            <a:ext cx="5143500" cy="842256"/>
          </a:xfrm>
        </p:spPr>
        <p:txBody>
          <a:bodyPr/>
          <a:lstStyle/>
          <a:p>
            <a:r>
              <a:rPr kumimoji="1" lang="en-US" altLang="ja-JP" dirty="0"/>
              <a:t>Access</a:t>
            </a:r>
            <a:r>
              <a:rPr kumimoji="1" lang="ja-JP" altLang="en-US" dirty="0"/>
              <a:t>によるアプリケーションフレームワーク</a:t>
            </a:r>
            <a:endParaRPr kumimoji="1" lang="en-US" altLang="ja-JP" dirty="0"/>
          </a:p>
          <a:p>
            <a:r>
              <a:rPr lang="ja-JP" altLang="en-US" dirty="0"/>
              <a:t>始め方解説資料 ⑥</a:t>
            </a:r>
            <a:endParaRPr kumimoji="1" lang="ja-JP" altLang="en-US" dirty="0"/>
          </a:p>
        </p:txBody>
      </p:sp>
      <p:sp>
        <p:nvSpPr>
          <p:cNvPr id="4" name="テキスト ボックス 3">
            <a:extLst>
              <a:ext uri="{FF2B5EF4-FFF2-40B4-BE49-F238E27FC236}">
                <a16:creationId xmlns:a16="http://schemas.microsoft.com/office/drawing/2014/main" id="{F2F580B6-61FE-1A64-AB3F-F9F9391641CD}"/>
              </a:ext>
            </a:extLst>
          </p:cNvPr>
          <p:cNvSpPr txBox="1"/>
          <p:nvPr/>
        </p:nvSpPr>
        <p:spPr>
          <a:xfrm>
            <a:off x="1438275" y="9444335"/>
            <a:ext cx="3268510" cy="430887"/>
          </a:xfrm>
          <a:prstGeom prst="rect">
            <a:avLst/>
          </a:prstGeom>
          <a:noFill/>
        </p:spPr>
        <p:txBody>
          <a:bodyPr wrap="square" rtlCol="0">
            <a:spAutoFit/>
          </a:bodyPr>
          <a:lstStyle/>
          <a:p>
            <a:pPr algn="ctr"/>
            <a:r>
              <a:rPr kumimoji="1" lang="en-US" altLang="ja-JP" sz="1050" dirty="0"/>
              <a:t>©</a:t>
            </a:r>
            <a:r>
              <a:rPr kumimoji="1" lang="ja-JP" altLang="en-US" sz="1050" dirty="0"/>
              <a:t> </a:t>
            </a:r>
            <a:r>
              <a:rPr kumimoji="1" lang="en-US" altLang="ja-JP" sz="1050" dirty="0"/>
              <a:t>2022</a:t>
            </a:r>
            <a:r>
              <a:rPr kumimoji="1" lang="ja-JP" altLang="en-US" sz="1050" dirty="0"/>
              <a:t> </a:t>
            </a:r>
            <a:r>
              <a:rPr kumimoji="1" lang="en-US" altLang="ja-JP" sz="1050" dirty="0" err="1"/>
              <a:t>AccessALAYA</a:t>
            </a:r>
            <a:endParaRPr kumimoji="1" lang="en-US" altLang="ja-JP" sz="1050" dirty="0"/>
          </a:p>
          <a:p>
            <a:pPr algn="ctr"/>
            <a:r>
              <a:rPr kumimoji="1" lang="ja-JP" altLang="en-US" sz="1050" dirty="0"/>
              <a:t>問い合わせは</a:t>
            </a:r>
            <a:r>
              <a:rPr kumimoji="1" lang="en-US" altLang="ja-JP" sz="1050" dirty="0"/>
              <a:t>AccessALAYA@gmail.com</a:t>
            </a:r>
            <a:endParaRPr kumimoji="1" lang="ja-JP" altLang="en-US" sz="1050" dirty="0"/>
          </a:p>
        </p:txBody>
      </p:sp>
    </p:spTree>
    <p:extLst>
      <p:ext uri="{BB962C8B-B14F-4D97-AF65-F5344CB8AC3E}">
        <p14:creationId xmlns:p14="http://schemas.microsoft.com/office/powerpoint/2010/main" val="323324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F5E413-731C-3864-2925-25E15CBCEF2D}"/>
              </a:ext>
            </a:extLst>
          </p:cNvPr>
          <p:cNvSpPr>
            <a:spLocks noGrp="1"/>
          </p:cNvSpPr>
          <p:nvPr>
            <p:ph type="title"/>
          </p:nvPr>
        </p:nvSpPr>
        <p:spPr>
          <a:xfrm>
            <a:off x="298393" y="348660"/>
            <a:ext cx="5651500" cy="554567"/>
          </a:xfrm>
        </p:spPr>
        <p:txBody>
          <a:bodyPr/>
          <a:lstStyle/>
          <a:p>
            <a:r>
              <a:rPr kumimoji="1" lang="en-US" altLang="ja-JP" dirty="0"/>
              <a:t>1.</a:t>
            </a:r>
            <a:r>
              <a:rPr kumimoji="1" lang="ja-JP" altLang="en-US" dirty="0"/>
              <a:t>管理者メニュー</a:t>
            </a:r>
          </a:p>
        </p:txBody>
      </p:sp>
      <p:sp>
        <p:nvSpPr>
          <p:cNvPr id="6" name="テキスト ボックス 5">
            <a:extLst>
              <a:ext uri="{FF2B5EF4-FFF2-40B4-BE49-F238E27FC236}">
                <a16:creationId xmlns:a16="http://schemas.microsoft.com/office/drawing/2014/main" id="{63BC9724-B466-A6E7-9224-C81E78FB0254}"/>
              </a:ext>
            </a:extLst>
          </p:cNvPr>
          <p:cNvSpPr txBox="1"/>
          <p:nvPr/>
        </p:nvSpPr>
        <p:spPr>
          <a:xfrm>
            <a:off x="298393" y="813224"/>
            <a:ext cx="6095999" cy="1086836"/>
          </a:xfrm>
          <a:prstGeom prst="rect">
            <a:avLst/>
          </a:prstGeom>
          <a:noFill/>
          <a:ln>
            <a:noFill/>
          </a:ln>
        </p:spPr>
        <p:txBody>
          <a:bodyPr wrap="square" rtlCol="0">
            <a:spAutoFit/>
          </a:bodyPr>
          <a:lstStyle/>
          <a:p>
            <a:pPr>
              <a:lnSpc>
                <a:spcPct val="150000"/>
              </a:lnSpc>
            </a:pPr>
            <a:r>
              <a:rPr kumimoji="1" lang="ja-JP" altLang="en-US" sz="1100" dirty="0"/>
              <a:t>　</a:t>
            </a:r>
            <a:r>
              <a:rPr kumimoji="1" lang="en-US" altLang="ja-JP" sz="1100" dirty="0"/>
              <a:t>ALAYA</a:t>
            </a:r>
            <a:r>
              <a:rPr kumimoji="1" lang="ja-JP" altLang="en-US" sz="1100" dirty="0"/>
              <a:t>のデフォルトの起動</a:t>
            </a:r>
            <a:r>
              <a:rPr kumimoji="1" lang="en-US" altLang="ja-JP" sz="1100" dirty="0"/>
              <a:t>Form</a:t>
            </a:r>
            <a:r>
              <a:rPr kumimoji="1" lang="ja-JP" altLang="en-US" sz="1100" dirty="0"/>
              <a:t>は管理者メニュー（</a:t>
            </a:r>
            <a:r>
              <a:rPr kumimoji="1" lang="en-US" altLang="ja-JP" sz="1100" dirty="0"/>
              <a:t>a2AdminMenu</a:t>
            </a:r>
            <a:r>
              <a:rPr kumimoji="1" lang="ja-JP" altLang="en-US" sz="1100" dirty="0"/>
              <a:t>）に設定しています。</a:t>
            </a:r>
            <a:endParaRPr kumimoji="1" lang="en-US" altLang="ja-JP" sz="1100" dirty="0"/>
          </a:p>
          <a:p>
            <a:pPr>
              <a:lnSpc>
                <a:spcPct val="150000"/>
              </a:lnSpc>
            </a:pPr>
            <a:r>
              <a:rPr kumimoji="1" lang="en-US" altLang="ja-JP" sz="1100" dirty="0"/>
              <a:t>Access</a:t>
            </a:r>
            <a:r>
              <a:rPr kumimoji="1" lang="ja-JP" altLang="en-US" sz="1100" dirty="0"/>
              <a:t>メニューの「ファイル」→「オプション」から「現在のデータベース」タブの「フォームの表示」で設定しているので必要に応じて変更してください。</a:t>
            </a:r>
            <a:endParaRPr kumimoji="1" lang="en-US" altLang="ja-JP" sz="1100" dirty="0"/>
          </a:p>
          <a:p>
            <a:pPr>
              <a:lnSpc>
                <a:spcPct val="150000"/>
              </a:lnSpc>
            </a:pPr>
            <a:r>
              <a:rPr kumimoji="1" lang="ja-JP" altLang="en-US" sz="1100" dirty="0"/>
              <a:t>　以下に管理者メニューの機能を紹介します。</a:t>
            </a:r>
            <a:endParaRPr kumimoji="1" lang="en-US" altLang="ja-JP" sz="1100" dirty="0"/>
          </a:p>
        </p:txBody>
      </p:sp>
      <p:sp>
        <p:nvSpPr>
          <p:cNvPr id="8" name="テキスト ボックス 7">
            <a:extLst>
              <a:ext uri="{FF2B5EF4-FFF2-40B4-BE49-F238E27FC236}">
                <a16:creationId xmlns:a16="http://schemas.microsoft.com/office/drawing/2014/main" id="{1691D1F6-5EC1-B2BE-A4B6-6CFC608045CC}"/>
              </a:ext>
            </a:extLst>
          </p:cNvPr>
          <p:cNvSpPr txBox="1"/>
          <p:nvPr/>
        </p:nvSpPr>
        <p:spPr>
          <a:xfrm>
            <a:off x="412750" y="4318325"/>
            <a:ext cx="5981642" cy="5151410"/>
          </a:xfrm>
          <a:prstGeom prst="rect">
            <a:avLst/>
          </a:prstGeom>
          <a:noFill/>
          <a:ln>
            <a:noFill/>
          </a:ln>
        </p:spPr>
        <p:txBody>
          <a:bodyPr wrap="square" rtlCol="0">
            <a:spAutoFit/>
          </a:bodyPr>
          <a:lstStyle/>
          <a:p>
            <a:pPr>
              <a:lnSpc>
                <a:spcPct val="150000"/>
              </a:lnSpc>
            </a:pPr>
            <a:r>
              <a:rPr kumimoji="1" lang="en-US" altLang="ja-JP" sz="1000" b="1" dirty="0"/>
              <a:t>DB</a:t>
            </a:r>
            <a:r>
              <a:rPr kumimoji="1" lang="ja-JP" altLang="en-US" sz="1000" b="1" dirty="0"/>
              <a:t>バックアップ：共有</a:t>
            </a:r>
            <a:r>
              <a:rPr kumimoji="1" lang="en-US" altLang="ja-JP" sz="1000" b="1" dirty="0"/>
              <a:t>DB</a:t>
            </a:r>
            <a:r>
              <a:rPr kumimoji="1" lang="ja-JP" altLang="en-US" sz="1000" b="1" dirty="0"/>
              <a:t>をフォルダ事ローカルにバックアップ</a:t>
            </a:r>
            <a:endParaRPr kumimoji="1" lang="en-US" altLang="ja-JP" sz="1000" b="1" dirty="0"/>
          </a:p>
          <a:p>
            <a:pPr>
              <a:lnSpc>
                <a:spcPct val="150000"/>
              </a:lnSpc>
            </a:pPr>
            <a:r>
              <a:rPr kumimoji="1" lang="ja-JP" altLang="en-US" sz="1000" dirty="0"/>
              <a:t>　共有</a:t>
            </a:r>
            <a:r>
              <a:rPr kumimoji="1" lang="en-US" altLang="ja-JP" sz="1000" dirty="0"/>
              <a:t>DB</a:t>
            </a:r>
            <a:r>
              <a:rPr kumimoji="1" lang="ja-JP" altLang="en-US" sz="1000" dirty="0"/>
              <a:t>のあるフォルダを日付をつけてローカル</a:t>
            </a:r>
            <a:r>
              <a:rPr kumimoji="1" lang="en-US" altLang="ja-JP" sz="1000" dirty="0"/>
              <a:t>PC</a:t>
            </a:r>
            <a:r>
              <a:rPr kumimoji="1" lang="ja-JP" altLang="en-US" sz="1000" dirty="0"/>
              <a:t>にバックアップします。</a:t>
            </a:r>
            <a:endParaRPr kumimoji="1" lang="en-US" altLang="ja-JP" sz="1000" dirty="0"/>
          </a:p>
          <a:p>
            <a:pPr>
              <a:lnSpc>
                <a:spcPct val="150000"/>
              </a:lnSpc>
            </a:pPr>
            <a:r>
              <a:rPr kumimoji="1" lang="ja-JP" altLang="en-US" sz="1000" dirty="0"/>
              <a:t>　共有</a:t>
            </a:r>
            <a:r>
              <a:rPr kumimoji="1" lang="en-US" altLang="ja-JP" sz="1000" dirty="0"/>
              <a:t>DB</a:t>
            </a:r>
            <a:r>
              <a:rPr kumimoji="1" lang="ja-JP" altLang="en-US" sz="1000" dirty="0"/>
              <a:t>のパスはパラメータ「</a:t>
            </a:r>
            <a:r>
              <a:rPr kumimoji="1" lang="en-US" altLang="ja-JP" sz="1000" dirty="0" err="1"/>
              <a:t>MasterPath</a:t>
            </a:r>
            <a:r>
              <a:rPr kumimoji="1" lang="ja-JP" altLang="en-US" sz="1000" dirty="0"/>
              <a:t>」で設定しておきます。</a:t>
            </a:r>
            <a:endParaRPr kumimoji="1" lang="en-US" altLang="ja-JP" sz="1000" dirty="0"/>
          </a:p>
          <a:p>
            <a:pPr>
              <a:lnSpc>
                <a:spcPct val="150000"/>
              </a:lnSpc>
            </a:pPr>
            <a:r>
              <a:rPr kumimoji="1" lang="ja-JP" altLang="en-US" sz="1000" b="1" dirty="0"/>
              <a:t>最適化・修復：共有</a:t>
            </a:r>
            <a:r>
              <a:rPr kumimoji="1" lang="en-US" altLang="ja-JP" sz="1000" b="1" dirty="0"/>
              <a:t>DB</a:t>
            </a:r>
            <a:r>
              <a:rPr kumimoji="1" lang="ja-JP" altLang="en-US" sz="1000" b="1" dirty="0"/>
              <a:t>の最適化</a:t>
            </a:r>
            <a:endParaRPr kumimoji="1" lang="en-US" altLang="ja-JP" sz="1000" b="1" dirty="0"/>
          </a:p>
          <a:p>
            <a:pPr>
              <a:lnSpc>
                <a:spcPct val="150000"/>
              </a:lnSpc>
            </a:pPr>
            <a:r>
              <a:rPr kumimoji="1" lang="ja-JP" altLang="en-US" sz="1000" dirty="0"/>
              <a:t>　共有</a:t>
            </a:r>
            <a:r>
              <a:rPr kumimoji="1" lang="en-US" altLang="ja-JP" sz="1000" dirty="0"/>
              <a:t>DB</a:t>
            </a:r>
            <a:r>
              <a:rPr kumimoji="1" lang="ja-JP" altLang="en-US" sz="1000" dirty="0"/>
              <a:t>フォルダをスキャンし、配下にある *</a:t>
            </a:r>
            <a:r>
              <a:rPr kumimoji="1" lang="en-US" altLang="ja-JP" sz="1000" dirty="0"/>
              <a:t>.</a:t>
            </a:r>
            <a:r>
              <a:rPr kumimoji="1" lang="en-US" altLang="ja-JP" sz="1000" dirty="0" err="1"/>
              <a:t>accdb</a:t>
            </a:r>
            <a:r>
              <a:rPr kumimoji="1" lang="ja-JP" altLang="en-US" sz="1000" dirty="0"/>
              <a:t> ファイルを順次最適化します。</a:t>
            </a:r>
            <a:endParaRPr kumimoji="1" lang="en-US" altLang="ja-JP" sz="1000" dirty="0"/>
          </a:p>
          <a:p>
            <a:pPr>
              <a:lnSpc>
                <a:spcPct val="150000"/>
              </a:lnSpc>
            </a:pPr>
            <a:r>
              <a:rPr kumimoji="1" lang="ja-JP" altLang="en-US" sz="1000" b="1" dirty="0"/>
              <a:t>スナップショット化：リンクテーブルをローカルに変換したスナップショットを作成</a:t>
            </a:r>
            <a:endParaRPr kumimoji="1" lang="en-US" altLang="ja-JP" sz="1000" b="1" dirty="0"/>
          </a:p>
          <a:p>
            <a:pPr>
              <a:lnSpc>
                <a:spcPct val="150000"/>
              </a:lnSpc>
            </a:pPr>
            <a:r>
              <a:rPr kumimoji="1" lang="ja-JP" altLang="en-US" sz="1000" dirty="0"/>
              <a:t>　</a:t>
            </a:r>
            <a:r>
              <a:rPr kumimoji="1" lang="en-US" altLang="ja-JP" sz="1000" dirty="0"/>
              <a:t>DB</a:t>
            </a:r>
            <a:r>
              <a:rPr kumimoji="1" lang="ja-JP" altLang="en-US" sz="1000" dirty="0"/>
              <a:t>バックアップはテーブルのみのバックアップなのに対し、スナップショットは</a:t>
            </a:r>
            <a:r>
              <a:rPr kumimoji="1" lang="en-US" altLang="ja-JP" sz="1000" dirty="0"/>
              <a:t>GUI</a:t>
            </a:r>
            <a:r>
              <a:rPr kumimoji="1" lang="ja-JP" altLang="en-US" sz="1000" dirty="0"/>
              <a:t>を含めてバックアップされます。年度末など特定の時点で</a:t>
            </a:r>
            <a:r>
              <a:rPr kumimoji="1" lang="en-US" altLang="ja-JP" sz="1000" dirty="0"/>
              <a:t>Fix</a:t>
            </a:r>
            <a:r>
              <a:rPr kumimoji="1" lang="ja-JP" altLang="en-US" sz="1000" dirty="0"/>
              <a:t>したデータを残したい場合はこちらを使うと便利です。</a:t>
            </a:r>
            <a:endParaRPr kumimoji="1" lang="en-US" altLang="ja-JP" sz="1000" dirty="0"/>
          </a:p>
          <a:p>
            <a:pPr>
              <a:lnSpc>
                <a:spcPct val="150000"/>
              </a:lnSpc>
            </a:pPr>
            <a:r>
              <a:rPr kumimoji="1" lang="ja-JP" altLang="en-US" sz="1000" b="1" dirty="0"/>
              <a:t>パラメータ編集：パラメータ設定テーブル</a:t>
            </a:r>
            <a:r>
              <a:rPr kumimoji="1" lang="en-US" altLang="ja-JP" sz="1000" b="1" dirty="0"/>
              <a:t>_Config</a:t>
            </a:r>
            <a:r>
              <a:rPr kumimoji="1" lang="ja-JP" altLang="en-US" sz="1000" b="1" dirty="0"/>
              <a:t>の編集</a:t>
            </a:r>
            <a:endParaRPr kumimoji="1" lang="en-US" altLang="ja-JP" sz="1000" b="1" dirty="0"/>
          </a:p>
          <a:p>
            <a:pPr>
              <a:lnSpc>
                <a:spcPct val="150000"/>
              </a:lnSpc>
            </a:pPr>
            <a:r>
              <a:rPr kumimoji="1" lang="ja-JP" altLang="en-US" sz="1000" dirty="0"/>
              <a:t>　マスター</a:t>
            </a:r>
            <a:r>
              <a:rPr kumimoji="1" lang="en-US" altLang="ja-JP" sz="1000" dirty="0"/>
              <a:t>DB</a:t>
            </a:r>
            <a:r>
              <a:rPr kumimoji="1" lang="ja-JP" altLang="en-US" sz="1000" dirty="0"/>
              <a:t>のパスやユーザ定義</a:t>
            </a:r>
            <a:r>
              <a:rPr kumimoji="1" lang="en-US" altLang="ja-JP" sz="1000" dirty="0"/>
              <a:t>SQL</a:t>
            </a:r>
            <a:r>
              <a:rPr kumimoji="1" lang="ja-JP" altLang="en-US" sz="1000" dirty="0"/>
              <a:t>など、プロジェクトで使用する各種パラメータを設定します。</a:t>
            </a:r>
            <a:endParaRPr kumimoji="1" lang="en-US" altLang="ja-JP" sz="1000" dirty="0"/>
          </a:p>
          <a:p>
            <a:pPr>
              <a:lnSpc>
                <a:spcPct val="150000"/>
              </a:lnSpc>
            </a:pPr>
            <a:r>
              <a:rPr kumimoji="1" lang="ja-JP" altLang="en-US" sz="1000" dirty="0"/>
              <a:t>　設定されたパラメータ値は環境設定用の</a:t>
            </a:r>
            <a:r>
              <a:rPr kumimoji="1" lang="en-US" altLang="ja-JP" sz="1000" dirty="0"/>
              <a:t>ALAYA</a:t>
            </a:r>
            <a:r>
              <a:rPr kumimoji="1" lang="ja-JP" altLang="en-US" sz="1000" dirty="0"/>
              <a:t>オブジェクト「</a:t>
            </a:r>
            <a:r>
              <a:rPr kumimoji="1" lang="en-US" altLang="ja-JP" sz="1000" dirty="0" err="1"/>
              <a:t>MyEnv</a:t>
            </a:r>
            <a:r>
              <a:rPr kumimoji="1" lang="ja-JP" altLang="en-US" sz="1000" dirty="0"/>
              <a:t>」を介して参照できます。</a:t>
            </a:r>
            <a:endParaRPr kumimoji="1" lang="en-US" altLang="ja-JP" sz="1000" dirty="0"/>
          </a:p>
          <a:p>
            <a:pPr>
              <a:lnSpc>
                <a:spcPct val="150000"/>
              </a:lnSpc>
            </a:pPr>
            <a:r>
              <a:rPr kumimoji="1" lang="ja-JP" altLang="en-US" sz="1000" b="1" dirty="0"/>
              <a:t>バージョン情報：バージョン情報尾テーブル「</a:t>
            </a:r>
            <a:r>
              <a:rPr kumimoji="1" lang="en-US" altLang="ja-JP" sz="1000" b="1" dirty="0"/>
              <a:t>_Version</a:t>
            </a:r>
            <a:r>
              <a:rPr kumimoji="1" lang="ja-JP" altLang="en-US" sz="1000" b="1" dirty="0"/>
              <a:t>」の編集</a:t>
            </a:r>
            <a:endParaRPr kumimoji="1" lang="en-US" altLang="ja-JP" sz="1000" b="1" dirty="0"/>
          </a:p>
          <a:p>
            <a:pPr>
              <a:lnSpc>
                <a:spcPct val="150000"/>
              </a:lnSpc>
            </a:pPr>
            <a:r>
              <a:rPr kumimoji="1" lang="ja-JP" altLang="en-US" sz="1000" dirty="0"/>
              <a:t>　更新履歴など、開発モジュールのバージョン情報を参照／設定します。</a:t>
            </a:r>
            <a:endParaRPr kumimoji="1" lang="en-US" altLang="ja-JP" sz="1000" dirty="0"/>
          </a:p>
          <a:p>
            <a:pPr>
              <a:lnSpc>
                <a:spcPct val="150000"/>
              </a:lnSpc>
            </a:pPr>
            <a:r>
              <a:rPr kumimoji="1" lang="en-US" altLang="ja-JP" sz="1000" b="1" dirty="0"/>
              <a:t>SQL</a:t>
            </a:r>
            <a:r>
              <a:rPr kumimoji="1" lang="ja-JP" altLang="en-US" sz="1000" b="1" dirty="0"/>
              <a:t> </a:t>
            </a:r>
            <a:r>
              <a:rPr kumimoji="1" lang="en-US" altLang="ja-JP" sz="1000" b="1" dirty="0"/>
              <a:t>Helper</a:t>
            </a:r>
            <a:r>
              <a:rPr kumimoji="1" lang="ja-JP" altLang="en-US" sz="1000" b="1" dirty="0"/>
              <a:t>、正規表現</a:t>
            </a:r>
            <a:r>
              <a:rPr kumimoji="1" lang="en-US" altLang="ja-JP" sz="1000" b="1" dirty="0"/>
              <a:t>Helper</a:t>
            </a:r>
            <a:r>
              <a:rPr kumimoji="1" lang="ja-JP" altLang="en-US" sz="1000" b="1" dirty="0"/>
              <a:t>：</a:t>
            </a:r>
            <a:r>
              <a:rPr kumimoji="1" lang="en-US" altLang="ja-JP" sz="1000" b="1" dirty="0"/>
              <a:t>ALAYA</a:t>
            </a:r>
            <a:r>
              <a:rPr kumimoji="1" lang="ja-JP" altLang="en-US" sz="1000" b="1" dirty="0"/>
              <a:t>ツール</a:t>
            </a:r>
            <a:endParaRPr kumimoji="1" lang="en-US" altLang="ja-JP" sz="1000" b="1" dirty="0"/>
          </a:p>
          <a:p>
            <a:pPr>
              <a:lnSpc>
                <a:spcPct val="150000"/>
              </a:lnSpc>
            </a:pPr>
            <a:r>
              <a:rPr kumimoji="1" lang="ja-JP" altLang="en-US" sz="1000" dirty="0"/>
              <a:t>　</a:t>
            </a:r>
            <a:r>
              <a:rPr kumimoji="1" lang="en-US" altLang="ja-JP" sz="1000" dirty="0"/>
              <a:t>SQL</a:t>
            </a:r>
            <a:r>
              <a:rPr kumimoji="1" lang="ja-JP" altLang="en-US" sz="1000" dirty="0"/>
              <a:t> </a:t>
            </a:r>
            <a:r>
              <a:rPr kumimoji="1" lang="en-US" altLang="ja-JP" sz="1000" dirty="0"/>
              <a:t>Helper</a:t>
            </a:r>
            <a:r>
              <a:rPr kumimoji="1" lang="ja-JP" altLang="en-US" sz="1000" dirty="0"/>
              <a:t>／正規表現</a:t>
            </a:r>
            <a:r>
              <a:rPr kumimoji="1" lang="en-US" altLang="ja-JP" sz="1000" dirty="0"/>
              <a:t>Helper</a:t>
            </a:r>
            <a:r>
              <a:rPr kumimoji="1" lang="ja-JP" altLang="en-US" sz="1000" dirty="0"/>
              <a:t>をそれぞれ開きます。</a:t>
            </a:r>
            <a:endParaRPr kumimoji="1" lang="en-US" altLang="ja-JP" sz="1000" dirty="0"/>
          </a:p>
          <a:p>
            <a:pPr>
              <a:lnSpc>
                <a:spcPct val="150000"/>
              </a:lnSpc>
            </a:pPr>
            <a:endParaRPr kumimoji="1" lang="en-US" altLang="ja-JP" sz="1000" dirty="0"/>
          </a:p>
          <a:p>
            <a:pPr>
              <a:lnSpc>
                <a:spcPct val="150000"/>
              </a:lnSpc>
            </a:pPr>
            <a:r>
              <a:rPr kumimoji="1" lang="ja-JP" altLang="en-US" sz="1000" b="1" dirty="0"/>
              <a:t>配布前のクリア：編集用ローカルテーブルのレコード削除</a:t>
            </a:r>
            <a:endParaRPr kumimoji="1" lang="en-US" altLang="ja-JP" sz="1000" b="1" dirty="0"/>
          </a:p>
          <a:p>
            <a:pPr>
              <a:lnSpc>
                <a:spcPct val="150000"/>
              </a:lnSpc>
            </a:pPr>
            <a:r>
              <a:rPr kumimoji="1" lang="ja-JP" altLang="en-US" sz="1000" dirty="0"/>
              <a:t>　テーブル名が「</a:t>
            </a:r>
            <a:r>
              <a:rPr kumimoji="1" lang="en-US" altLang="ja-JP" sz="1000" dirty="0" err="1"/>
              <a:t>tmp</a:t>
            </a:r>
            <a:r>
              <a:rPr kumimoji="1" lang="en-US" altLang="ja-JP" sz="1000" dirty="0"/>
              <a:t>**</a:t>
            </a:r>
            <a:r>
              <a:rPr kumimoji="1" lang="ja-JP" altLang="en-US" sz="1000" dirty="0"/>
              <a:t>」であるもののレコードを削除します。モジュールリリース前には実行してください。。</a:t>
            </a:r>
            <a:endParaRPr kumimoji="1" lang="en-US" altLang="ja-JP" sz="1000" dirty="0"/>
          </a:p>
          <a:p>
            <a:pPr>
              <a:lnSpc>
                <a:spcPct val="150000"/>
              </a:lnSpc>
            </a:pPr>
            <a:r>
              <a:rPr kumimoji="1" lang="en-US" altLang="ja-JP" sz="1000" b="1" dirty="0"/>
              <a:t>Form</a:t>
            </a:r>
            <a:r>
              <a:rPr kumimoji="1" lang="ja-JP" altLang="en-US" sz="1000" b="1" dirty="0"/>
              <a:t>設定クリア： コントロールの条件付き書式とマクロ設定を削除</a:t>
            </a:r>
            <a:endParaRPr kumimoji="1" lang="en-US" altLang="ja-JP" sz="1000" b="1" dirty="0"/>
          </a:p>
          <a:p>
            <a:pPr>
              <a:lnSpc>
                <a:spcPct val="150000"/>
              </a:lnSpc>
            </a:pPr>
            <a:r>
              <a:rPr kumimoji="1" lang="ja-JP" altLang="en-US" sz="1000" dirty="0"/>
              <a:t>　</a:t>
            </a:r>
            <a:r>
              <a:rPr kumimoji="1" lang="en-US" altLang="ja-JP" sz="1000" dirty="0"/>
              <a:t>Form</a:t>
            </a:r>
            <a:r>
              <a:rPr kumimoji="1" lang="ja-JP" altLang="en-US" sz="1000" dirty="0"/>
              <a:t>のデザインを変更していると中途半端にマクロや条件付き書式が残ることがあります。</a:t>
            </a:r>
            <a:endParaRPr kumimoji="1" lang="en-US" altLang="ja-JP" sz="1000" dirty="0"/>
          </a:p>
          <a:p>
            <a:pPr>
              <a:lnSpc>
                <a:spcPct val="150000"/>
              </a:lnSpc>
            </a:pPr>
            <a:r>
              <a:rPr kumimoji="1" lang="ja-JP" altLang="en-US" sz="1000" dirty="0"/>
              <a:t>　そうした場合に本ボタンで設定をクリアすることができます。</a:t>
            </a:r>
            <a:endParaRPr kumimoji="1" lang="en-US" altLang="ja-JP" sz="1000" dirty="0"/>
          </a:p>
        </p:txBody>
      </p:sp>
      <p:pic>
        <p:nvPicPr>
          <p:cNvPr id="12" name="図 11">
            <a:extLst>
              <a:ext uri="{FF2B5EF4-FFF2-40B4-BE49-F238E27FC236}">
                <a16:creationId xmlns:a16="http://schemas.microsoft.com/office/drawing/2014/main" id="{A205C431-5F7A-B31E-EE81-C8175C754705}"/>
              </a:ext>
            </a:extLst>
          </p:cNvPr>
          <p:cNvPicPr>
            <a:picLocks noChangeAspect="1"/>
          </p:cNvPicPr>
          <p:nvPr/>
        </p:nvPicPr>
        <p:blipFill>
          <a:blip r:embed="rId2"/>
          <a:stretch>
            <a:fillRect/>
          </a:stretch>
        </p:blipFill>
        <p:spPr>
          <a:xfrm>
            <a:off x="642937" y="1900060"/>
            <a:ext cx="2900363" cy="2311604"/>
          </a:xfrm>
          <a:prstGeom prst="rect">
            <a:avLst/>
          </a:prstGeom>
        </p:spPr>
      </p:pic>
    </p:spTree>
    <p:extLst>
      <p:ext uri="{BB962C8B-B14F-4D97-AF65-F5344CB8AC3E}">
        <p14:creationId xmlns:p14="http://schemas.microsoft.com/office/powerpoint/2010/main" val="2295582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CC2946-0B61-5759-517A-5B5C97D2244B}"/>
              </a:ext>
            </a:extLst>
          </p:cNvPr>
          <p:cNvSpPr>
            <a:spLocks noGrp="1"/>
          </p:cNvSpPr>
          <p:nvPr>
            <p:ph type="title"/>
          </p:nvPr>
        </p:nvSpPr>
        <p:spPr>
          <a:xfrm>
            <a:off x="457199" y="243811"/>
            <a:ext cx="4629150" cy="462492"/>
          </a:xfrm>
        </p:spPr>
        <p:txBody>
          <a:bodyPr>
            <a:normAutofit fontScale="90000"/>
          </a:bodyPr>
          <a:lstStyle/>
          <a:p>
            <a:r>
              <a:rPr kumimoji="1" lang="en-US" altLang="ja-JP" dirty="0"/>
              <a:t>2.</a:t>
            </a:r>
            <a:r>
              <a:rPr kumimoji="1" lang="ja-JP" altLang="en-US" dirty="0"/>
              <a:t>パラメータ設定</a:t>
            </a:r>
          </a:p>
        </p:txBody>
      </p:sp>
      <p:sp>
        <p:nvSpPr>
          <p:cNvPr id="4" name="テキスト ボックス 3">
            <a:extLst>
              <a:ext uri="{FF2B5EF4-FFF2-40B4-BE49-F238E27FC236}">
                <a16:creationId xmlns:a16="http://schemas.microsoft.com/office/drawing/2014/main" id="{7FDFD002-B4EB-DBE6-B520-1D95DD63705E}"/>
              </a:ext>
            </a:extLst>
          </p:cNvPr>
          <p:cNvSpPr txBox="1"/>
          <p:nvPr/>
        </p:nvSpPr>
        <p:spPr>
          <a:xfrm>
            <a:off x="308966" y="647359"/>
            <a:ext cx="5736234" cy="556884"/>
          </a:xfrm>
          <a:prstGeom prst="rect">
            <a:avLst/>
          </a:prstGeom>
          <a:noFill/>
          <a:ln>
            <a:noFill/>
          </a:ln>
        </p:spPr>
        <p:txBody>
          <a:bodyPr wrap="square" rtlCol="0">
            <a:spAutoFit/>
          </a:bodyPr>
          <a:lstStyle/>
          <a:p>
            <a:pPr>
              <a:lnSpc>
                <a:spcPct val="150000"/>
              </a:lnSpc>
            </a:pPr>
            <a:r>
              <a:rPr kumimoji="1" lang="ja-JP" altLang="en-US" sz="1050" dirty="0"/>
              <a:t>　プロジェクトで使用するパラメータを設定します。</a:t>
            </a:r>
            <a:endParaRPr kumimoji="1" lang="en-US" altLang="ja-JP" sz="1050" dirty="0"/>
          </a:p>
          <a:p>
            <a:pPr>
              <a:lnSpc>
                <a:spcPct val="150000"/>
              </a:lnSpc>
            </a:pPr>
            <a:r>
              <a:rPr kumimoji="1" lang="ja-JP" altLang="en-US" sz="1050" dirty="0"/>
              <a:t>　パラメータは</a:t>
            </a:r>
            <a:r>
              <a:rPr kumimoji="1" lang="en-US" altLang="ja-JP" sz="1050" dirty="0"/>
              <a:t>ALAYA</a:t>
            </a:r>
            <a:r>
              <a:rPr kumimoji="1" lang="ja-JP" altLang="en-US" sz="1050" dirty="0"/>
              <a:t>グローバルオブジェクト「</a:t>
            </a:r>
            <a:r>
              <a:rPr kumimoji="1" lang="en-US" altLang="ja-JP" sz="1050" dirty="0" err="1"/>
              <a:t>MyEnv</a:t>
            </a:r>
            <a:r>
              <a:rPr kumimoji="1" lang="ja-JP" altLang="en-US" sz="1050" dirty="0"/>
              <a:t>」経由でできるようになります。</a:t>
            </a:r>
            <a:endParaRPr kumimoji="1" lang="en-US" altLang="ja-JP" sz="1050" dirty="0"/>
          </a:p>
        </p:txBody>
      </p:sp>
      <p:sp>
        <p:nvSpPr>
          <p:cNvPr id="8" name="テキスト ボックス 7">
            <a:extLst>
              <a:ext uri="{FF2B5EF4-FFF2-40B4-BE49-F238E27FC236}">
                <a16:creationId xmlns:a16="http://schemas.microsoft.com/office/drawing/2014/main" id="{13EDEBAB-EE8C-0AEA-10CD-371B559B56FD}"/>
              </a:ext>
            </a:extLst>
          </p:cNvPr>
          <p:cNvSpPr txBox="1"/>
          <p:nvPr/>
        </p:nvSpPr>
        <p:spPr>
          <a:xfrm>
            <a:off x="232766" y="3956119"/>
            <a:ext cx="6240067" cy="303929"/>
          </a:xfrm>
          <a:prstGeom prst="rect">
            <a:avLst/>
          </a:prstGeom>
          <a:noFill/>
          <a:ln>
            <a:noFill/>
          </a:ln>
        </p:spPr>
        <p:txBody>
          <a:bodyPr wrap="square" rtlCol="0">
            <a:spAutoFit/>
          </a:bodyPr>
          <a:lstStyle/>
          <a:p>
            <a:pPr>
              <a:lnSpc>
                <a:spcPct val="150000"/>
              </a:lnSpc>
            </a:pPr>
            <a:r>
              <a:rPr kumimoji="1" lang="en-US" altLang="ja-JP" sz="1000" b="1" dirty="0"/>
              <a:t>【</a:t>
            </a:r>
            <a:r>
              <a:rPr kumimoji="1" lang="en-US" altLang="ja-JP" sz="1000" b="1" dirty="0" err="1"/>
              <a:t>MyEnv</a:t>
            </a:r>
            <a:r>
              <a:rPr kumimoji="1" lang="ja-JP" altLang="en-US" sz="1000" b="1" dirty="0"/>
              <a:t>で参照するときの機能</a:t>
            </a:r>
            <a:r>
              <a:rPr kumimoji="1" lang="en-US" altLang="ja-JP" sz="1000" b="1" dirty="0"/>
              <a:t>】</a:t>
            </a:r>
            <a:endParaRPr kumimoji="1" lang="en-US" altLang="ja-JP" sz="1000" dirty="0"/>
          </a:p>
        </p:txBody>
      </p:sp>
      <p:sp>
        <p:nvSpPr>
          <p:cNvPr id="15" name="テキスト ボックス 14">
            <a:extLst>
              <a:ext uri="{FF2B5EF4-FFF2-40B4-BE49-F238E27FC236}">
                <a16:creationId xmlns:a16="http://schemas.microsoft.com/office/drawing/2014/main" id="{D6697278-817F-CE1A-0E23-72AE3B89E51E}"/>
              </a:ext>
            </a:extLst>
          </p:cNvPr>
          <p:cNvSpPr txBox="1"/>
          <p:nvPr/>
        </p:nvSpPr>
        <p:spPr>
          <a:xfrm>
            <a:off x="308966" y="7169512"/>
            <a:ext cx="2339102" cy="253916"/>
          </a:xfrm>
          <a:prstGeom prst="rect">
            <a:avLst/>
          </a:prstGeom>
          <a:noFill/>
        </p:spPr>
        <p:txBody>
          <a:bodyPr wrap="none" rtlCol="0">
            <a:spAutoFit/>
          </a:bodyPr>
          <a:lstStyle/>
          <a:p>
            <a:r>
              <a:rPr kumimoji="1" lang="en-US" altLang="ja-JP" sz="1050" dirty="0"/>
              <a:t>【</a:t>
            </a:r>
            <a:r>
              <a:rPr kumimoji="1" lang="ja-JP" altLang="en-US" sz="1050" dirty="0"/>
              <a:t>参考</a:t>
            </a:r>
            <a:r>
              <a:rPr kumimoji="1" lang="en-US" altLang="ja-JP" sz="1050" dirty="0"/>
              <a:t>】</a:t>
            </a:r>
            <a:r>
              <a:rPr kumimoji="1" lang="ja-JP" altLang="en-US" sz="1050" dirty="0"/>
              <a:t>スクリプトの内部関数一覧</a:t>
            </a:r>
          </a:p>
        </p:txBody>
      </p:sp>
      <p:pic>
        <p:nvPicPr>
          <p:cNvPr id="6" name="図 5">
            <a:extLst>
              <a:ext uri="{FF2B5EF4-FFF2-40B4-BE49-F238E27FC236}">
                <a16:creationId xmlns:a16="http://schemas.microsoft.com/office/drawing/2014/main" id="{46CD9BAD-BDB1-2CED-F59C-A1B564201E0E}"/>
              </a:ext>
            </a:extLst>
          </p:cNvPr>
          <p:cNvPicPr>
            <a:picLocks noChangeAspect="1"/>
          </p:cNvPicPr>
          <p:nvPr/>
        </p:nvPicPr>
        <p:blipFill>
          <a:blip r:embed="rId2"/>
          <a:stretch>
            <a:fillRect/>
          </a:stretch>
        </p:blipFill>
        <p:spPr>
          <a:xfrm>
            <a:off x="574808" y="1216726"/>
            <a:ext cx="4393931" cy="2371991"/>
          </a:xfrm>
          <a:prstGeom prst="rect">
            <a:avLst/>
          </a:prstGeom>
        </p:spPr>
      </p:pic>
      <p:graphicFrame>
        <p:nvGraphicFramePr>
          <p:cNvPr id="9" name="表 9">
            <a:extLst>
              <a:ext uri="{FF2B5EF4-FFF2-40B4-BE49-F238E27FC236}">
                <a16:creationId xmlns:a16="http://schemas.microsoft.com/office/drawing/2014/main" id="{EA402E1B-A8AA-77AA-40FB-8B6087A327B7}"/>
              </a:ext>
            </a:extLst>
          </p:cNvPr>
          <p:cNvGraphicFramePr>
            <a:graphicFrameLocks noGrp="1"/>
          </p:cNvGraphicFramePr>
          <p:nvPr>
            <p:extLst>
              <p:ext uri="{D42A27DB-BD31-4B8C-83A1-F6EECF244321}">
                <p14:modId xmlns:p14="http://schemas.microsoft.com/office/powerpoint/2010/main" val="1621699330"/>
              </p:ext>
            </p:extLst>
          </p:nvPr>
        </p:nvGraphicFramePr>
        <p:xfrm>
          <a:off x="571087" y="4322945"/>
          <a:ext cx="5448713" cy="1587600"/>
        </p:xfrm>
        <a:graphic>
          <a:graphicData uri="http://schemas.openxmlformats.org/drawingml/2006/table">
            <a:tbl>
              <a:tblPr firstRow="1" bandRow="1">
                <a:tableStyleId>{5940675A-B579-460E-94D1-54222C63F5DA}</a:tableStyleId>
              </a:tblPr>
              <a:tblGrid>
                <a:gridCol w="785957">
                  <a:extLst>
                    <a:ext uri="{9D8B030D-6E8A-4147-A177-3AD203B41FA5}">
                      <a16:colId xmlns:a16="http://schemas.microsoft.com/office/drawing/2014/main" val="1629670982"/>
                    </a:ext>
                  </a:extLst>
                </a:gridCol>
                <a:gridCol w="4662756">
                  <a:extLst>
                    <a:ext uri="{9D8B030D-6E8A-4147-A177-3AD203B41FA5}">
                      <a16:colId xmlns:a16="http://schemas.microsoft.com/office/drawing/2014/main" val="2196425086"/>
                    </a:ext>
                  </a:extLst>
                </a:gridCol>
              </a:tblGrid>
              <a:tr h="173650">
                <a:tc gridSpan="2">
                  <a:txBody>
                    <a:bodyPr/>
                    <a:lstStyle/>
                    <a:p>
                      <a:r>
                        <a:rPr kumimoji="1" lang="en-US" altLang="ja-JP" sz="1000" dirty="0" err="1"/>
                        <a:t>GetHash</a:t>
                      </a:r>
                      <a:endParaRPr kumimoji="1" lang="ja-JP" altLang="en-US" sz="10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80689767"/>
                  </a:ext>
                </a:extLst>
              </a:tr>
              <a:tr h="141420">
                <a:tc>
                  <a:txBody>
                    <a:bodyPr/>
                    <a:lstStyle/>
                    <a:p>
                      <a:r>
                        <a:rPr kumimoji="1" lang="ja-JP" altLang="en-US" sz="800" dirty="0"/>
                        <a:t>機能</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キーで指定される</a:t>
                      </a:r>
                      <a:r>
                        <a:rPr kumimoji="1" lang="en-US" altLang="ja-JP" sz="800" dirty="0"/>
                        <a:t>Hash</a:t>
                      </a:r>
                      <a:r>
                        <a:rPr kumimoji="1" lang="ja-JP" altLang="en-US" sz="800" dirty="0"/>
                        <a:t>値を返す。</a:t>
                      </a:r>
                      <a:endParaRPr kumimoji="1" lang="en-US" altLang="ja-JP" sz="800" dirty="0"/>
                    </a:p>
                    <a:p>
                      <a:r>
                        <a:rPr kumimoji="1" lang="ja-JP" altLang="en-US" sz="800" dirty="0"/>
                        <a:t>・パラメータテーブルでクラス</a:t>
                      </a:r>
                      <a:r>
                        <a:rPr kumimoji="1" lang="en-US" altLang="ja-JP" sz="800" dirty="0"/>
                        <a:t>Hash</a:t>
                      </a:r>
                      <a:r>
                        <a:rPr kumimoji="1" lang="ja-JP" altLang="en-US" sz="800" dirty="0"/>
                        <a:t>で定義されたパラメータ値、</a:t>
                      </a:r>
                      <a:endParaRPr kumimoji="1" lang="en-US" altLang="ja-JP" sz="800" dirty="0"/>
                    </a:p>
                    <a:p>
                      <a:r>
                        <a:rPr kumimoji="1" lang="ja-JP" altLang="en-US" sz="800" dirty="0"/>
                        <a:t>・</a:t>
                      </a:r>
                      <a:r>
                        <a:rPr kumimoji="1" lang="en-US" altLang="ja-JP" sz="800" dirty="0" err="1"/>
                        <a:t>MyEnv.SetHash</a:t>
                      </a:r>
                      <a:r>
                        <a:rPr kumimoji="1" lang="ja-JP" altLang="en-US" sz="800" dirty="0"/>
                        <a:t>で設定した値</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909771050"/>
                  </a:ext>
                </a:extLst>
              </a:tr>
              <a:tr h="141420">
                <a:tc>
                  <a:txBody>
                    <a:bodyPr/>
                    <a:lstStyle/>
                    <a:p>
                      <a:r>
                        <a:rPr kumimoji="1" lang="ja-JP" altLang="en-US" sz="800" dirty="0"/>
                        <a:t>構文</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en-US" altLang="ja-JP" sz="800" dirty="0"/>
                        <a:t>Param</a:t>
                      </a:r>
                      <a:r>
                        <a:rPr kumimoji="1" lang="ja-JP" altLang="en-US" sz="800" dirty="0"/>
                        <a:t> </a:t>
                      </a:r>
                      <a:r>
                        <a:rPr kumimoji="1" lang="en-US" altLang="ja-JP" sz="800" dirty="0"/>
                        <a:t>=</a:t>
                      </a:r>
                      <a:r>
                        <a:rPr kumimoji="1" lang="ja-JP" altLang="en-US" sz="800" dirty="0"/>
                        <a:t> </a:t>
                      </a:r>
                      <a:r>
                        <a:rPr kumimoji="1" lang="en-US" altLang="ja-JP" sz="800" dirty="0" err="1"/>
                        <a:t>MyEnv.GetHash</a:t>
                      </a:r>
                      <a:r>
                        <a:rPr kumimoji="1" lang="en-US" altLang="ja-JP" sz="800" dirty="0"/>
                        <a:t>(Key)</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86838944"/>
                  </a:ext>
                </a:extLst>
              </a:tr>
              <a:tr h="141420">
                <a:tc>
                  <a:txBody>
                    <a:bodyPr/>
                    <a:lstStyle/>
                    <a:p>
                      <a:r>
                        <a:rPr kumimoji="1" lang="ja-JP" altLang="en-US" sz="800" dirty="0"/>
                        <a:t>戻り値</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キーに指定されるハッシュ値が返される</a:t>
                      </a:r>
                      <a:endParaRPr kumimoji="1" lang="en-US" altLang="ja-JP" sz="800" dirty="0"/>
                    </a:p>
                    <a:p>
                      <a:r>
                        <a:rPr kumimoji="1" lang="ja-JP" altLang="en-US" sz="800" dirty="0"/>
                        <a:t>パラメータテーブルの「変数」に指定された「パラメータ値」の値を返す。</a:t>
                      </a:r>
                      <a:endParaRPr kumimoji="1" lang="en-US" altLang="ja-JP" sz="800" dirty="0"/>
                    </a:p>
                    <a:p>
                      <a:r>
                        <a:rPr kumimoji="1" lang="en-US" altLang="ja-JP" sz="800" dirty="0" err="1"/>
                        <a:t>MyEnv.GetHash</a:t>
                      </a:r>
                      <a:r>
                        <a:rPr kumimoji="1" lang="en-US" altLang="ja-JP" sz="800" dirty="0"/>
                        <a:t>(“</a:t>
                      </a:r>
                      <a:r>
                        <a:rPr kumimoji="1" lang="en-US" altLang="ja-JP" sz="800" dirty="0" err="1"/>
                        <a:t>MasterPath</a:t>
                      </a:r>
                      <a:r>
                        <a:rPr kumimoji="1" lang="en-US" altLang="ja-JP" sz="800" dirty="0"/>
                        <a:t>”)</a:t>
                      </a:r>
                      <a:r>
                        <a:rPr kumimoji="1" lang="ja-JP" altLang="en-US" sz="800" dirty="0"/>
                        <a:t> ･･･ </a:t>
                      </a:r>
                      <a:r>
                        <a:rPr kumimoji="1" lang="en-US" altLang="ja-JP" sz="800" dirty="0" err="1"/>
                        <a:t>MasterPath</a:t>
                      </a:r>
                      <a:r>
                        <a:rPr kumimoji="1" lang="ja-JP" altLang="en-US" sz="800" dirty="0"/>
                        <a:t>に設定された値が返る</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2176337316"/>
                  </a:ext>
                </a:extLst>
              </a:tr>
              <a:tr h="141420">
                <a:tc>
                  <a:txBody>
                    <a:bodyPr/>
                    <a:lstStyle/>
                    <a:p>
                      <a:r>
                        <a:rPr kumimoji="1" lang="ja-JP" altLang="en-US" sz="800" dirty="0"/>
                        <a:t>引数</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説明</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3062057340"/>
                  </a:ext>
                </a:extLst>
              </a:tr>
              <a:tr h="187491">
                <a:tc>
                  <a:txBody>
                    <a:bodyPr/>
                    <a:lstStyle/>
                    <a:p>
                      <a:r>
                        <a:rPr kumimoji="1" lang="en-US" altLang="ja-JP" sz="800" dirty="0"/>
                        <a:t>Key</a:t>
                      </a:r>
                    </a:p>
                    <a:p>
                      <a:r>
                        <a:rPr kumimoji="1" lang="en-US" altLang="ja-JP" sz="800" dirty="0"/>
                        <a:t>(String)</a:t>
                      </a:r>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800" dirty="0"/>
                        <a:t>調べたいハッシュキー</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2111244"/>
                  </a:ext>
                </a:extLst>
              </a:tr>
            </a:tbl>
          </a:graphicData>
        </a:graphic>
      </p:graphicFrame>
      <p:graphicFrame>
        <p:nvGraphicFramePr>
          <p:cNvPr id="10" name="表 9">
            <a:extLst>
              <a:ext uri="{FF2B5EF4-FFF2-40B4-BE49-F238E27FC236}">
                <a16:creationId xmlns:a16="http://schemas.microsoft.com/office/drawing/2014/main" id="{E61537FD-4C99-E519-2875-325987E7CD92}"/>
              </a:ext>
            </a:extLst>
          </p:cNvPr>
          <p:cNvGraphicFramePr>
            <a:graphicFrameLocks noGrp="1"/>
          </p:cNvGraphicFramePr>
          <p:nvPr>
            <p:extLst>
              <p:ext uri="{D42A27DB-BD31-4B8C-83A1-F6EECF244321}">
                <p14:modId xmlns:p14="http://schemas.microsoft.com/office/powerpoint/2010/main" val="3293880131"/>
              </p:ext>
            </p:extLst>
          </p:nvPr>
        </p:nvGraphicFramePr>
        <p:xfrm>
          <a:off x="571087" y="6044967"/>
          <a:ext cx="5448713" cy="1745520"/>
        </p:xfrm>
        <a:graphic>
          <a:graphicData uri="http://schemas.openxmlformats.org/drawingml/2006/table">
            <a:tbl>
              <a:tblPr firstRow="1" bandRow="1">
                <a:tableStyleId>{5940675A-B579-460E-94D1-54222C63F5DA}</a:tableStyleId>
              </a:tblPr>
              <a:tblGrid>
                <a:gridCol w="785957">
                  <a:extLst>
                    <a:ext uri="{9D8B030D-6E8A-4147-A177-3AD203B41FA5}">
                      <a16:colId xmlns:a16="http://schemas.microsoft.com/office/drawing/2014/main" val="1211488477"/>
                    </a:ext>
                  </a:extLst>
                </a:gridCol>
                <a:gridCol w="4662756">
                  <a:extLst>
                    <a:ext uri="{9D8B030D-6E8A-4147-A177-3AD203B41FA5}">
                      <a16:colId xmlns:a16="http://schemas.microsoft.com/office/drawing/2014/main" val="1123913944"/>
                    </a:ext>
                  </a:extLst>
                </a:gridCol>
              </a:tblGrid>
              <a:tr h="85110">
                <a:tc gridSpan="2">
                  <a:txBody>
                    <a:bodyPr/>
                    <a:lstStyle/>
                    <a:p>
                      <a:r>
                        <a:rPr kumimoji="1" lang="en-US" altLang="ja-JP" sz="1000" dirty="0" err="1"/>
                        <a:t>GetTemplate</a:t>
                      </a:r>
                      <a:endParaRPr kumimoji="1" lang="ja-JP" altLang="en-US" sz="10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489101473"/>
                  </a:ext>
                </a:extLst>
              </a:tr>
              <a:tr h="0">
                <a:tc>
                  <a:txBody>
                    <a:bodyPr/>
                    <a:lstStyle/>
                    <a:p>
                      <a:r>
                        <a:rPr kumimoji="1" lang="ja-JP" altLang="en-US" sz="800" dirty="0"/>
                        <a:t>機能</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パラメータテーブルでクラス</a:t>
                      </a:r>
                      <a:r>
                        <a:rPr kumimoji="1" lang="en-US" altLang="ja-JP" sz="800" dirty="0"/>
                        <a:t>Template</a:t>
                      </a:r>
                      <a:r>
                        <a:rPr kumimoji="1" lang="ja-JP" altLang="en-US" sz="800" dirty="0"/>
                        <a:t>で定義された</a:t>
                      </a:r>
                      <a:r>
                        <a:rPr kumimoji="1" lang="en-US" altLang="ja-JP" sz="800" dirty="0"/>
                        <a:t>SQL</a:t>
                      </a:r>
                      <a:r>
                        <a:rPr kumimoji="1" lang="ja-JP" altLang="en-US" sz="800" dirty="0"/>
                        <a:t>を実行可能な形式に展開して返す。</a:t>
                      </a:r>
                      <a:endParaRPr kumimoji="1" lang="en-US" altLang="ja-JP" sz="800" dirty="0"/>
                    </a:p>
                    <a:p>
                      <a:r>
                        <a:rPr kumimoji="1" lang="en-US" altLang="ja-JP" sz="800" dirty="0"/>
                        <a:t>SQL</a:t>
                      </a:r>
                      <a:r>
                        <a:rPr kumimoji="1" lang="ja-JP" altLang="en-US" sz="800" dirty="0"/>
                        <a:t>がコメントや</a:t>
                      </a:r>
                      <a:r>
                        <a:rPr kumimoji="1" lang="en-US" altLang="ja-JP" sz="800" dirty="0" err="1"/>
                        <a:t>def_Macro</a:t>
                      </a:r>
                      <a:r>
                        <a:rPr kumimoji="1" lang="ja-JP" altLang="en-US" sz="800" dirty="0"/>
                        <a:t>による部分集合定義など、</a:t>
                      </a:r>
                      <a:r>
                        <a:rPr kumimoji="1" lang="en-US" altLang="ja-JP" sz="800" dirty="0"/>
                        <a:t>ALAYA</a:t>
                      </a:r>
                      <a:r>
                        <a:rPr kumimoji="1" lang="ja-JP" altLang="en-US" sz="800" dirty="0"/>
                        <a:t>標準の書式で記述されている場合、</a:t>
                      </a:r>
                      <a:endParaRPr kumimoji="1" lang="en-US" altLang="ja-JP" sz="800" dirty="0"/>
                    </a:p>
                    <a:p>
                      <a:r>
                        <a:rPr kumimoji="1" lang="ja-JP" altLang="en-US" sz="800" dirty="0"/>
                        <a:t>それらを展開して実行可能な</a:t>
                      </a:r>
                      <a:r>
                        <a:rPr kumimoji="1" lang="en-US" altLang="ja-JP" sz="800" dirty="0"/>
                        <a:t>SQL</a:t>
                      </a:r>
                      <a:r>
                        <a:rPr kumimoji="1" lang="ja-JP" altLang="en-US" sz="800" dirty="0"/>
                        <a:t>として返す。</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402472433"/>
                  </a:ext>
                </a:extLst>
              </a:tr>
              <a:tr h="109206">
                <a:tc>
                  <a:txBody>
                    <a:bodyPr/>
                    <a:lstStyle/>
                    <a:p>
                      <a:r>
                        <a:rPr kumimoji="1" lang="ja-JP" altLang="en-US" sz="800" dirty="0"/>
                        <a:t>構文</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en-US" altLang="ja-JP" sz="800" dirty="0"/>
                        <a:t>SQL</a:t>
                      </a:r>
                      <a:r>
                        <a:rPr kumimoji="1" lang="ja-JP" altLang="en-US" sz="800" dirty="0"/>
                        <a:t> </a:t>
                      </a:r>
                      <a:r>
                        <a:rPr kumimoji="1" lang="en-US" altLang="ja-JP" sz="800" dirty="0"/>
                        <a:t>=</a:t>
                      </a:r>
                      <a:r>
                        <a:rPr kumimoji="1" lang="ja-JP" altLang="en-US" sz="800" dirty="0"/>
                        <a:t> </a:t>
                      </a:r>
                      <a:r>
                        <a:rPr kumimoji="1" lang="en-US" altLang="ja-JP" sz="800" dirty="0" err="1"/>
                        <a:t>MyEnv.GetTemplate</a:t>
                      </a:r>
                      <a:r>
                        <a:rPr kumimoji="1" lang="en-US" altLang="ja-JP" sz="800" dirty="0"/>
                        <a:t>(</a:t>
                      </a:r>
                      <a:r>
                        <a:rPr kumimoji="1" lang="ja-JP" altLang="en-US" sz="800" dirty="0"/>
                        <a:t> </a:t>
                      </a:r>
                      <a:r>
                        <a:rPr kumimoji="1" lang="en-US" altLang="ja-JP" sz="800" dirty="0"/>
                        <a:t>Key</a:t>
                      </a:r>
                      <a:r>
                        <a:rPr kumimoji="1" lang="ja-JP" altLang="en-US" sz="800" dirty="0"/>
                        <a:t> </a:t>
                      </a:r>
                      <a:r>
                        <a:rPr kumimoji="1" lang="en-US" altLang="ja-JP" sz="800" dirty="0"/>
                        <a:t>,Executable</a:t>
                      </a:r>
                      <a:r>
                        <a:rPr kumimoji="1" lang="ja-JP" altLang="en-US" sz="800" dirty="0"/>
                        <a:t> </a:t>
                      </a:r>
                      <a:r>
                        <a:rPr kumimoji="1" lang="en-US" altLang="ja-JP" sz="800" dirty="0"/>
                        <a:t>)</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3771293755"/>
                  </a:ext>
                </a:extLst>
              </a:tr>
              <a:tr h="109206">
                <a:tc>
                  <a:txBody>
                    <a:bodyPr/>
                    <a:lstStyle/>
                    <a:p>
                      <a:r>
                        <a:rPr kumimoji="1" lang="ja-JP" altLang="en-US" sz="800" dirty="0"/>
                        <a:t>戻り値</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キーに指定される</a:t>
                      </a:r>
                      <a:r>
                        <a:rPr kumimoji="1" lang="en-US" altLang="ja-JP" sz="800" dirty="0"/>
                        <a:t>SQL(String)</a:t>
                      </a:r>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4168282265"/>
                  </a:ext>
                </a:extLst>
              </a:tr>
              <a:tr h="109206">
                <a:tc>
                  <a:txBody>
                    <a:bodyPr/>
                    <a:lstStyle/>
                    <a:p>
                      <a:r>
                        <a:rPr kumimoji="1" lang="ja-JP" altLang="en-US" sz="800" dirty="0"/>
                        <a:t>引数</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説明</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2439315046"/>
                  </a:ext>
                </a:extLst>
              </a:tr>
              <a:tr h="109206">
                <a:tc>
                  <a:txBody>
                    <a:bodyPr/>
                    <a:lstStyle/>
                    <a:p>
                      <a:r>
                        <a:rPr kumimoji="1" lang="en-US" altLang="ja-JP" sz="800" dirty="0"/>
                        <a:t>Key</a:t>
                      </a:r>
                    </a:p>
                    <a:p>
                      <a:r>
                        <a:rPr kumimoji="1" lang="en-US" altLang="ja-JP" sz="800" dirty="0"/>
                        <a:t>(String)</a:t>
                      </a:r>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800" dirty="0"/>
                        <a:t>パラメータテーブルの「変数」で指定するキーワード</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48345130"/>
                  </a:ext>
                </a:extLst>
              </a:tr>
              <a:tr h="109206">
                <a:tc>
                  <a:txBody>
                    <a:bodyPr/>
                    <a:lstStyle/>
                    <a:p>
                      <a:r>
                        <a:rPr kumimoji="1" lang="en-US" altLang="ja-JP" sz="800" dirty="0"/>
                        <a:t>Executable</a:t>
                      </a:r>
                    </a:p>
                    <a:p>
                      <a:r>
                        <a:rPr kumimoji="1" lang="en-US" altLang="ja-JP" sz="800" dirty="0"/>
                        <a:t>(Boolean)</a:t>
                      </a:r>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800" dirty="0"/>
                        <a:t>SQL</a:t>
                      </a:r>
                      <a:r>
                        <a:rPr kumimoji="1" lang="ja-JP" altLang="en-US" sz="800" dirty="0"/>
                        <a:t>を実行可能な形式にして返すかどうか指定。省略可</a:t>
                      </a:r>
                      <a:endParaRPr kumimoji="1" lang="en-US" altLang="ja-JP" sz="800" dirty="0"/>
                    </a:p>
                    <a:p>
                      <a:r>
                        <a:rPr kumimoji="1" lang="en-US" altLang="ja-JP" sz="800" dirty="0"/>
                        <a:t>True</a:t>
                      </a:r>
                      <a:r>
                        <a:rPr kumimoji="1" lang="ja-JP" altLang="en-US" sz="800" dirty="0"/>
                        <a:t>：コメント削除とマクロ展開して実行可能な形式で返す（省略時のデフォルト）</a:t>
                      </a:r>
                      <a:endParaRPr kumimoji="1" lang="en-US" altLang="ja-JP" sz="800" dirty="0"/>
                    </a:p>
                    <a:p>
                      <a:r>
                        <a:rPr kumimoji="1" lang="en-US" altLang="ja-JP" sz="800" dirty="0"/>
                        <a:t>False</a:t>
                      </a:r>
                      <a:r>
                        <a:rPr kumimoji="1" lang="ja-JP" altLang="en-US" sz="800" dirty="0"/>
                        <a:t>： 記述されたとおりに返す</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8093937"/>
                  </a:ext>
                </a:extLst>
              </a:tr>
            </a:tbl>
          </a:graphicData>
        </a:graphic>
      </p:graphicFrame>
      <p:graphicFrame>
        <p:nvGraphicFramePr>
          <p:cNvPr id="11" name="表 10">
            <a:extLst>
              <a:ext uri="{FF2B5EF4-FFF2-40B4-BE49-F238E27FC236}">
                <a16:creationId xmlns:a16="http://schemas.microsoft.com/office/drawing/2014/main" id="{A9D9E4DA-F812-D749-37CE-EA6E3A32CF5B}"/>
              </a:ext>
            </a:extLst>
          </p:cNvPr>
          <p:cNvGraphicFramePr>
            <a:graphicFrameLocks noGrp="1"/>
          </p:cNvGraphicFramePr>
          <p:nvPr>
            <p:extLst>
              <p:ext uri="{D42A27DB-BD31-4B8C-83A1-F6EECF244321}">
                <p14:modId xmlns:p14="http://schemas.microsoft.com/office/powerpoint/2010/main" val="185131890"/>
              </p:ext>
            </p:extLst>
          </p:nvPr>
        </p:nvGraphicFramePr>
        <p:xfrm>
          <a:off x="594518" y="7983730"/>
          <a:ext cx="5448713" cy="1221840"/>
        </p:xfrm>
        <a:graphic>
          <a:graphicData uri="http://schemas.openxmlformats.org/drawingml/2006/table">
            <a:tbl>
              <a:tblPr firstRow="1" bandRow="1">
                <a:tableStyleId>{5940675A-B579-460E-94D1-54222C63F5DA}</a:tableStyleId>
              </a:tblPr>
              <a:tblGrid>
                <a:gridCol w="785957">
                  <a:extLst>
                    <a:ext uri="{9D8B030D-6E8A-4147-A177-3AD203B41FA5}">
                      <a16:colId xmlns:a16="http://schemas.microsoft.com/office/drawing/2014/main" val="1211488477"/>
                    </a:ext>
                  </a:extLst>
                </a:gridCol>
                <a:gridCol w="4662756">
                  <a:extLst>
                    <a:ext uri="{9D8B030D-6E8A-4147-A177-3AD203B41FA5}">
                      <a16:colId xmlns:a16="http://schemas.microsoft.com/office/drawing/2014/main" val="1123913944"/>
                    </a:ext>
                  </a:extLst>
                </a:gridCol>
              </a:tblGrid>
              <a:tr h="85110">
                <a:tc gridSpan="2">
                  <a:txBody>
                    <a:bodyPr/>
                    <a:lstStyle/>
                    <a:p>
                      <a:r>
                        <a:rPr kumimoji="1" lang="en-US" altLang="ja-JP" sz="1000" dirty="0" err="1"/>
                        <a:t>GetWeekday</a:t>
                      </a:r>
                      <a:endParaRPr kumimoji="1" lang="ja-JP" altLang="en-US" sz="10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489101473"/>
                  </a:ext>
                </a:extLst>
              </a:tr>
              <a:tr h="0">
                <a:tc>
                  <a:txBody>
                    <a:bodyPr/>
                    <a:lstStyle/>
                    <a:p>
                      <a:r>
                        <a:rPr kumimoji="1" lang="ja-JP" altLang="en-US" sz="800" dirty="0"/>
                        <a:t>機能</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指定日の曜日を返す</a:t>
                      </a:r>
                      <a:endParaRPr kumimoji="1" lang="en-US" altLang="ja-JP" sz="800" dirty="0"/>
                    </a:p>
                    <a:p>
                      <a:r>
                        <a:rPr kumimoji="1" lang="ja-JP" altLang="en-US" sz="800" dirty="0"/>
                        <a:t>パラメータテーブルで変数「祝日」が設定されているときは「祝」を返す。</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402472433"/>
                  </a:ext>
                </a:extLst>
              </a:tr>
              <a:tr h="109206">
                <a:tc>
                  <a:txBody>
                    <a:bodyPr/>
                    <a:lstStyle/>
                    <a:p>
                      <a:r>
                        <a:rPr kumimoji="1" lang="ja-JP" altLang="en-US" sz="800" dirty="0"/>
                        <a:t>構文</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曜日 </a:t>
                      </a:r>
                      <a:r>
                        <a:rPr kumimoji="1" lang="en-US" altLang="ja-JP" sz="800" dirty="0"/>
                        <a:t>=</a:t>
                      </a:r>
                      <a:r>
                        <a:rPr kumimoji="1" lang="ja-JP" altLang="en-US" sz="800" dirty="0"/>
                        <a:t> </a:t>
                      </a:r>
                      <a:r>
                        <a:rPr kumimoji="1" lang="en-US" altLang="ja-JP" sz="800" dirty="0" err="1"/>
                        <a:t>MyEnv.GetWeekDay</a:t>
                      </a:r>
                      <a:r>
                        <a:rPr kumimoji="1" lang="en-US" altLang="ja-JP" sz="800" dirty="0"/>
                        <a:t>(</a:t>
                      </a:r>
                      <a:r>
                        <a:rPr kumimoji="1" lang="ja-JP" altLang="en-US" sz="800" dirty="0"/>
                        <a:t> 日付 </a:t>
                      </a:r>
                      <a:r>
                        <a:rPr kumimoji="1" lang="en-US" altLang="ja-JP" sz="800" dirty="0"/>
                        <a:t>)</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3771293755"/>
                  </a:ext>
                </a:extLst>
              </a:tr>
              <a:tr h="109206">
                <a:tc>
                  <a:txBody>
                    <a:bodyPr/>
                    <a:lstStyle/>
                    <a:p>
                      <a:r>
                        <a:rPr kumimoji="1" lang="ja-JP" altLang="en-US" sz="800" dirty="0"/>
                        <a:t>戻り値</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曜日</a:t>
                      </a:r>
                      <a:r>
                        <a:rPr kumimoji="1" lang="en-US" altLang="ja-JP" sz="800" dirty="0"/>
                        <a:t>(String)</a:t>
                      </a:r>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4168282265"/>
                  </a:ext>
                </a:extLst>
              </a:tr>
              <a:tr h="109206">
                <a:tc>
                  <a:txBody>
                    <a:bodyPr/>
                    <a:lstStyle/>
                    <a:p>
                      <a:r>
                        <a:rPr kumimoji="1" lang="ja-JP" altLang="en-US" sz="800" dirty="0"/>
                        <a:t>引数</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kumimoji="1" lang="ja-JP" altLang="en-US" sz="800" dirty="0"/>
                        <a:t>説明</a:t>
                      </a:r>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2439315046"/>
                  </a:ext>
                </a:extLst>
              </a:tr>
              <a:tr h="109206">
                <a:tc>
                  <a:txBody>
                    <a:bodyPr/>
                    <a:lstStyle/>
                    <a:p>
                      <a:r>
                        <a:rPr kumimoji="1" lang="ja-JP" altLang="en-US" sz="800" dirty="0"/>
                        <a:t>日付</a:t>
                      </a:r>
                      <a:endParaRPr kumimoji="1" lang="en-US" altLang="ja-JP" sz="800" dirty="0"/>
                    </a:p>
                    <a:p>
                      <a:r>
                        <a:rPr kumimoji="1" lang="en-US" altLang="ja-JP" sz="800" dirty="0"/>
                        <a:t>(Date)</a:t>
                      </a:r>
                      <a:endParaRPr kumimoji="1" lang="ja-JP" altLang="en-US"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800" dirty="0"/>
                        <a:t>対象日を</a:t>
                      </a:r>
                      <a:r>
                        <a:rPr kumimoji="1" lang="en-US" altLang="ja-JP" sz="800" dirty="0"/>
                        <a:t>Date</a:t>
                      </a:r>
                      <a:r>
                        <a:rPr kumimoji="1" lang="ja-JP" altLang="en-US" sz="800" dirty="0"/>
                        <a:t>型で指定</a:t>
                      </a:r>
                      <a:endParaRPr kumimoji="1" lang="en-US" altLang="ja-JP" sz="800" dirty="0"/>
                    </a:p>
                  </a:txBody>
                  <a:tcPr marT="18000" marB="18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48345130"/>
                  </a:ext>
                </a:extLst>
              </a:tr>
            </a:tbl>
          </a:graphicData>
        </a:graphic>
      </p:graphicFrame>
    </p:spTree>
    <p:extLst>
      <p:ext uri="{BB962C8B-B14F-4D97-AF65-F5344CB8AC3E}">
        <p14:creationId xmlns:p14="http://schemas.microsoft.com/office/powerpoint/2010/main" val="3556091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CC2946-0B61-5759-517A-5B5C97D2244B}"/>
              </a:ext>
            </a:extLst>
          </p:cNvPr>
          <p:cNvSpPr>
            <a:spLocks noGrp="1"/>
          </p:cNvSpPr>
          <p:nvPr>
            <p:ph type="title"/>
          </p:nvPr>
        </p:nvSpPr>
        <p:spPr>
          <a:xfrm>
            <a:off x="457199" y="243811"/>
            <a:ext cx="4629150" cy="462492"/>
          </a:xfrm>
        </p:spPr>
        <p:txBody>
          <a:bodyPr>
            <a:normAutofit fontScale="90000"/>
          </a:bodyPr>
          <a:lstStyle/>
          <a:p>
            <a:r>
              <a:rPr kumimoji="1" lang="en-US" altLang="ja-JP" dirty="0"/>
              <a:t>3.</a:t>
            </a:r>
            <a:r>
              <a:rPr kumimoji="1" lang="ja-JP" altLang="en-US" dirty="0"/>
              <a:t> バージョン情報</a:t>
            </a:r>
          </a:p>
        </p:txBody>
      </p:sp>
      <p:sp>
        <p:nvSpPr>
          <p:cNvPr id="4" name="テキスト ボックス 3">
            <a:extLst>
              <a:ext uri="{FF2B5EF4-FFF2-40B4-BE49-F238E27FC236}">
                <a16:creationId xmlns:a16="http://schemas.microsoft.com/office/drawing/2014/main" id="{7FDFD002-B4EB-DBE6-B520-1D95DD63705E}"/>
              </a:ext>
            </a:extLst>
          </p:cNvPr>
          <p:cNvSpPr txBox="1"/>
          <p:nvPr/>
        </p:nvSpPr>
        <p:spPr>
          <a:xfrm>
            <a:off x="427355" y="706303"/>
            <a:ext cx="5546725" cy="556884"/>
          </a:xfrm>
          <a:prstGeom prst="rect">
            <a:avLst/>
          </a:prstGeom>
          <a:noFill/>
          <a:ln>
            <a:noFill/>
          </a:ln>
        </p:spPr>
        <p:txBody>
          <a:bodyPr wrap="square" rtlCol="0">
            <a:spAutoFit/>
          </a:bodyPr>
          <a:lstStyle/>
          <a:p>
            <a:pPr>
              <a:lnSpc>
                <a:spcPct val="150000"/>
              </a:lnSpc>
            </a:pPr>
            <a:r>
              <a:rPr kumimoji="1" lang="ja-JP" altLang="en-US" sz="1050" dirty="0"/>
              <a:t>　バージョン情報の参照または定義を行います。</a:t>
            </a:r>
            <a:endParaRPr kumimoji="1" lang="en-US" altLang="ja-JP" sz="1050" dirty="0"/>
          </a:p>
          <a:p>
            <a:pPr>
              <a:lnSpc>
                <a:spcPct val="150000"/>
              </a:lnSpc>
            </a:pPr>
            <a:r>
              <a:rPr kumimoji="1" lang="ja-JP" altLang="en-US" sz="1050" dirty="0"/>
              <a:t>　リリース前には更新しておいてください。</a:t>
            </a:r>
            <a:endParaRPr kumimoji="1" lang="en-US" altLang="ja-JP" sz="1050" dirty="0"/>
          </a:p>
        </p:txBody>
      </p:sp>
      <p:pic>
        <p:nvPicPr>
          <p:cNvPr id="14" name="図 13">
            <a:extLst>
              <a:ext uri="{FF2B5EF4-FFF2-40B4-BE49-F238E27FC236}">
                <a16:creationId xmlns:a16="http://schemas.microsoft.com/office/drawing/2014/main" id="{1B1FBD6E-EEF6-B9C2-D3BF-51892C3EF186}"/>
              </a:ext>
            </a:extLst>
          </p:cNvPr>
          <p:cNvPicPr>
            <a:picLocks noChangeAspect="1"/>
          </p:cNvPicPr>
          <p:nvPr/>
        </p:nvPicPr>
        <p:blipFill>
          <a:blip r:embed="rId3"/>
          <a:stretch>
            <a:fillRect/>
          </a:stretch>
        </p:blipFill>
        <p:spPr>
          <a:xfrm>
            <a:off x="717549" y="1505008"/>
            <a:ext cx="4987529" cy="3447992"/>
          </a:xfrm>
          <a:prstGeom prst="rect">
            <a:avLst/>
          </a:prstGeom>
        </p:spPr>
      </p:pic>
    </p:spTree>
    <p:extLst>
      <p:ext uri="{BB962C8B-B14F-4D97-AF65-F5344CB8AC3E}">
        <p14:creationId xmlns:p14="http://schemas.microsoft.com/office/powerpoint/2010/main" val="16033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14B4FA09-8F81-6F08-1511-4E9CEC6FC04A}"/>
              </a:ext>
            </a:extLst>
          </p:cNvPr>
          <p:cNvPicPr>
            <a:picLocks noChangeAspect="1"/>
          </p:cNvPicPr>
          <p:nvPr/>
        </p:nvPicPr>
        <p:blipFill rotWithShape="1">
          <a:blip r:embed="rId3"/>
          <a:srcRect r="2916" b="11129"/>
          <a:stretch/>
        </p:blipFill>
        <p:spPr>
          <a:xfrm>
            <a:off x="630482" y="7296479"/>
            <a:ext cx="4323199" cy="2491464"/>
          </a:xfrm>
          <a:prstGeom prst="rect">
            <a:avLst/>
          </a:prstGeom>
        </p:spPr>
      </p:pic>
      <p:pic>
        <p:nvPicPr>
          <p:cNvPr id="28" name="図 27">
            <a:extLst>
              <a:ext uri="{FF2B5EF4-FFF2-40B4-BE49-F238E27FC236}">
                <a16:creationId xmlns:a16="http://schemas.microsoft.com/office/drawing/2014/main" id="{7FDE5447-C3F4-584C-A886-E25E7F4909C6}"/>
              </a:ext>
            </a:extLst>
          </p:cNvPr>
          <p:cNvPicPr>
            <a:picLocks noChangeAspect="1"/>
          </p:cNvPicPr>
          <p:nvPr/>
        </p:nvPicPr>
        <p:blipFill rotWithShape="1">
          <a:blip r:embed="rId4"/>
          <a:srcRect t="15070" r="34029" b="9030"/>
          <a:stretch/>
        </p:blipFill>
        <p:spPr>
          <a:xfrm>
            <a:off x="2948748" y="7600950"/>
            <a:ext cx="3078686" cy="2229903"/>
          </a:xfrm>
          <a:prstGeom prst="rect">
            <a:avLst/>
          </a:prstGeom>
        </p:spPr>
      </p:pic>
      <p:sp>
        <p:nvSpPr>
          <p:cNvPr id="2" name="タイトル 1">
            <a:extLst>
              <a:ext uri="{FF2B5EF4-FFF2-40B4-BE49-F238E27FC236}">
                <a16:creationId xmlns:a16="http://schemas.microsoft.com/office/drawing/2014/main" id="{66CC2946-0B61-5759-517A-5B5C97D2244B}"/>
              </a:ext>
            </a:extLst>
          </p:cNvPr>
          <p:cNvSpPr>
            <a:spLocks noGrp="1"/>
          </p:cNvSpPr>
          <p:nvPr>
            <p:ph type="title"/>
          </p:nvPr>
        </p:nvSpPr>
        <p:spPr>
          <a:xfrm>
            <a:off x="457199" y="243811"/>
            <a:ext cx="4629150" cy="462492"/>
          </a:xfrm>
        </p:spPr>
        <p:txBody>
          <a:bodyPr>
            <a:normAutofit fontScale="90000"/>
          </a:bodyPr>
          <a:lstStyle/>
          <a:p>
            <a:r>
              <a:rPr lang="en-US" altLang="ja-JP" dirty="0"/>
              <a:t>4</a:t>
            </a:r>
            <a:r>
              <a:rPr kumimoji="1" lang="en-US" altLang="ja-JP" dirty="0"/>
              <a:t>.</a:t>
            </a:r>
            <a:r>
              <a:rPr kumimoji="1" lang="ja-JP" altLang="en-US" dirty="0"/>
              <a:t> </a:t>
            </a:r>
            <a:r>
              <a:rPr kumimoji="1" lang="en-US" altLang="ja-JP" dirty="0"/>
              <a:t>SQL</a:t>
            </a:r>
            <a:r>
              <a:rPr kumimoji="1" lang="ja-JP" altLang="en-US" dirty="0"/>
              <a:t> </a:t>
            </a:r>
            <a:r>
              <a:rPr kumimoji="1" lang="en-US" altLang="ja-JP" dirty="0"/>
              <a:t>Helper</a:t>
            </a:r>
            <a:endParaRPr kumimoji="1" lang="ja-JP" altLang="en-US" dirty="0"/>
          </a:p>
        </p:txBody>
      </p:sp>
      <p:sp>
        <p:nvSpPr>
          <p:cNvPr id="4" name="テキスト ボックス 3">
            <a:extLst>
              <a:ext uri="{FF2B5EF4-FFF2-40B4-BE49-F238E27FC236}">
                <a16:creationId xmlns:a16="http://schemas.microsoft.com/office/drawing/2014/main" id="{7FDFD002-B4EB-DBE6-B520-1D95DD63705E}"/>
              </a:ext>
            </a:extLst>
          </p:cNvPr>
          <p:cNvSpPr txBox="1"/>
          <p:nvPr/>
        </p:nvSpPr>
        <p:spPr>
          <a:xfrm>
            <a:off x="396875" y="706303"/>
            <a:ext cx="5546725" cy="1768754"/>
          </a:xfrm>
          <a:prstGeom prst="rect">
            <a:avLst/>
          </a:prstGeom>
          <a:noFill/>
          <a:ln>
            <a:noFill/>
          </a:ln>
        </p:spPr>
        <p:txBody>
          <a:bodyPr wrap="square" rtlCol="0">
            <a:spAutoFit/>
          </a:bodyPr>
          <a:lstStyle/>
          <a:p>
            <a:pPr>
              <a:lnSpc>
                <a:spcPct val="150000"/>
              </a:lnSpc>
            </a:pPr>
            <a:r>
              <a:rPr kumimoji="1" lang="ja-JP" altLang="en-US" sz="1050" dirty="0"/>
              <a:t>　</a:t>
            </a:r>
            <a:r>
              <a:rPr kumimoji="1" lang="en-US" altLang="ja-JP" sz="1050" dirty="0"/>
              <a:t>RDB</a:t>
            </a:r>
            <a:r>
              <a:rPr kumimoji="1" lang="ja-JP" altLang="en-US" sz="1050" dirty="0"/>
              <a:t>ではデータの操作は</a:t>
            </a:r>
            <a:r>
              <a:rPr kumimoji="1" lang="en-US" altLang="ja-JP" sz="1050" dirty="0"/>
              <a:t>SQL</a:t>
            </a:r>
            <a:r>
              <a:rPr kumimoji="1" lang="ja-JP" altLang="en-US" sz="1050" dirty="0"/>
              <a:t>を用います。</a:t>
            </a:r>
            <a:endParaRPr kumimoji="1" lang="en-US" altLang="ja-JP" sz="1050" dirty="0"/>
          </a:p>
          <a:p>
            <a:pPr>
              <a:lnSpc>
                <a:spcPct val="150000"/>
              </a:lnSpc>
            </a:pPr>
            <a:r>
              <a:rPr kumimoji="1" lang="ja-JP" altLang="en-US" sz="1050" dirty="0"/>
              <a:t>　</a:t>
            </a:r>
            <a:r>
              <a:rPr kumimoji="1" lang="en-US" altLang="ja-JP" sz="1050" dirty="0"/>
              <a:t>Access</a:t>
            </a:r>
            <a:r>
              <a:rPr kumimoji="1" lang="ja-JP" altLang="en-US" sz="1050" dirty="0"/>
              <a:t>はクエリデザインの「</a:t>
            </a:r>
            <a:r>
              <a:rPr kumimoji="1" lang="en-US" altLang="ja-JP" sz="1050" dirty="0"/>
              <a:t>SQL</a:t>
            </a:r>
            <a:r>
              <a:rPr kumimoji="1" lang="ja-JP" altLang="en-US" sz="1050" dirty="0"/>
              <a:t>ビュー」で</a:t>
            </a:r>
            <a:r>
              <a:rPr kumimoji="1" lang="en-US" altLang="ja-JP" sz="1050" dirty="0"/>
              <a:t>SQL</a:t>
            </a:r>
            <a:r>
              <a:rPr kumimoji="1" lang="ja-JP" altLang="en-US" sz="1050" dirty="0"/>
              <a:t>を編集操作できますが、</a:t>
            </a:r>
            <a:r>
              <a:rPr kumimoji="1" lang="en-US" altLang="ja-JP" sz="1050" dirty="0"/>
              <a:t>SQL</a:t>
            </a:r>
            <a:r>
              <a:rPr kumimoji="1" lang="ja-JP" altLang="en-US" sz="1050" dirty="0"/>
              <a:t>ビューではコメントを記述できなかったり、インデントをそろえて整形して記述しても保存して開きなおすと書式が崩れてしまうなどの欠点があり、クエリデザインだけで</a:t>
            </a:r>
            <a:r>
              <a:rPr kumimoji="1" lang="en-US" altLang="ja-JP" sz="1050" dirty="0"/>
              <a:t>SQL</a:t>
            </a:r>
            <a:r>
              <a:rPr kumimoji="1" lang="ja-JP" altLang="en-US" sz="1050" dirty="0"/>
              <a:t>をメンテナンスするのはかなり大変です。このため、</a:t>
            </a:r>
            <a:r>
              <a:rPr kumimoji="1" lang="en-US" altLang="ja-JP" sz="1050" dirty="0"/>
              <a:t>SQL</a:t>
            </a:r>
            <a:r>
              <a:rPr kumimoji="1" lang="ja-JP" altLang="en-US" sz="1050" dirty="0"/>
              <a:t> </a:t>
            </a:r>
            <a:r>
              <a:rPr kumimoji="1" lang="en-US" altLang="ja-JP" sz="1050" dirty="0"/>
              <a:t>Helper</a:t>
            </a:r>
            <a:r>
              <a:rPr kumimoji="1" lang="ja-JP" altLang="en-US" sz="1050" dirty="0"/>
              <a:t>を用意しました。</a:t>
            </a:r>
            <a:endParaRPr kumimoji="1" lang="en-US" altLang="ja-JP" sz="1050" dirty="0"/>
          </a:p>
          <a:p>
            <a:pPr>
              <a:lnSpc>
                <a:spcPct val="150000"/>
              </a:lnSpc>
            </a:pPr>
            <a:r>
              <a:rPr kumimoji="1" lang="ja-JP" altLang="en-US" sz="1050" dirty="0"/>
              <a:t>　</a:t>
            </a:r>
            <a:r>
              <a:rPr kumimoji="1" lang="en-US" altLang="ja-JP" sz="1050" dirty="0"/>
              <a:t>SQL</a:t>
            </a:r>
            <a:r>
              <a:rPr kumimoji="1" lang="ja-JP" altLang="en-US" sz="1050" dirty="0"/>
              <a:t> </a:t>
            </a:r>
            <a:r>
              <a:rPr kumimoji="1" lang="en-US" altLang="ja-JP" sz="1050" dirty="0"/>
              <a:t>Helper</a:t>
            </a:r>
            <a:r>
              <a:rPr kumimoji="1" lang="ja-JP" altLang="en-US" sz="1050" dirty="0"/>
              <a:t>は以下の特長があります。</a:t>
            </a:r>
            <a:endParaRPr kumimoji="1" lang="en-US" altLang="ja-JP" sz="1050" dirty="0"/>
          </a:p>
          <a:p>
            <a:pPr>
              <a:lnSpc>
                <a:spcPct val="150000"/>
              </a:lnSpc>
            </a:pPr>
            <a:endParaRPr kumimoji="1" lang="en-US" altLang="ja-JP" sz="1050" dirty="0"/>
          </a:p>
        </p:txBody>
      </p:sp>
      <p:pic>
        <p:nvPicPr>
          <p:cNvPr id="8" name="図 7">
            <a:extLst>
              <a:ext uri="{FF2B5EF4-FFF2-40B4-BE49-F238E27FC236}">
                <a16:creationId xmlns:a16="http://schemas.microsoft.com/office/drawing/2014/main" id="{F17A39CC-D307-ED9E-E0E3-7C3407B4436B}"/>
              </a:ext>
            </a:extLst>
          </p:cNvPr>
          <p:cNvPicPr>
            <a:picLocks noChangeAspect="1"/>
          </p:cNvPicPr>
          <p:nvPr/>
        </p:nvPicPr>
        <p:blipFill rotWithShape="1">
          <a:blip r:embed="rId5"/>
          <a:srcRect l="23876" t="22825" r="49427" b="58146"/>
          <a:stretch/>
        </p:blipFill>
        <p:spPr>
          <a:xfrm>
            <a:off x="647700" y="2705619"/>
            <a:ext cx="3254929" cy="1247775"/>
          </a:xfrm>
          <a:prstGeom prst="rect">
            <a:avLst/>
          </a:prstGeom>
        </p:spPr>
      </p:pic>
      <p:pic>
        <p:nvPicPr>
          <p:cNvPr id="10" name="図 9">
            <a:extLst>
              <a:ext uri="{FF2B5EF4-FFF2-40B4-BE49-F238E27FC236}">
                <a16:creationId xmlns:a16="http://schemas.microsoft.com/office/drawing/2014/main" id="{B9CC6C2A-B1A9-AEB2-FA17-0555C78226EC}"/>
              </a:ext>
            </a:extLst>
          </p:cNvPr>
          <p:cNvPicPr>
            <a:picLocks noChangeAspect="1"/>
          </p:cNvPicPr>
          <p:nvPr/>
        </p:nvPicPr>
        <p:blipFill rotWithShape="1">
          <a:blip r:embed="rId6"/>
          <a:srcRect l="24220" t="23037" r="49083" b="37175"/>
          <a:stretch/>
        </p:blipFill>
        <p:spPr>
          <a:xfrm>
            <a:off x="647700" y="4365431"/>
            <a:ext cx="3254929" cy="2608976"/>
          </a:xfrm>
          <a:prstGeom prst="rect">
            <a:avLst/>
          </a:prstGeom>
        </p:spPr>
      </p:pic>
      <p:sp>
        <p:nvSpPr>
          <p:cNvPr id="18" name="矢印: 右 17">
            <a:extLst>
              <a:ext uri="{FF2B5EF4-FFF2-40B4-BE49-F238E27FC236}">
                <a16:creationId xmlns:a16="http://schemas.microsoft.com/office/drawing/2014/main" id="{B5E1D4DA-A1FC-53D4-251D-76ABE8E84630}"/>
              </a:ext>
            </a:extLst>
          </p:cNvPr>
          <p:cNvSpPr/>
          <p:nvPr/>
        </p:nvSpPr>
        <p:spPr>
          <a:xfrm>
            <a:off x="2197335" y="8424454"/>
            <a:ext cx="680532" cy="451132"/>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400" dirty="0"/>
              <a:t>整形</a:t>
            </a:r>
          </a:p>
        </p:txBody>
      </p:sp>
      <p:sp>
        <p:nvSpPr>
          <p:cNvPr id="19" name="テキスト ボックス 18">
            <a:extLst>
              <a:ext uri="{FF2B5EF4-FFF2-40B4-BE49-F238E27FC236}">
                <a16:creationId xmlns:a16="http://schemas.microsoft.com/office/drawing/2014/main" id="{B624BCA2-29CA-84BC-5B16-535E1487F5C7}"/>
              </a:ext>
            </a:extLst>
          </p:cNvPr>
          <p:cNvSpPr txBox="1"/>
          <p:nvPr/>
        </p:nvSpPr>
        <p:spPr>
          <a:xfrm>
            <a:off x="2893496" y="3245801"/>
            <a:ext cx="3672800" cy="769441"/>
          </a:xfrm>
          <a:prstGeom prst="rect">
            <a:avLst/>
          </a:prstGeom>
          <a:solidFill>
            <a:schemeClr val="bg1"/>
          </a:solidFill>
          <a:ln>
            <a:solidFill>
              <a:schemeClr val="accent5">
                <a:lumMod val="60000"/>
                <a:lumOff val="40000"/>
              </a:schemeClr>
            </a:solidFill>
          </a:ln>
          <a:effectLst>
            <a:outerShdw blurRad="50800" dist="38100" dir="2700000" algn="tl" rotWithShape="0">
              <a:prstClr val="black">
                <a:alpha val="40000"/>
              </a:prstClr>
            </a:outerShdw>
          </a:effectLst>
        </p:spPr>
        <p:txBody>
          <a:bodyPr wrap="none" rtlCol="0">
            <a:spAutoFit/>
          </a:bodyPr>
          <a:lstStyle/>
          <a:p>
            <a:r>
              <a:rPr kumimoji="1" lang="en-US" altLang="ja-JP" sz="1100" dirty="0"/>
              <a:t>ANSI</a:t>
            </a:r>
            <a:r>
              <a:rPr kumimoji="1" lang="ja-JP" altLang="en-US" sz="1100" dirty="0"/>
              <a:t> </a:t>
            </a:r>
            <a:r>
              <a:rPr kumimoji="1" lang="en-US" altLang="ja-JP" sz="1100" dirty="0"/>
              <a:t>SQL</a:t>
            </a:r>
            <a:r>
              <a:rPr kumimoji="1" lang="ja-JP" altLang="en-US" sz="1100" dirty="0"/>
              <a:t>に準拠して</a:t>
            </a:r>
            <a:r>
              <a:rPr kumimoji="1" lang="en-US" altLang="ja-JP" sz="1100" dirty="0"/>
              <a:t>『/*</a:t>
            </a:r>
            <a:r>
              <a:rPr kumimoji="1" lang="ja-JP" altLang="en-US" sz="1100" dirty="0"/>
              <a:t>  *</a:t>
            </a:r>
            <a:r>
              <a:rPr kumimoji="1" lang="en-US" altLang="ja-JP" sz="1100" dirty="0"/>
              <a:t>/』</a:t>
            </a:r>
            <a:r>
              <a:rPr kumimoji="1" lang="ja-JP" altLang="en-US" sz="1100" dirty="0"/>
              <a:t>でくくられた部分</a:t>
            </a:r>
            <a:endParaRPr kumimoji="1" lang="en-US" altLang="ja-JP" sz="1100" dirty="0"/>
          </a:p>
          <a:p>
            <a:r>
              <a:rPr kumimoji="1" lang="ja-JP" altLang="en-US" sz="1100" dirty="0"/>
              <a:t>および半角ハイフン二つ</a:t>
            </a:r>
            <a:r>
              <a:rPr kumimoji="1" lang="en-US" altLang="ja-JP" sz="1100" dirty="0"/>
              <a:t>『--』</a:t>
            </a:r>
            <a:r>
              <a:rPr kumimoji="1" lang="ja-JP" altLang="en-US" sz="1100" dirty="0"/>
              <a:t>で始まる行はコメントに</a:t>
            </a:r>
            <a:endParaRPr kumimoji="1" lang="en-US" altLang="ja-JP" sz="1100" dirty="0"/>
          </a:p>
          <a:p>
            <a:r>
              <a:rPr kumimoji="1" lang="ja-JP" altLang="en-US" sz="1100" dirty="0"/>
              <a:t>なります。</a:t>
            </a:r>
            <a:endParaRPr kumimoji="1" lang="en-US" altLang="ja-JP" sz="1100" dirty="0"/>
          </a:p>
          <a:p>
            <a:r>
              <a:rPr kumimoji="1" lang="ja-JP" altLang="en-US" sz="1100" dirty="0"/>
              <a:t>また</a:t>
            </a:r>
            <a:r>
              <a:rPr kumimoji="1" lang="en-US" altLang="ja-JP" sz="1100" dirty="0"/>
              <a:t>SQL</a:t>
            </a:r>
            <a:r>
              <a:rPr kumimoji="1" lang="ja-JP" altLang="en-US" sz="1100" dirty="0"/>
              <a:t>予約語は色分け表示されます。</a:t>
            </a:r>
          </a:p>
        </p:txBody>
      </p:sp>
      <p:sp>
        <p:nvSpPr>
          <p:cNvPr id="20" name="テキスト ボックス 19">
            <a:extLst>
              <a:ext uri="{FF2B5EF4-FFF2-40B4-BE49-F238E27FC236}">
                <a16:creationId xmlns:a16="http://schemas.microsoft.com/office/drawing/2014/main" id="{90FCE052-AD9E-F4C7-BF7F-E534F51B6698}"/>
              </a:ext>
            </a:extLst>
          </p:cNvPr>
          <p:cNvSpPr txBox="1"/>
          <p:nvPr/>
        </p:nvSpPr>
        <p:spPr>
          <a:xfrm>
            <a:off x="396875" y="2394481"/>
            <a:ext cx="2395207" cy="261610"/>
          </a:xfrm>
          <a:prstGeom prst="rect">
            <a:avLst/>
          </a:prstGeom>
          <a:noFill/>
        </p:spPr>
        <p:txBody>
          <a:bodyPr wrap="none" rtlCol="0">
            <a:spAutoFit/>
          </a:bodyPr>
          <a:lstStyle/>
          <a:p>
            <a:r>
              <a:rPr kumimoji="1" lang="ja-JP" altLang="en-US" sz="1100" dirty="0"/>
              <a:t>１</a:t>
            </a:r>
            <a:r>
              <a:rPr kumimoji="1" lang="en-US" altLang="ja-JP" sz="1100" dirty="0"/>
              <a:t>.</a:t>
            </a:r>
            <a:r>
              <a:rPr kumimoji="1" lang="ja-JP" altLang="en-US" sz="1100" dirty="0"/>
              <a:t> コメントとキーワードの色分け</a:t>
            </a:r>
          </a:p>
        </p:txBody>
      </p:sp>
      <p:sp>
        <p:nvSpPr>
          <p:cNvPr id="21" name="テキスト ボックス 20">
            <a:extLst>
              <a:ext uri="{FF2B5EF4-FFF2-40B4-BE49-F238E27FC236}">
                <a16:creationId xmlns:a16="http://schemas.microsoft.com/office/drawing/2014/main" id="{47C210BD-8AC6-0AF5-B587-89B01AD95686}"/>
              </a:ext>
            </a:extLst>
          </p:cNvPr>
          <p:cNvSpPr txBox="1"/>
          <p:nvPr/>
        </p:nvSpPr>
        <p:spPr>
          <a:xfrm>
            <a:off x="396875" y="4031556"/>
            <a:ext cx="1125629" cy="261610"/>
          </a:xfrm>
          <a:prstGeom prst="rect">
            <a:avLst/>
          </a:prstGeom>
          <a:noFill/>
        </p:spPr>
        <p:txBody>
          <a:bodyPr wrap="none" rtlCol="0">
            <a:spAutoFit/>
          </a:bodyPr>
          <a:lstStyle/>
          <a:p>
            <a:r>
              <a:rPr kumimoji="1" lang="ja-JP" altLang="en-US" sz="1100" dirty="0"/>
              <a:t>２</a:t>
            </a:r>
            <a:r>
              <a:rPr kumimoji="1" lang="en-US" altLang="ja-JP" sz="1100" dirty="0"/>
              <a:t>.</a:t>
            </a:r>
            <a:r>
              <a:rPr kumimoji="1" lang="ja-JP" altLang="en-US" sz="1100" dirty="0"/>
              <a:t> マクロ定義</a:t>
            </a:r>
          </a:p>
        </p:txBody>
      </p:sp>
      <p:sp>
        <p:nvSpPr>
          <p:cNvPr id="22" name="テキスト ボックス 21">
            <a:extLst>
              <a:ext uri="{FF2B5EF4-FFF2-40B4-BE49-F238E27FC236}">
                <a16:creationId xmlns:a16="http://schemas.microsoft.com/office/drawing/2014/main" id="{16424C15-C17E-6A00-B10F-BE94392CFDB4}"/>
              </a:ext>
            </a:extLst>
          </p:cNvPr>
          <p:cNvSpPr txBox="1"/>
          <p:nvPr/>
        </p:nvSpPr>
        <p:spPr>
          <a:xfrm>
            <a:off x="2901871" y="4806990"/>
            <a:ext cx="3664425" cy="1107996"/>
          </a:xfrm>
          <a:prstGeom prst="rect">
            <a:avLst/>
          </a:prstGeom>
          <a:solidFill>
            <a:schemeClr val="bg1"/>
          </a:solidFill>
          <a:ln>
            <a:solidFill>
              <a:schemeClr val="accent5">
                <a:lumMod val="60000"/>
                <a:lumOff val="40000"/>
              </a:schemeClr>
            </a:solidFill>
          </a:ln>
          <a:effectLst>
            <a:outerShdw blurRad="50800" dist="38100" dir="2700000" algn="tl" rotWithShape="0">
              <a:prstClr val="black">
                <a:alpha val="40000"/>
              </a:prstClr>
            </a:outerShdw>
          </a:effectLst>
        </p:spPr>
        <p:txBody>
          <a:bodyPr wrap="square" rtlCol="0">
            <a:spAutoFit/>
          </a:bodyPr>
          <a:lstStyle/>
          <a:p>
            <a:r>
              <a:rPr kumimoji="1" lang="en-US" altLang="ja-JP" sz="1100" dirty="0"/>
              <a:t>『</a:t>
            </a:r>
            <a:r>
              <a:rPr kumimoji="1" lang="en-US" altLang="ja-JP" sz="1100" dirty="0" err="1"/>
              <a:t>def_Macro</a:t>
            </a:r>
            <a:r>
              <a:rPr kumimoji="1" lang="ja-JP" altLang="en-US" sz="1100" dirty="0"/>
              <a:t> </a:t>
            </a:r>
            <a:r>
              <a:rPr kumimoji="1" lang="en-US" altLang="ja-JP" sz="1100" dirty="0"/>
              <a:t>{</a:t>
            </a:r>
            <a:r>
              <a:rPr kumimoji="1" lang="ja-JP" altLang="en-US" sz="1100" dirty="0"/>
              <a:t>マクロ名</a:t>
            </a:r>
            <a:r>
              <a:rPr kumimoji="1" lang="en-US" altLang="ja-JP" sz="1100" dirty="0"/>
              <a:t>}</a:t>
            </a:r>
            <a:r>
              <a:rPr kumimoji="1" lang="ja-JP" altLang="en-US" sz="1100" dirty="0"/>
              <a:t>  ～ </a:t>
            </a:r>
            <a:r>
              <a:rPr kumimoji="1" lang="en-US" altLang="ja-JP" sz="1100" dirty="0" err="1"/>
              <a:t>def_end</a:t>
            </a:r>
            <a:r>
              <a:rPr kumimoji="1" lang="en-US" altLang="ja-JP" sz="1100" dirty="0"/>
              <a:t>』</a:t>
            </a:r>
            <a:r>
              <a:rPr kumimoji="1" lang="ja-JP" altLang="en-US" sz="1100" dirty="0"/>
              <a:t> で括った部分は</a:t>
            </a:r>
            <a:endParaRPr kumimoji="1" lang="en-US" altLang="ja-JP" sz="1100" dirty="0"/>
          </a:p>
          <a:p>
            <a:r>
              <a:rPr kumimoji="1" lang="ja-JP" altLang="en-US" sz="1100" dirty="0"/>
              <a:t>マクロブロックとなり、実行時に</a:t>
            </a:r>
            <a:r>
              <a:rPr kumimoji="1" lang="en-US" altLang="ja-JP" sz="1100" dirty="0"/>
              <a:t>{</a:t>
            </a:r>
            <a:r>
              <a:rPr kumimoji="1" lang="ja-JP" altLang="en-US" sz="1100" dirty="0"/>
              <a:t>マクロ名</a:t>
            </a:r>
            <a:r>
              <a:rPr kumimoji="1" lang="en-US" altLang="ja-JP" sz="1100" dirty="0"/>
              <a:t>}</a:t>
            </a:r>
            <a:r>
              <a:rPr kumimoji="1" lang="ja-JP" altLang="en-US" sz="1100" dirty="0"/>
              <a:t> で参照している部分が置換されます。</a:t>
            </a:r>
            <a:endParaRPr kumimoji="1" lang="en-US" altLang="ja-JP" sz="1100" dirty="0"/>
          </a:p>
          <a:p>
            <a:endParaRPr kumimoji="1" lang="en-US" altLang="ja-JP" sz="1100" dirty="0"/>
          </a:p>
          <a:p>
            <a:r>
              <a:rPr kumimoji="1" lang="ja-JP" altLang="en-US" sz="1100" dirty="0"/>
              <a:t>この例のように部分集合をマクロ化しておくと、</a:t>
            </a:r>
            <a:r>
              <a:rPr kumimoji="1" lang="en-US" altLang="ja-JP" sz="1100" dirty="0"/>
              <a:t>SQL</a:t>
            </a:r>
            <a:r>
              <a:rPr kumimoji="1" lang="ja-JP" altLang="en-US" sz="1100" dirty="0"/>
              <a:t>がすっきり見やすくなってメンテナンス性が向上します。</a:t>
            </a:r>
            <a:endParaRPr kumimoji="1" lang="en-US" altLang="ja-JP" sz="1100" dirty="0"/>
          </a:p>
        </p:txBody>
      </p:sp>
      <p:sp>
        <p:nvSpPr>
          <p:cNvPr id="23" name="テキスト ボックス 22">
            <a:extLst>
              <a:ext uri="{FF2B5EF4-FFF2-40B4-BE49-F238E27FC236}">
                <a16:creationId xmlns:a16="http://schemas.microsoft.com/office/drawing/2014/main" id="{97F41093-7DB7-7194-61F1-8D8F3522EFAC}"/>
              </a:ext>
            </a:extLst>
          </p:cNvPr>
          <p:cNvSpPr txBox="1"/>
          <p:nvPr/>
        </p:nvSpPr>
        <p:spPr>
          <a:xfrm>
            <a:off x="396874" y="6991959"/>
            <a:ext cx="936475" cy="261610"/>
          </a:xfrm>
          <a:prstGeom prst="rect">
            <a:avLst/>
          </a:prstGeom>
          <a:noFill/>
        </p:spPr>
        <p:txBody>
          <a:bodyPr wrap="none" rtlCol="0">
            <a:spAutoFit/>
          </a:bodyPr>
          <a:lstStyle/>
          <a:p>
            <a:r>
              <a:rPr kumimoji="1" lang="ja-JP" altLang="en-US" sz="1100" dirty="0"/>
              <a:t>３</a:t>
            </a:r>
            <a:r>
              <a:rPr kumimoji="1" lang="en-US" altLang="ja-JP" sz="1100" dirty="0"/>
              <a:t>.</a:t>
            </a:r>
            <a:r>
              <a:rPr kumimoji="1" lang="ja-JP" altLang="en-US" sz="1100" dirty="0"/>
              <a:t> </a:t>
            </a:r>
            <a:r>
              <a:rPr kumimoji="1" lang="en-US" altLang="ja-JP" sz="1100" dirty="0"/>
              <a:t>SQL</a:t>
            </a:r>
            <a:r>
              <a:rPr kumimoji="1" lang="ja-JP" altLang="en-US" sz="1100" dirty="0"/>
              <a:t>整形</a:t>
            </a:r>
          </a:p>
        </p:txBody>
      </p:sp>
      <p:sp>
        <p:nvSpPr>
          <p:cNvPr id="24" name="テキスト ボックス 23">
            <a:extLst>
              <a:ext uri="{FF2B5EF4-FFF2-40B4-BE49-F238E27FC236}">
                <a16:creationId xmlns:a16="http://schemas.microsoft.com/office/drawing/2014/main" id="{B7F49F2E-CC24-207F-3E28-E4A22F226570}"/>
              </a:ext>
            </a:extLst>
          </p:cNvPr>
          <p:cNvSpPr txBox="1"/>
          <p:nvPr/>
        </p:nvSpPr>
        <p:spPr>
          <a:xfrm>
            <a:off x="2832495" y="7187080"/>
            <a:ext cx="3664425" cy="261610"/>
          </a:xfrm>
          <a:prstGeom prst="rect">
            <a:avLst/>
          </a:prstGeom>
          <a:solidFill>
            <a:schemeClr val="bg1"/>
          </a:solidFill>
          <a:ln>
            <a:solidFill>
              <a:schemeClr val="accent5">
                <a:lumMod val="60000"/>
                <a:lumOff val="40000"/>
              </a:schemeClr>
            </a:solidFill>
          </a:ln>
          <a:effectLst>
            <a:outerShdw blurRad="50800" dist="38100" dir="2700000" algn="tl" rotWithShape="0">
              <a:prstClr val="black">
                <a:alpha val="40000"/>
              </a:prstClr>
            </a:outerShdw>
          </a:effectLst>
        </p:spPr>
        <p:txBody>
          <a:bodyPr wrap="square" rtlCol="0">
            <a:spAutoFit/>
          </a:bodyPr>
          <a:lstStyle/>
          <a:p>
            <a:r>
              <a:rPr kumimoji="1" lang="en-US" altLang="ja-JP" sz="1100" dirty="0"/>
              <a:t>SQL</a:t>
            </a:r>
            <a:r>
              <a:rPr kumimoji="1" lang="ja-JP" altLang="en-US" sz="1100" dirty="0"/>
              <a:t>ビューなどで書式の崩れた</a:t>
            </a:r>
            <a:r>
              <a:rPr kumimoji="1" lang="en-US" altLang="ja-JP" sz="1100" dirty="0"/>
              <a:t>SQL</a:t>
            </a:r>
            <a:r>
              <a:rPr kumimoji="1" lang="ja-JP" altLang="en-US" sz="1100" dirty="0"/>
              <a:t>を整形します。</a:t>
            </a:r>
            <a:endParaRPr kumimoji="1" lang="en-US" altLang="ja-JP" sz="1100" dirty="0"/>
          </a:p>
        </p:txBody>
      </p:sp>
    </p:spTree>
    <p:extLst>
      <p:ext uri="{BB962C8B-B14F-4D97-AF65-F5344CB8AC3E}">
        <p14:creationId xmlns:p14="http://schemas.microsoft.com/office/powerpoint/2010/main" val="3654067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F16EE3C1-41C1-57EF-5D9A-223C7D0DF01B}"/>
              </a:ext>
            </a:extLst>
          </p:cNvPr>
          <p:cNvSpPr txBox="1"/>
          <p:nvPr/>
        </p:nvSpPr>
        <p:spPr>
          <a:xfrm>
            <a:off x="437246" y="5861599"/>
            <a:ext cx="6090173" cy="3485570"/>
          </a:xfrm>
          <a:prstGeom prst="rect">
            <a:avLst/>
          </a:prstGeom>
          <a:noFill/>
          <a:ln>
            <a:noFill/>
          </a:ln>
        </p:spPr>
        <p:txBody>
          <a:bodyPr wrap="square" rtlCol="0">
            <a:spAutoFit/>
          </a:bodyPr>
          <a:lstStyle/>
          <a:p>
            <a:r>
              <a:rPr kumimoji="1" lang="ja-JP" altLang="en-US" sz="1050" dirty="0"/>
              <a:t>① 実行ボタン</a:t>
            </a:r>
            <a:endParaRPr kumimoji="1" lang="en-US" altLang="ja-JP" sz="1050" dirty="0"/>
          </a:p>
          <a:p>
            <a:r>
              <a:rPr kumimoji="1" lang="ja-JP" altLang="en-US" sz="1050" dirty="0"/>
              <a:t>　編集ペインの</a:t>
            </a:r>
            <a:r>
              <a:rPr kumimoji="1" lang="en-US" altLang="ja-JP" sz="1050" dirty="0"/>
              <a:t>SQL</a:t>
            </a:r>
            <a:r>
              <a:rPr kumimoji="1" lang="ja-JP" altLang="en-US" sz="1050" dirty="0"/>
              <a:t>を実行します。</a:t>
            </a:r>
            <a:r>
              <a:rPr kumimoji="1" lang="en-US" altLang="ja-JP" sz="1050" dirty="0"/>
              <a:t>Select</a:t>
            </a:r>
            <a:r>
              <a:rPr kumimoji="1" lang="ja-JP" altLang="en-US" sz="1050" dirty="0"/>
              <a:t>の時はデータシートビューで表示し更新系、</a:t>
            </a:r>
            <a:r>
              <a:rPr kumimoji="1" lang="en-US" altLang="ja-JP" sz="1050" dirty="0"/>
              <a:t>(Update/</a:t>
            </a:r>
            <a:r>
              <a:rPr kumimoji="1" lang="en-US" altLang="ja-JP" sz="1050" dirty="0" err="1"/>
              <a:t>Delet</a:t>
            </a:r>
            <a:r>
              <a:rPr kumimoji="1" lang="en-US" altLang="ja-JP" sz="1050" dirty="0"/>
              <a:t>/Insert)</a:t>
            </a:r>
            <a:r>
              <a:rPr kumimoji="1" lang="ja-JP" altLang="en-US" sz="1050" dirty="0"/>
              <a:t>の場合は実行前に確認プロンプトを出して更新を実行します。</a:t>
            </a:r>
            <a:endParaRPr kumimoji="1" lang="en-US" altLang="ja-JP" sz="1050" dirty="0"/>
          </a:p>
          <a:p>
            <a:r>
              <a:rPr kumimoji="1" lang="ja-JP" altLang="en-US" sz="1050" dirty="0"/>
              <a:t>　実行結果は</a:t>
            </a:r>
            <a:r>
              <a:rPr kumimoji="1" lang="en-US" altLang="ja-JP" sz="1050" dirty="0" err="1"/>
              <a:t>SQLLog</a:t>
            </a:r>
            <a:r>
              <a:rPr kumimoji="1" lang="ja-JP" altLang="en-US" sz="1050" dirty="0"/>
              <a:t>に記録されます。</a:t>
            </a:r>
            <a:endParaRPr kumimoji="1" lang="en-US" altLang="ja-JP" sz="1050" dirty="0"/>
          </a:p>
          <a:p>
            <a:endParaRPr kumimoji="1" lang="en-US" altLang="ja-JP" sz="1050" dirty="0"/>
          </a:p>
          <a:p>
            <a:r>
              <a:rPr kumimoji="1" lang="ja-JP" altLang="en-US" sz="1050" dirty="0"/>
              <a:t>② </a:t>
            </a:r>
            <a:r>
              <a:rPr kumimoji="1" lang="en-US" altLang="ja-JP" sz="1050" dirty="0"/>
              <a:t>Excel</a:t>
            </a:r>
            <a:r>
              <a:rPr kumimoji="1" lang="ja-JP" altLang="en-US" sz="1050" dirty="0"/>
              <a:t>出力ボタン</a:t>
            </a:r>
            <a:endParaRPr kumimoji="1" lang="en-US" altLang="ja-JP" sz="1050" dirty="0"/>
          </a:p>
          <a:p>
            <a:r>
              <a:rPr kumimoji="1" lang="ja-JP" altLang="en-US" sz="1050" dirty="0"/>
              <a:t>　編集ペインの</a:t>
            </a:r>
            <a:r>
              <a:rPr kumimoji="1" lang="en-US" altLang="ja-JP" sz="1050" dirty="0"/>
              <a:t>SQL</a:t>
            </a:r>
            <a:r>
              <a:rPr kumimoji="1" lang="ja-JP" altLang="en-US" sz="1050" dirty="0"/>
              <a:t>実行結果を</a:t>
            </a:r>
            <a:r>
              <a:rPr kumimoji="1" lang="en-US" altLang="ja-JP" sz="1050" dirty="0"/>
              <a:t>Excel</a:t>
            </a:r>
            <a:r>
              <a:rPr kumimoji="1" lang="ja-JP" altLang="en-US" sz="1050" dirty="0"/>
              <a:t>に出力します。</a:t>
            </a:r>
            <a:endParaRPr kumimoji="1" lang="en-US" altLang="ja-JP" sz="1050" dirty="0"/>
          </a:p>
          <a:p>
            <a:endParaRPr kumimoji="1" lang="en-US" altLang="ja-JP" sz="1050" dirty="0"/>
          </a:p>
          <a:p>
            <a:r>
              <a:rPr kumimoji="1" lang="ja-JP" altLang="en-US" sz="1050" dirty="0"/>
              <a:t>③ </a:t>
            </a:r>
            <a:r>
              <a:rPr kumimoji="1" lang="en-US" altLang="ja-JP" sz="1050" dirty="0"/>
              <a:t>SQL</a:t>
            </a:r>
            <a:r>
              <a:rPr kumimoji="1" lang="ja-JP" altLang="en-US" sz="1050" dirty="0"/>
              <a:t>履歴ボタン</a:t>
            </a:r>
            <a:endParaRPr kumimoji="1" lang="en-US" altLang="ja-JP" sz="1050" dirty="0"/>
          </a:p>
          <a:p>
            <a:r>
              <a:rPr kumimoji="1" lang="ja-JP" altLang="en-US" sz="1050" dirty="0"/>
              <a:t>　</a:t>
            </a:r>
            <a:r>
              <a:rPr kumimoji="1" lang="en-US" altLang="ja-JP" sz="1050" dirty="0" err="1"/>
              <a:t>SQLLog</a:t>
            </a:r>
            <a:r>
              <a:rPr kumimoji="1" lang="ja-JP" altLang="en-US" sz="1050" dirty="0"/>
              <a:t>を表示します。</a:t>
            </a:r>
            <a:endParaRPr kumimoji="1" lang="en-US" altLang="ja-JP" sz="1050" dirty="0"/>
          </a:p>
          <a:p>
            <a:endParaRPr kumimoji="1" lang="en-US" altLang="ja-JP" sz="1050" dirty="0"/>
          </a:p>
          <a:p>
            <a:r>
              <a:rPr kumimoji="1" lang="ja-JP" altLang="en-US" sz="1050" dirty="0"/>
              <a:t>④ </a:t>
            </a:r>
            <a:r>
              <a:rPr kumimoji="1" lang="en-US" altLang="ja-JP" sz="1050" dirty="0"/>
              <a:t>Copy/Paste</a:t>
            </a:r>
            <a:r>
              <a:rPr kumimoji="1" lang="ja-JP" altLang="en-US" sz="1050" dirty="0"/>
              <a:t>、整形／</a:t>
            </a:r>
            <a:r>
              <a:rPr kumimoji="1" lang="en-US" altLang="ja-JP" sz="1050" dirty="0"/>
              <a:t>Rich</a:t>
            </a:r>
            <a:r>
              <a:rPr kumimoji="1" lang="ja-JP" altLang="en-US" sz="1050" dirty="0"/>
              <a:t>化</a:t>
            </a:r>
            <a:endParaRPr kumimoji="1" lang="en-US" altLang="ja-JP" sz="1050" dirty="0"/>
          </a:p>
          <a:p>
            <a:r>
              <a:rPr kumimoji="1" lang="ja-JP" altLang="en-US" sz="1050" dirty="0"/>
              <a:t>　その名の通りです。実行してみてください。</a:t>
            </a:r>
            <a:endParaRPr kumimoji="1" lang="en-US" altLang="ja-JP" sz="1050" dirty="0"/>
          </a:p>
          <a:p>
            <a:endParaRPr kumimoji="1" lang="en-US" altLang="ja-JP" sz="1050" dirty="0"/>
          </a:p>
          <a:p>
            <a:r>
              <a:rPr kumimoji="1" lang="ja-JP" altLang="en-US" sz="1050" dirty="0"/>
              <a:t>⑤ </a:t>
            </a:r>
            <a:r>
              <a:rPr kumimoji="1" lang="en-US" altLang="ja-JP" sz="1050" dirty="0"/>
              <a:t>Form</a:t>
            </a:r>
            <a:r>
              <a:rPr kumimoji="1" lang="ja-JP" altLang="en-US" sz="1050" dirty="0"/>
              <a:t>ソース</a:t>
            </a:r>
            <a:endParaRPr kumimoji="1" lang="en-US" altLang="ja-JP" sz="1050" dirty="0"/>
          </a:p>
          <a:p>
            <a:r>
              <a:rPr kumimoji="1" lang="ja-JP" altLang="en-US" sz="1050" dirty="0"/>
              <a:t>　</a:t>
            </a:r>
            <a:r>
              <a:rPr kumimoji="1" lang="en-US" altLang="ja-JP" sz="1050" dirty="0"/>
              <a:t>Form</a:t>
            </a:r>
            <a:r>
              <a:rPr kumimoji="1" lang="ja-JP" altLang="en-US" sz="1050" dirty="0"/>
              <a:t>の</a:t>
            </a:r>
            <a:r>
              <a:rPr kumimoji="1" lang="en-US" altLang="ja-JP" sz="1050" dirty="0"/>
              <a:t>Record</a:t>
            </a:r>
            <a:r>
              <a:rPr kumimoji="1" lang="ja-JP" altLang="en-US" sz="1050" dirty="0"/>
              <a:t> </a:t>
            </a:r>
            <a:r>
              <a:rPr kumimoji="1" lang="en-US" altLang="ja-JP" sz="1050" dirty="0"/>
              <a:t>source</a:t>
            </a:r>
            <a:r>
              <a:rPr kumimoji="1" lang="ja-JP" altLang="en-US" sz="1050" dirty="0"/>
              <a:t>を編集画面に貼り付けます。</a:t>
            </a:r>
            <a:r>
              <a:rPr kumimoji="1" lang="en-US" altLang="ja-JP" sz="1050" dirty="0" err="1"/>
              <a:t>Recordsource</a:t>
            </a:r>
            <a:r>
              <a:rPr kumimoji="1" lang="ja-JP" altLang="en-US" sz="1050" dirty="0"/>
              <a:t>が複雑な</a:t>
            </a:r>
            <a:r>
              <a:rPr kumimoji="1" lang="en-US" altLang="ja-JP" sz="1050" dirty="0"/>
              <a:t>SQL</a:t>
            </a:r>
            <a:r>
              <a:rPr kumimoji="1" lang="ja-JP" altLang="en-US" sz="1050" dirty="0"/>
              <a:t>になっているときは便利です。</a:t>
            </a:r>
            <a:endParaRPr kumimoji="1" lang="en-US" altLang="ja-JP" sz="1050" dirty="0"/>
          </a:p>
          <a:p>
            <a:endParaRPr kumimoji="1" lang="en-US" altLang="ja-JP" sz="1050" dirty="0"/>
          </a:p>
          <a:p>
            <a:r>
              <a:rPr kumimoji="1" lang="ja-JP" altLang="en-US" sz="1050" dirty="0"/>
              <a:t>⑥ 実行時</a:t>
            </a:r>
            <a:r>
              <a:rPr kumimoji="1" lang="en-US" altLang="ja-JP" sz="1050" dirty="0"/>
              <a:t>SQL</a:t>
            </a:r>
          </a:p>
          <a:p>
            <a:r>
              <a:rPr kumimoji="1" lang="ja-JP" altLang="en-US" sz="1050" dirty="0"/>
              <a:t>　編集中の</a:t>
            </a:r>
            <a:r>
              <a:rPr kumimoji="1" lang="en-US" altLang="ja-JP" sz="1050" dirty="0"/>
              <a:t>SQL</a:t>
            </a:r>
            <a:r>
              <a:rPr kumimoji="1" lang="ja-JP" altLang="en-US" sz="1050" dirty="0"/>
              <a:t>からコメント削除とマクロ展開を行って実行形式にしてクリップボードにコピーします。クエリの</a:t>
            </a:r>
            <a:r>
              <a:rPr kumimoji="1" lang="en-US" altLang="ja-JP" sz="1050" dirty="0"/>
              <a:t>SQL</a:t>
            </a:r>
            <a:r>
              <a:rPr kumimoji="1" lang="ja-JP" altLang="en-US" sz="1050" dirty="0"/>
              <a:t>ビューに貼り付けるとそのまま実行できます。</a:t>
            </a:r>
            <a:endParaRPr kumimoji="1" lang="en-US" altLang="ja-JP" sz="1050" dirty="0"/>
          </a:p>
        </p:txBody>
      </p:sp>
      <p:pic>
        <p:nvPicPr>
          <p:cNvPr id="32" name="図 31">
            <a:extLst>
              <a:ext uri="{FF2B5EF4-FFF2-40B4-BE49-F238E27FC236}">
                <a16:creationId xmlns:a16="http://schemas.microsoft.com/office/drawing/2014/main" id="{2F8CC0EC-CA13-B54B-725C-AD0A49846D36}"/>
              </a:ext>
            </a:extLst>
          </p:cNvPr>
          <p:cNvPicPr>
            <a:picLocks noChangeAspect="1"/>
          </p:cNvPicPr>
          <p:nvPr/>
        </p:nvPicPr>
        <p:blipFill>
          <a:blip r:embed="rId2"/>
          <a:stretch>
            <a:fillRect/>
          </a:stretch>
        </p:blipFill>
        <p:spPr>
          <a:xfrm>
            <a:off x="252614" y="1598679"/>
            <a:ext cx="6352771" cy="3999374"/>
          </a:xfrm>
          <a:prstGeom prst="rect">
            <a:avLst/>
          </a:prstGeom>
        </p:spPr>
      </p:pic>
      <p:sp>
        <p:nvSpPr>
          <p:cNvPr id="6" name="タイトル 1">
            <a:extLst>
              <a:ext uri="{FF2B5EF4-FFF2-40B4-BE49-F238E27FC236}">
                <a16:creationId xmlns:a16="http://schemas.microsoft.com/office/drawing/2014/main" id="{9BE735A3-3A33-2CF4-D975-0497894A28D7}"/>
              </a:ext>
            </a:extLst>
          </p:cNvPr>
          <p:cNvSpPr txBox="1">
            <a:spLocks/>
          </p:cNvSpPr>
          <p:nvPr/>
        </p:nvSpPr>
        <p:spPr>
          <a:xfrm>
            <a:off x="457199" y="243811"/>
            <a:ext cx="4629150" cy="462492"/>
          </a:xfrm>
          <a:prstGeom prst="rect">
            <a:avLst/>
          </a:prstGeom>
        </p:spPr>
        <p:txBody>
          <a:bodyPr vert="horz" lIns="91440" tIns="45720" rIns="91440" bIns="45720" rtlCol="0" anchor="t">
            <a:normAutofit fontScale="97500" lnSpcReduction="10000"/>
          </a:bodyPr>
          <a:lst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dirty="0"/>
              <a:t>5.</a:t>
            </a:r>
            <a:r>
              <a:rPr lang="ja-JP" altLang="en-US" dirty="0"/>
              <a:t> </a:t>
            </a:r>
            <a:r>
              <a:rPr lang="en-US" altLang="ja-JP" dirty="0"/>
              <a:t>SQL</a:t>
            </a:r>
            <a:r>
              <a:rPr lang="ja-JP" altLang="en-US" dirty="0"/>
              <a:t> </a:t>
            </a:r>
            <a:r>
              <a:rPr lang="en-US" altLang="ja-JP" dirty="0"/>
              <a:t>Helper</a:t>
            </a:r>
            <a:r>
              <a:rPr lang="ja-JP" altLang="en-US" dirty="0"/>
              <a:t>画面</a:t>
            </a:r>
          </a:p>
        </p:txBody>
      </p:sp>
      <p:sp>
        <p:nvSpPr>
          <p:cNvPr id="7" name="楕円 6">
            <a:extLst>
              <a:ext uri="{FF2B5EF4-FFF2-40B4-BE49-F238E27FC236}">
                <a16:creationId xmlns:a16="http://schemas.microsoft.com/office/drawing/2014/main" id="{DECEB7FA-7D55-5983-93EE-83D445F17BD9}"/>
              </a:ext>
            </a:extLst>
          </p:cNvPr>
          <p:cNvSpPr/>
          <p:nvPr/>
        </p:nvSpPr>
        <p:spPr>
          <a:xfrm>
            <a:off x="362978" y="2149415"/>
            <a:ext cx="2016904"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EF36D840-ABE0-CDA2-C7EC-6024B1BEE18C}"/>
              </a:ext>
            </a:extLst>
          </p:cNvPr>
          <p:cNvSpPr txBox="1"/>
          <p:nvPr/>
        </p:nvSpPr>
        <p:spPr>
          <a:xfrm>
            <a:off x="396875" y="706303"/>
            <a:ext cx="5546725" cy="623248"/>
          </a:xfrm>
          <a:prstGeom prst="rect">
            <a:avLst/>
          </a:prstGeom>
          <a:noFill/>
          <a:ln>
            <a:noFill/>
          </a:ln>
        </p:spPr>
        <p:txBody>
          <a:bodyPr wrap="square" rtlCol="0">
            <a:spAutoFit/>
          </a:bodyPr>
          <a:lstStyle/>
          <a:p>
            <a:pPr>
              <a:lnSpc>
                <a:spcPct val="150000"/>
              </a:lnSpc>
            </a:pPr>
            <a:r>
              <a:rPr kumimoji="1" lang="ja-JP" altLang="en-US" sz="1200" dirty="0"/>
              <a:t>　</a:t>
            </a:r>
            <a:r>
              <a:rPr kumimoji="1" lang="en-US" altLang="ja-JP" sz="1200" dirty="0" err="1"/>
              <a:t>SQLHelper</a:t>
            </a:r>
            <a:r>
              <a:rPr kumimoji="1" lang="ja-JP" altLang="en-US" sz="1200" dirty="0"/>
              <a:t>画面の各コマンドボタンの機能を示します。</a:t>
            </a:r>
            <a:endParaRPr kumimoji="1" lang="en-US" altLang="ja-JP" sz="1200" dirty="0"/>
          </a:p>
          <a:p>
            <a:pPr>
              <a:lnSpc>
                <a:spcPct val="150000"/>
              </a:lnSpc>
            </a:pPr>
            <a:r>
              <a:rPr kumimoji="1" lang="ja-JP" altLang="en-US" sz="1200" dirty="0"/>
              <a:t>　直感的に操作できると思います。</a:t>
            </a:r>
            <a:endParaRPr kumimoji="1" lang="en-US" altLang="ja-JP" sz="1200" dirty="0"/>
          </a:p>
        </p:txBody>
      </p:sp>
      <p:sp>
        <p:nvSpPr>
          <p:cNvPr id="9" name="テキスト ボックス 8">
            <a:extLst>
              <a:ext uri="{FF2B5EF4-FFF2-40B4-BE49-F238E27FC236}">
                <a16:creationId xmlns:a16="http://schemas.microsoft.com/office/drawing/2014/main" id="{D87A06FA-7DC4-6C52-D024-61238079D53D}"/>
              </a:ext>
            </a:extLst>
          </p:cNvPr>
          <p:cNvSpPr txBox="1"/>
          <p:nvPr/>
        </p:nvSpPr>
        <p:spPr>
          <a:xfrm>
            <a:off x="5040547" y="4117887"/>
            <a:ext cx="1417402" cy="507831"/>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ja-JP" altLang="en-US" sz="900" dirty="0"/>
              <a:t>テキストペイン：</a:t>
            </a:r>
            <a:endParaRPr kumimoji="1" lang="en-US" altLang="ja-JP" sz="900" dirty="0"/>
          </a:p>
          <a:p>
            <a:r>
              <a:rPr kumimoji="1" lang="ja-JP" altLang="en-US" sz="900" dirty="0"/>
              <a:t>文字飾りを除いた</a:t>
            </a:r>
            <a:endParaRPr kumimoji="1" lang="en-US" altLang="ja-JP" sz="900" dirty="0"/>
          </a:p>
          <a:p>
            <a:r>
              <a:rPr kumimoji="1" lang="ja-JP" altLang="en-US" sz="900" dirty="0"/>
              <a:t>プレーンテキスト</a:t>
            </a:r>
            <a:endParaRPr kumimoji="1" lang="en-US" altLang="ja-JP" sz="900" dirty="0"/>
          </a:p>
        </p:txBody>
      </p:sp>
      <p:sp>
        <p:nvSpPr>
          <p:cNvPr id="13" name="楕円 12">
            <a:extLst>
              <a:ext uri="{FF2B5EF4-FFF2-40B4-BE49-F238E27FC236}">
                <a16:creationId xmlns:a16="http://schemas.microsoft.com/office/drawing/2014/main" id="{6BCB3E9A-EA2F-B40A-7CD1-2F78EBA05450}"/>
              </a:ext>
            </a:extLst>
          </p:cNvPr>
          <p:cNvSpPr/>
          <p:nvPr/>
        </p:nvSpPr>
        <p:spPr>
          <a:xfrm>
            <a:off x="1365021" y="1862225"/>
            <a:ext cx="713938"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楕円 20">
            <a:extLst>
              <a:ext uri="{FF2B5EF4-FFF2-40B4-BE49-F238E27FC236}">
                <a16:creationId xmlns:a16="http://schemas.microsoft.com/office/drawing/2014/main" id="{58FF9C25-4109-7C32-9B9D-37DA30C99450}"/>
              </a:ext>
            </a:extLst>
          </p:cNvPr>
          <p:cNvSpPr/>
          <p:nvPr/>
        </p:nvSpPr>
        <p:spPr>
          <a:xfrm>
            <a:off x="2379882" y="2150790"/>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楕円 21">
            <a:extLst>
              <a:ext uri="{FF2B5EF4-FFF2-40B4-BE49-F238E27FC236}">
                <a16:creationId xmlns:a16="http://schemas.microsoft.com/office/drawing/2014/main" id="{88E49D8E-F900-0354-FC86-F3449BA57FEA}"/>
              </a:ext>
            </a:extLst>
          </p:cNvPr>
          <p:cNvSpPr/>
          <p:nvPr/>
        </p:nvSpPr>
        <p:spPr>
          <a:xfrm>
            <a:off x="2026867" y="1862225"/>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楕円 22">
            <a:extLst>
              <a:ext uri="{FF2B5EF4-FFF2-40B4-BE49-F238E27FC236}">
                <a16:creationId xmlns:a16="http://schemas.microsoft.com/office/drawing/2014/main" id="{96219C7E-5B54-3E55-CFDB-1CA0DD027496}"/>
              </a:ext>
            </a:extLst>
          </p:cNvPr>
          <p:cNvSpPr/>
          <p:nvPr/>
        </p:nvSpPr>
        <p:spPr>
          <a:xfrm>
            <a:off x="3078847" y="2150790"/>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楕円 32">
            <a:extLst>
              <a:ext uri="{FF2B5EF4-FFF2-40B4-BE49-F238E27FC236}">
                <a16:creationId xmlns:a16="http://schemas.microsoft.com/office/drawing/2014/main" id="{E63BC612-11E3-72DE-C28B-083746EF35AA}"/>
              </a:ext>
            </a:extLst>
          </p:cNvPr>
          <p:cNvSpPr/>
          <p:nvPr/>
        </p:nvSpPr>
        <p:spPr>
          <a:xfrm>
            <a:off x="2713897" y="1862225"/>
            <a:ext cx="668029" cy="190499"/>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ボックス 33">
            <a:extLst>
              <a:ext uri="{FF2B5EF4-FFF2-40B4-BE49-F238E27FC236}">
                <a16:creationId xmlns:a16="http://schemas.microsoft.com/office/drawing/2014/main" id="{D15951BC-BB1C-AE71-9F27-F8F47336E477}"/>
              </a:ext>
            </a:extLst>
          </p:cNvPr>
          <p:cNvSpPr txBox="1"/>
          <p:nvPr/>
        </p:nvSpPr>
        <p:spPr>
          <a:xfrm>
            <a:off x="1500493" y="1616004"/>
            <a:ext cx="312906" cy="246221"/>
          </a:xfrm>
          <a:prstGeom prst="rect">
            <a:avLst/>
          </a:prstGeom>
          <a:solidFill>
            <a:schemeClr val="bg1"/>
          </a:solidFill>
        </p:spPr>
        <p:txBody>
          <a:bodyPr wrap="none" rtlCol="0">
            <a:spAutoFit/>
          </a:bodyPr>
          <a:lstStyle/>
          <a:p>
            <a:r>
              <a:rPr kumimoji="1" lang="ja-JP" altLang="en-US" sz="1000" dirty="0"/>
              <a:t>①</a:t>
            </a:r>
          </a:p>
        </p:txBody>
      </p:sp>
      <p:sp>
        <p:nvSpPr>
          <p:cNvPr id="35" name="テキスト ボックス 34">
            <a:extLst>
              <a:ext uri="{FF2B5EF4-FFF2-40B4-BE49-F238E27FC236}">
                <a16:creationId xmlns:a16="http://schemas.microsoft.com/office/drawing/2014/main" id="{C10CF6D5-B67F-DF6E-DEF1-C694124DF7DB}"/>
              </a:ext>
            </a:extLst>
          </p:cNvPr>
          <p:cNvSpPr txBox="1"/>
          <p:nvPr/>
        </p:nvSpPr>
        <p:spPr>
          <a:xfrm>
            <a:off x="2204428" y="1596846"/>
            <a:ext cx="312906" cy="246221"/>
          </a:xfrm>
          <a:prstGeom prst="rect">
            <a:avLst/>
          </a:prstGeom>
          <a:solidFill>
            <a:schemeClr val="bg1"/>
          </a:solidFill>
        </p:spPr>
        <p:txBody>
          <a:bodyPr wrap="none" rtlCol="0">
            <a:spAutoFit/>
          </a:bodyPr>
          <a:lstStyle/>
          <a:p>
            <a:r>
              <a:rPr kumimoji="1" lang="ja-JP" altLang="en-US" sz="1000" dirty="0"/>
              <a:t>②</a:t>
            </a:r>
          </a:p>
        </p:txBody>
      </p:sp>
      <p:sp>
        <p:nvSpPr>
          <p:cNvPr id="36" name="テキスト ボックス 35">
            <a:extLst>
              <a:ext uri="{FF2B5EF4-FFF2-40B4-BE49-F238E27FC236}">
                <a16:creationId xmlns:a16="http://schemas.microsoft.com/office/drawing/2014/main" id="{D7F4F1BE-9771-17C0-DC63-872CA6C4431E}"/>
              </a:ext>
            </a:extLst>
          </p:cNvPr>
          <p:cNvSpPr txBox="1"/>
          <p:nvPr/>
        </p:nvSpPr>
        <p:spPr>
          <a:xfrm>
            <a:off x="2891458" y="1607342"/>
            <a:ext cx="312906" cy="246221"/>
          </a:xfrm>
          <a:prstGeom prst="rect">
            <a:avLst/>
          </a:prstGeom>
          <a:solidFill>
            <a:schemeClr val="bg1"/>
          </a:solidFill>
        </p:spPr>
        <p:txBody>
          <a:bodyPr wrap="none" rtlCol="0">
            <a:spAutoFit/>
          </a:bodyPr>
          <a:lstStyle/>
          <a:p>
            <a:r>
              <a:rPr kumimoji="1" lang="ja-JP" altLang="en-US" sz="1000" dirty="0"/>
              <a:t>③</a:t>
            </a:r>
          </a:p>
        </p:txBody>
      </p:sp>
      <p:sp>
        <p:nvSpPr>
          <p:cNvPr id="37" name="テキスト ボックス 36">
            <a:extLst>
              <a:ext uri="{FF2B5EF4-FFF2-40B4-BE49-F238E27FC236}">
                <a16:creationId xmlns:a16="http://schemas.microsoft.com/office/drawing/2014/main" id="{CD1D441D-421B-87E8-3E64-CC94499F7B03}"/>
              </a:ext>
            </a:extLst>
          </p:cNvPr>
          <p:cNvSpPr txBox="1"/>
          <p:nvPr/>
        </p:nvSpPr>
        <p:spPr>
          <a:xfrm>
            <a:off x="2615320" y="2339914"/>
            <a:ext cx="312906" cy="246221"/>
          </a:xfrm>
          <a:prstGeom prst="rect">
            <a:avLst/>
          </a:prstGeom>
          <a:solidFill>
            <a:schemeClr val="bg1"/>
          </a:solidFill>
        </p:spPr>
        <p:txBody>
          <a:bodyPr wrap="none" rtlCol="0">
            <a:spAutoFit/>
          </a:bodyPr>
          <a:lstStyle/>
          <a:p>
            <a:r>
              <a:rPr kumimoji="1" lang="ja-JP" altLang="en-US" sz="1000" dirty="0"/>
              <a:t>⑤</a:t>
            </a:r>
          </a:p>
        </p:txBody>
      </p:sp>
      <p:sp>
        <p:nvSpPr>
          <p:cNvPr id="38" name="テキスト ボックス 37">
            <a:extLst>
              <a:ext uri="{FF2B5EF4-FFF2-40B4-BE49-F238E27FC236}">
                <a16:creationId xmlns:a16="http://schemas.microsoft.com/office/drawing/2014/main" id="{A59D00F0-158A-6E16-22E6-F569FBBED561}"/>
              </a:ext>
            </a:extLst>
          </p:cNvPr>
          <p:cNvSpPr txBox="1"/>
          <p:nvPr/>
        </p:nvSpPr>
        <p:spPr>
          <a:xfrm>
            <a:off x="1187587" y="2374149"/>
            <a:ext cx="312906" cy="246221"/>
          </a:xfrm>
          <a:prstGeom prst="rect">
            <a:avLst/>
          </a:prstGeom>
          <a:solidFill>
            <a:schemeClr val="bg1"/>
          </a:solidFill>
        </p:spPr>
        <p:txBody>
          <a:bodyPr wrap="none" rtlCol="0">
            <a:spAutoFit/>
          </a:bodyPr>
          <a:lstStyle/>
          <a:p>
            <a:r>
              <a:rPr kumimoji="1" lang="ja-JP" altLang="en-US" sz="1000" dirty="0"/>
              <a:t>④</a:t>
            </a:r>
          </a:p>
        </p:txBody>
      </p:sp>
      <p:sp>
        <p:nvSpPr>
          <p:cNvPr id="39" name="テキスト ボックス 38">
            <a:extLst>
              <a:ext uri="{FF2B5EF4-FFF2-40B4-BE49-F238E27FC236}">
                <a16:creationId xmlns:a16="http://schemas.microsoft.com/office/drawing/2014/main" id="{8FABEB50-CFCC-7FB6-B7BC-DBC04CDF26AE}"/>
              </a:ext>
            </a:extLst>
          </p:cNvPr>
          <p:cNvSpPr txBox="1"/>
          <p:nvPr/>
        </p:nvSpPr>
        <p:spPr>
          <a:xfrm>
            <a:off x="3256408" y="2351314"/>
            <a:ext cx="312906" cy="246221"/>
          </a:xfrm>
          <a:prstGeom prst="rect">
            <a:avLst/>
          </a:prstGeom>
          <a:solidFill>
            <a:schemeClr val="bg1"/>
          </a:solidFill>
        </p:spPr>
        <p:txBody>
          <a:bodyPr wrap="none" rtlCol="0">
            <a:spAutoFit/>
          </a:bodyPr>
          <a:lstStyle/>
          <a:p>
            <a:r>
              <a:rPr kumimoji="1" lang="ja-JP" altLang="en-US" sz="1000" dirty="0"/>
              <a:t>⑥</a:t>
            </a:r>
          </a:p>
        </p:txBody>
      </p:sp>
      <p:sp>
        <p:nvSpPr>
          <p:cNvPr id="2" name="テキスト ボックス 1">
            <a:extLst>
              <a:ext uri="{FF2B5EF4-FFF2-40B4-BE49-F238E27FC236}">
                <a16:creationId xmlns:a16="http://schemas.microsoft.com/office/drawing/2014/main" id="{78183263-A67E-6917-540A-CAFB7866EA40}"/>
              </a:ext>
            </a:extLst>
          </p:cNvPr>
          <p:cNvSpPr txBox="1"/>
          <p:nvPr/>
        </p:nvSpPr>
        <p:spPr>
          <a:xfrm>
            <a:off x="3402992" y="4797509"/>
            <a:ext cx="1417402" cy="369332"/>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ja-JP" altLang="en-US" sz="900" dirty="0"/>
              <a:t>編集ペイン：</a:t>
            </a:r>
            <a:endParaRPr kumimoji="1" lang="en-US" altLang="ja-JP" sz="900" dirty="0"/>
          </a:p>
          <a:p>
            <a:r>
              <a:rPr kumimoji="1" lang="en-US" altLang="ja-JP" sz="900" dirty="0"/>
              <a:t>SQL</a:t>
            </a:r>
            <a:r>
              <a:rPr kumimoji="1" lang="ja-JP" altLang="en-US" sz="900" dirty="0"/>
              <a:t>を編集します。</a:t>
            </a:r>
            <a:endParaRPr kumimoji="1" lang="en-US" altLang="ja-JP" sz="900" dirty="0"/>
          </a:p>
        </p:txBody>
      </p:sp>
    </p:spTree>
    <p:extLst>
      <p:ext uri="{BB962C8B-B14F-4D97-AF65-F5344CB8AC3E}">
        <p14:creationId xmlns:p14="http://schemas.microsoft.com/office/powerpoint/2010/main" val="1607327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9BE735A3-3A33-2CF4-D975-0497894A28D7}"/>
              </a:ext>
            </a:extLst>
          </p:cNvPr>
          <p:cNvSpPr txBox="1">
            <a:spLocks/>
          </p:cNvSpPr>
          <p:nvPr/>
        </p:nvSpPr>
        <p:spPr>
          <a:xfrm>
            <a:off x="457199" y="243811"/>
            <a:ext cx="4629150" cy="462492"/>
          </a:xfrm>
          <a:prstGeom prst="rect">
            <a:avLst/>
          </a:prstGeom>
        </p:spPr>
        <p:txBody>
          <a:bodyPr vert="horz" lIns="91440" tIns="45720" rIns="91440" bIns="45720" rtlCol="0" anchor="t">
            <a:normAutofit fontScale="82500" lnSpcReduction="10000"/>
          </a:bodyPr>
          <a:lstStyle>
            <a:lvl1pPr algn="l" defTabSz="342900" rtl="0" eaLnBrk="1" latinLnBrk="0" hangingPunct="1">
              <a:spcBef>
                <a:spcPct val="0"/>
              </a:spcBef>
              <a:buNone/>
              <a:defRPr kumimoji="1" sz="27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t>６</a:t>
            </a:r>
            <a:r>
              <a:rPr lang="en-US" altLang="ja-JP" dirty="0"/>
              <a:t>.</a:t>
            </a:r>
            <a:r>
              <a:rPr lang="ja-JP" altLang="en-US" dirty="0"/>
              <a:t> 正規表現</a:t>
            </a:r>
            <a:r>
              <a:rPr lang="en-US" altLang="ja-JP" dirty="0"/>
              <a:t>Helper</a:t>
            </a:r>
            <a:r>
              <a:rPr lang="ja-JP" altLang="en-US" dirty="0"/>
              <a:t>（</a:t>
            </a:r>
            <a:r>
              <a:rPr lang="en-US" altLang="ja-JP" dirty="0"/>
              <a:t>RXP</a:t>
            </a:r>
            <a:r>
              <a:rPr lang="ja-JP" altLang="en-US" dirty="0"/>
              <a:t> </a:t>
            </a:r>
            <a:r>
              <a:rPr lang="en-US" altLang="ja-JP" dirty="0"/>
              <a:t>Helper</a:t>
            </a:r>
            <a:r>
              <a:rPr lang="ja-JP" altLang="en-US" dirty="0"/>
              <a:t>）</a:t>
            </a:r>
          </a:p>
        </p:txBody>
      </p:sp>
      <p:sp>
        <p:nvSpPr>
          <p:cNvPr id="8" name="テキスト ボックス 7">
            <a:extLst>
              <a:ext uri="{FF2B5EF4-FFF2-40B4-BE49-F238E27FC236}">
                <a16:creationId xmlns:a16="http://schemas.microsoft.com/office/drawing/2014/main" id="{EF36D840-ABE0-CDA2-C7EC-6024B1BEE18C}"/>
              </a:ext>
            </a:extLst>
          </p:cNvPr>
          <p:cNvSpPr txBox="1"/>
          <p:nvPr/>
        </p:nvSpPr>
        <p:spPr>
          <a:xfrm>
            <a:off x="396875" y="706303"/>
            <a:ext cx="5546725" cy="2738250"/>
          </a:xfrm>
          <a:prstGeom prst="rect">
            <a:avLst/>
          </a:prstGeom>
          <a:noFill/>
          <a:ln>
            <a:noFill/>
          </a:ln>
        </p:spPr>
        <p:txBody>
          <a:bodyPr wrap="square" rtlCol="0">
            <a:spAutoFit/>
          </a:bodyPr>
          <a:lstStyle/>
          <a:p>
            <a:pPr>
              <a:lnSpc>
                <a:spcPct val="150000"/>
              </a:lnSpc>
            </a:pPr>
            <a:r>
              <a:rPr kumimoji="1" lang="ja-JP" altLang="en-US" sz="1050" dirty="0"/>
              <a:t>　</a:t>
            </a:r>
            <a:r>
              <a:rPr kumimoji="1" lang="en-US" altLang="ja-JP" sz="1050" dirty="0"/>
              <a:t>RXP</a:t>
            </a:r>
            <a:r>
              <a:rPr kumimoji="1" lang="ja-JP" altLang="en-US" sz="1050" dirty="0"/>
              <a:t> </a:t>
            </a:r>
            <a:r>
              <a:rPr kumimoji="1" lang="en-US" altLang="ja-JP" sz="1050" dirty="0"/>
              <a:t>Helper</a:t>
            </a:r>
            <a:r>
              <a:rPr kumimoji="1" lang="ja-JP" altLang="en-US" sz="1050" dirty="0"/>
              <a:t>は正規表現のサポートツールです。正規パターンをテストできます。</a:t>
            </a:r>
            <a:endParaRPr kumimoji="1" lang="en-US" altLang="ja-JP" sz="1050" dirty="0"/>
          </a:p>
          <a:p>
            <a:pPr>
              <a:lnSpc>
                <a:spcPct val="150000"/>
              </a:lnSpc>
            </a:pPr>
            <a:endParaRPr kumimoji="1" lang="en-US" altLang="ja-JP" sz="1050" dirty="0"/>
          </a:p>
          <a:p>
            <a:pPr>
              <a:lnSpc>
                <a:spcPct val="150000"/>
              </a:lnSpc>
            </a:pPr>
            <a:r>
              <a:rPr kumimoji="1" lang="ja-JP" altLang="en-US" sz="1050" dirty="0"/>
              <a:t>　正規表現とは</a:t>
            </a:r>
            <a:r>
              <a:rPr kumimoji="1" lang="en-US" altLang="ja-JP" sz="1050" dirty="0"/>
              <a:t>Unix</a:t>
            </a:r>
            <a:r>
              <a:rPr kumimoji="1" lang="ja-JP" altLang="en-US" sz="1050" dirty="0"/>
              <a:t>系の</a:t>
            </a:r>
            <a:r>
              <a:rPr kumimoji="1" lang="en-US" altLang="ja-JP" sz="1050" dirty="0"/>
              <a:t>OS</a:t>
            </a:r>
            <a:r>
              <a:rPr kumimoji="1" lang="ja-JP" altLang="en-US" sz="1050" dirty="0"/>
              <a:t>でおなじみの、文字列のパターンマッチング技術です。</a:t>
            </a:r>
            <a:endParaRPr kumimoji="1" lang="en-US" altLang="ja-JP" sz="1050" dirty="0"/>
          </a:p>
          <a:p>
            <a:pPr>
              <a:lnSpc>
                <a:spcPct val="150000"/>
              </a:lnSpc>
            </a:pPr>
            <a:r>
              <a:rPr kumimoji="1" lang="ja-JP" altLang="en-US" sz="1050" dirty="0"/>
              <a:t>　コマンドラインでファイル一覧を指定するときに、 </a:t>
            </a:r>
            <a:r>
              <a:rPr kumimoji="1" lang="en-US" altLang="ja-JP" sz="1050" dirty="0"/>
              <a:t>A*.xls</a:t>
            </a:r>
            <a:r>
              <a:rPr kumimoji="1" lang="ja-JP" altLang="en-US" sz="1050" dirty="0"/>
              <a:t> とか </a:t>
            </a:r>
            <a:r>
              <a:rPr kumimoji="1" lang="en-US" altLang="ja-JP" sz="1050" dirty="0"/>
              <a:t>B.*</a:t>
            </a:r>
            <a:r>
              <a:rPr kumimoji="1" lang="ja-JP" altLang="en-US" sz="1050" dirty="0"/>
              <a:t> のようにファイル名の一部をワイルドカードで指定したことはあるでしょう。正規表現はこれに似ていますが、ワイルカードよりもはるかに強力なパターンマッチが行えます。昔は言語ごとに個別に実装されることもあったため若干の差異もありましたが、現在では</a:t>
            </a:r>
            <a:r>
              <a:rPr kumimoji="1" lang="en-US" altLang="ja-JP" sz="1050" dirty="0"/>
              <a:t>GNU</a:t>
            </a:r>
            <a:r>
              <a:rPr kumimoji="1" lang="ja-JP" altLang="en-US" sz="1050" dirty="0"/>
              <a:t>のライブラリで実装されることがほとんどなため、処理系によらず同じパターンを使えます。</a:t>
            </a:r>
            <a:r>
              <a:rPr kumimoji="1" lang="en-US" altLang="ja-JP" sz="1050" dirty="0"/>
              <a:t>OS</a:t>
            </a:r>
            <a:r>
              <a:rPr kumimoji="1" lang="ja-JP" altLang="en-US" sz="1050" dirty="0"/>
              <a:t>や言語によらず色々なところで使える汎用性の高い技術の為知っておいて損はありません。</a:t>
            </a:r>
            <a:endParaRPr kumimoji="1" lang="en-US" altLang="ja-JP" sz="1050" dirty="0"/>
          </a:p>
          <a:p>
            <a:pPr>
              <a:lnSpc>
                <a:spcPct val="150000"/>
              </a:lnSpc>
            </a:pPr>
            <a:r>
              <a:rPr kumimoji="1" lang="ja-JP" altLang="en-US" sz="1050" dirty="0"/>
              <a:t>　</a:t>
            </a:r>
            <a:r>
              <a:rPr kumimoji="1" lang="en-US" altLang="ja-JP" sz="1050" dirty="0"/>
              <a:t>Access</a:t>
            </a:r>
            <a:r>
              <a:rPr kumimoji="1" lang="ja-JP" altLang="en-US" sz="1050" dirty="0"/>
              <a:t>の</a:t>
            </a:r>
            <a:r>
              <a:rPr kumimoji="1" lang="en-US" altLang="ja-JP" sz="1050" dirty="0"/>
              <a:t>VBA</a:t>
            </a:r>
            <a:r>
              <a:rPr kumimoji="1" lang="ja-JP" altLang="en-US" sz="1050" dirty="0"/>
              <a:t>でも正規表現を使うことができます。正規パターンによる文字列の置換など、</a:t>
            </a:r>
            <a:r>
              <a:rPr kumimoji="1" lang="en-US" altLang="ja-JP" sz="1050" dirty="0"/>
              <a:t>ALAYA</a:t>
            </a:r>
            <a:r>
              <a:rPr kumimoji="1" lang="ja-JP" altLang="en-US" sz="1050" dirty="0"/>
              <a:t>でも便利に使える関数を用意しています。ぜひこの機会に使ってみてください。</a:t>
            </a:r>
            <a:endParaRPr kumimoji="1" lang="en-US" altLang="ja-JP" sz="1050" dirty="0"/>
          </a:p>
        </p:txBody>
      </p:sp>
      <p:pic>
        <p:nvPicPr>
          <p:cNvPr id="3" name="図 2">
            <a:extLst>
              <a:ext uri="{FF2B5EF4-FFF2-40B4-BE49-F238E27FC236}">
                <a16:creationId xmlns:a16="http://schemas.microsoft.com/office/drawing/2014/main" id="{EB35AE94-69E6-3087-D214-F1C83135AE7C}"/>
              </a:ext>
            </a:extLst>
          </p:cNvPr>
          <p:cNvPicPr>
            <a:picLocks noChangeAspect="1"/>
          </p:cNvPicPr>
          <p:nvPr/>
        </p:nvPicPr>
        <p:blipFill>
          <a:blip r:embed="rId2"/>
          <a:stretch>
            <a:fillRect/>
          </a:stretch>
        </p:blipFill>
        <p:spPr>
          <a:xfrm>
            <a:off x="533400" y="4048125"/>
            <a:ext cx="5497102" cy="4418012"/>
          </a:xfrm>
          <a:prstGeom prst="rect">
            <a:avLst/>
          </a:prstGeom>
        </p:spPr>
      </p:pic>
      <p:sp>
        <p:nvSpPr>
          <p:cNvPr id="4" name="楕円 3">
            <a:extLst>
              <a:ext uri="{FF2B5EF4-FFF2-40B4-BE49-F238E27FC236}">
                <a16:creationId xmlns:a16="http://schemas.microsoft.com/office/drawing/2014/main" id="{FADEFB52-67C8-387F-3F37-96D720AE306B}"/>
              </a:ext>
            </a:extLst>
          </p:cNvPr>
          <p:cNvSpPr/>
          <p:nvPr/>
        </p:nvSpPr>
        <p:spPr>
          <a:xfrm>
            <a:off x="533399" y="4937125"/>
            <a:ext cx="2320925" cy="185824"/>
          </a:xfrm>
          <a:prstGeom prst="ellipse">
            <a:avLst/>
          </a:prstGeom>
          <a:noFill/>
          <a:ln>
            <a:solidFill>
              <a:srgbClr val="167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a:extLst>
              <a:ext uri="{FF2B5EF4-FFF2-40B4-BE49-F238E27FC236}">
                <a16:creationId xmlns:a16="http://schemas.microsoft.com/office/drawing/2014/main" id="{6056809A-17D6-E048-B602-C5B2E5082857}"/>
              </a:ext>
            </a:extLst>
          </p:cNvPr>
          <p:cNvSpPr txBox="1"/>
          <p:nvPr/>
        </p:nvSpPr>
        <p:spPr>
          <a:xfrm>
            <a:off x="934921" y="6280774"/>
            <a:ext cx="2000251" cy="507831"/>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en-US" altLang="ja-JP" sz="900" dirty="0"/>
              <a:t>【</a:t>
            </a:r>
            <a:r>
              <a:rPr kumimoji="1" lang="ja-JP" altLang="en-US" sz="900" dirty="0"/>
              <a:t>テキストペイン</a:t>
            </a:r>
            <a:r>
              <a:rPr kumimoji="1" lang="en-US" altLang="ja-JP" sz="900" dirty="0"/>
              <a:t>】</a:t>
            </a:r>
          </a:p>
          <a:p>
            <a:r>
              <a:rPr kumimoji="1" lang="ja-JP" altLang="en-US" sz="900" dirty="0"/>
              <a:t>正規パターンマッチでテストしたいテキストを記入します。</a:t>
            </a:r>
            <a:endParaRPr kumimoji="1" lang="en-US" altLang="ja-JP" sz="900" dirty="0"/>
          </a:p>
        </p:txBody>
      </p:sp>
      <p:sp>
        <p:nvSpPr>
          <p:cNvPr id="11" name="テキスト ボックス 10">
            <a:extLst>
              <a:ext uri="{FF2B5EF4-FFF2-40B4-BE49-F238E27FC236}">
                <a16:creationId xmlns:a16="http://schemas.microsoft.com/office/drawing/2014/main" id="{86FBEFF2-43DC-CD12-F17B-5011F6FDAC7C}"/>
              </a:ext>
            </a:extLst>
          </p:cNvPr>
          <p:cNvSpPr txBox="1"/>
          <p:nvPr/>
        </p:nvSpPr>
        <p:spPr>
          <a:xfrm>
            <a:off x="3565525" y="6281568"/>
            <a:ext cx="1905000" cy="507831"/>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en-US" altLang="ja-JP" sz="900" dirty="0"/>
              <a:t>【</a:t>
            </a:r>
            <a:r>
              <a:rPr kumimoji="1" lang="ja-JP" altLang="en-US" sz="900" dirty="0"/>
              <a:t>結果表示ペイン</a:t>
            </a:r>
            <a:r>
              <a:rPr kumimoji="1" lang="en-US" altLang="ja-JP" sz="900" dirty="0"/>
              <a:t>】</a:t>
            </a:r>
          </a:p>
          <a:p>
            <a:r>
              <a:rPr kumimoji="1" lang="ja-JP" altLang="en-US" sz="900" dirty="0"/>
              <a:t>正規パターンでマッチした部分が強調表示されます。</a:t>
            </a:r>
            <a:endParaRPr kumimoji="1" lang="en-US" altLang="ja-JP" sz="900" dirty="0"/>
          </a:p>
        </p:txBody>
      </p:sp>
      <p:sp>
        <p:nvSpPr>
          <p:cNvPr id="12" name="テキスト ボックス 11">
            <a:extLst>
              <a:ext uri="{FF2B5EF4-FFF2-40B4-BE49-F238E27FC236}">
                <a16:creationId xmlns:a16="http://schemas.microsoft.com/office/drawing/2014/main" id="{D08E98C9-1566-AA39-1C46-4DAAFFDE72D3}"/>
              </a:ext>
            </a:extLst>
          </p:cNvPr>
          <p:cNvSpPr txBox="1"/>
          <p:nvPr/>
        </p:nvSpPr>
        <p:spPr>
          <a:xfrm>
            <a:off x="2613024" y="4993377"/>
            <a:ext cx="2366964" cy="230832"/>
          </a:xfrm>
          <a:prstGeom prst="rect">
            <a:avLst/>
          </a:prstGeom>
          <a:solidFill>
            <a:srgbClr val="FFFFE1"/>
          </a:solidFill>
          <a:ln>
            <a:solidFill>
              <a:srgbClr val="16719E"/>
            </a:solidFill>
          </a:ln>
          <a:effectLst>
            <a:outerShdw blurRad="50800" dist="38100" dir="2700000" algn="tl" rotWithShape="0">
              <a:prstClr val="black">
                <a:alpha val="40000"/>
              </a:prstClr>
            </a:outerShdw>
          </a:effectLst>
        </p:spPr>
        <p:txBody>
          <a:bodyPr wrap="square" rtlCol="0">
            <a:spAutoFit/>
          </a:bodyPr>
          <a:lstStyle/>
          <a:p>
            <a:r>
              <a:rPr kumimoji="1" lang="ja-JP" altLang="en-US" sz="900" dirty="0"/>
              <a:t>テストする正規パターンを指定します</a:t>
            </a:r>
            <a:endParaRPr kumimoji="1" lang="en-US" altLang="ja-JP" sz="900" dirty="0"/>
          </a:p>
        </p:txBody>
      </p:sp>
    </p:spTree>
    <p:extLst>
      <p:ext uri="{BB962C8B-B14F-4D97-AF65-F5344CB8AC3E}">
        <p14:creationId xmlns:p14="http://schemas.microsoft.com/office/powerpoint/2010/main" val="3133936831"/>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1668</TotalTime>
  <Words>1402</Words>
  <Application>Microsoft Office PowerPoint</Application>
  <PresentationFormat>A4 210 x 297 mm</PresentationFormat>
  <Paragraphs>147</Paragraphs>
  <Slides>7</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游ゴシック</vt:lpstr>
      <vt:lpstr>Arial</vt:lpstr>
      <vt:lpstr>Trebuchet MS</vt:lpstr>
      <vt:lpstr>Wingdings 3</vt:lpstr>
      <vt:lpstr>ファセット</vt:lpstr>
      <vt:lpstr>AccessALAYAの始め方 =管理者メニュー=</vt:lpstr>
      <vt:lpstr>1.管理者メニュー</vt:lpstr>
      <vt:lpstr>2.パラメータ設定</vt:lpstr>
      <vt:lpstr>3. バージョン情報</vt:lpstr>
      <vt:lpstr>4. SQL Helper</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AccessALAYAの始め方 =起動スクリプト=</dc:title>
  <dc:creator>abete21</dc:creator>
  <cp:lastModifiedBy>哲一 阿部</cp:lastModifiedBy>
  <cp:revision>12</cp:revision>
  <dcterms:created xsi:type="dcterms:W3CDTF">2023-04-27T23:30:34Z</dcterms:created>
  <dcterms:modified xsi:type="dcterms:W3CDTF">2024-01-07T08:26:09Z</dcterms:modified>
</cp:coreProperties>
</file>