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60" r:id="rId4"/>
    <p:sldId id="259" r:id="rId5"/>
    <p:sldId id="270" r:id="rId6"/>
    <p:sldId id="272" r:id="rId7"/>
    <p:sldId id="271" r:id="rId8"/>
    <p:sldId id="268"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66CCFF"/>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4660"/>
  </p:normalViewPr>
  <p:slideViewPr>
    <p:cSldViewPr snapToGrid="0">
      <p:cViewPr varScale="1">
        <p:scale>
          <a:sx n="81" d="100"/>
          <a:sy n="81" d="100"/>
        </p:scale>
        <p:origin x="256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6350" y="-12231"/>
            <a:ext cx="6877353" cy="9930462"/>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798198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710744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46090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550211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13717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768878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813342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321083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933018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749566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259489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132068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292105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83292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ja-JP" altLang="en-US"/>
              <a:t>マスター タイトルの書式設定</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215680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2593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7354" cy="9930462"/>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solidFill>
              </a:defRPr>
            </a:lvl1p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5756129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kumimoji="1"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kumimoji="1"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kumimoji="1" sz="1350" kern="1200">
          <a:solidFill>
            <a:schemeClr val="tx1"/>
          </a:solidFill>
          <a:latin typeface="+mn-lt"/>
          <a:ea typeface="+mn-ea"/>
          <a:cs typeface="+mn-cs"/>
        </a:defRPr>
      </a:lvl1pPr>
      <a:lvl2pPr marL="342900" algn="l" defTabSz="342900" rtl="0" eaLnBrk="1" latinLnBrk="0" hangingPunct="1">
        <a:defRPr kumimoji="1" sz="1350" kern="1200">
          <a:solidFill>
            <a:schemeClr val="tx1"/>
          </a:solidFill>
          <a:latin typeface="+mn-lt"/>
          <a:ea typeface="+mn-ea"/>
          <a:cs typeface="+mn-cs"/>
        </a:defRPr>
      </a:lvl2pPr>
      <a:lvl3pPr marL="685800" algn="l" defTabSz="342900" rtl="0" eaLnBrk="1" latinLnBrk="0" hangingPunct="1">
        <a:defRPr kumimoji="1" sz="1350" kern="1200">
          <a:solidFill>
            <a:schemeClr val="tx1"/>
          </a:solidFill>
          <a:latin typeface="+mn-lt"/>
          <a:ea typeface="+mn-ea"/>
          <a:cs typeface="+mn-cs"/>
        </a:defRPr>
      </a:lvl3pPr>
      <a:lvl4pPr marL="1028700" algn="l" defTabSz="342900" rtl="0" eaLnBrk="1" latinLnBrk="0" hangingPunct="1">
        <a:defRPr kumimoji="1" sz="1350" kern="1200">
          <a:solidFill>
            <a:schemeClr val="tx1"/>
          </a:solidFill>
          <a:latin typeface="+mn-lt"/>
          <a:ea typeface="+mn-ea"/>
          <a:cs typeface="+mn-cs"/>
        </a:defRPr>
      </a:lvl4pPr>
      <a:lvl5pPr marL="1371600" algn="l" defTabSz="342900" rtl="0" eaLnBrk="1" latinLnBrk="0" hangingPunct="1">
        <a:defRPr kumimoji="1" sz="1350" kern="1200">
          <a:solidFill>
            <a:schemeClr val="tx1"/>
          </a:solidFill>
          <a:latin typeface="+mn-lt"/>
          <a:ea typeface="+mn-ea"/>
          <a:cs typeface="+mn-cs"/>
        </a:defRPr>
      </a:lvl5pPr>
      <a:lvl6pPr marL="1714500" algn="l" defTabSz="342900" rtl="0" eaLnBrk="1" latinLnBrk="0" hangingPunct="1">
        <a:defRPr kumimoji="1" sz="1350" kern="1200">
          <a:solidFill>
            <a:schemeClr val="tx1"/>
          </a:solidFill>
          <a:latin typeface="+mn-lt"/>
          <a:ea typeface="+mn-ea"/>
          <a:cs typeface="+mn-cs"/>
        </a:defRPr>
      </a:lvl6pPr>
      <a:lvl7pPr marL="2057400" algn="l" defTabSz="342900" rtl="0" eaLnBrk="1" latinLnBrk="0" hangingPunct="1">
        <a:defRPr kumimoji="1" sz="1350" kern="1200">
          <a:solidFill>
            <a:schemeClr val="tx1"/>
          </a:solidFill>
          <a:latin typeface="+mn-lt"/>
          <a:ea typeface="+mn-ea"/>
          <a:cs typeface="+mn-cs"/>
        </a:defRPr>
      </a:lvl7pPr>
      <a:lvl8pPr marL="2400300" algn="l" defTabSz="342900" rtl="0" eaLnBrk="1" latinLnBrk="0" hangingPunct="1">
        <a:defRPr kumimoji="1" sz="1350" kern="1200">
          <a:solidFill>
            <a:schemeClr val="tx1"/>
          </a:solidFill>
          <a:latin typeface="+mn-lt"/>
          <a:ea typeface="+mn-ea"/>
          <a:cs typeface="+mn-cs"/>
        </a:defRPr>
      </a:lvl8pPr>
      <a:lvl9pPr marL="2743200" algn="l" defTabSz="3429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pngall.com/server-png"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CDB239-29DC-977B-4169-37EDE5EAA4CE}"/>
              </a:ext>
            </a:extLst>
          </p:cNvPr>
          <p:cNvSpPr>
            <a:spLocks noGrp="1"/>
          </p:cNvSpPr>
          <p:nvPr>
            <p:ph type="ctrTitle"/>
          </p:nvPr>
        </p:nvSpPr>
        <p:spPr>
          <a:xfrm>
            <a:off x="847947" y="3473216"/>
            <a:ext cx="5279721" cy="1479784"/>
          </a:xfrm>
        </p:spPr>
        <p:txBody>
          <a:bodyPr/>
          <a:lstStyle/>
          <a:p>
            <a:pPr algn="ctr"/>
            <a:r>
              <a:rPr kumimoji="1" lang="en-US" altLang="ja-JP" dirty="0"/>
              <a:t>Access</a:t>
            </a:r>
            <a:r>
              <a:rPr kumimoji="1" lang="ja-JP" altLang="en-US" dirty="0"/>
              <a:t> </a:t>
            </a:r>
            <a:r>
              <a:rPr kumimoji="1" lang="en-US" altLang="ja-JP" dirty="0"/>
              <a:t>ALAYA</a:t>
            </a:r>
            <a:r>
              <a:rPr kumimoji="1" lang="ja-JP" altLang="en-US" dirty="0"/>
              <a:t>の始め方</a:t>
            </a:r>
            <a:br>
              <a:rPr kumimoji="1" lang="en-US" altLang="ja-JP" dirty="0"/>
            </a:br>
            <a:r>
              <a:rPr lang="en-US" altLang="ja-JP" sz="2025" dirty="0"/>
              <a:t>=</a:t>
            </a:r>
            <a:r>
              <a:rPr lang="ja-JP" altLang="en-US" sz="2025" dirty="0"/>
              <a:t>共有テーブルと</a:t>
            </a:r>
            <a:r>
              <a:rPr lang="en-US" altLang="ja-JP" sz="2025" dirty="0"/>
              <a:t>Form</a:t>
            </a:r>
            <a:r>
              <a:rPr lang="ja-JP" altLang="en-US" sz="2025" dirty="0"/>
              <a:t>の生成</a:t>
            </a:r>
            <a:r>
              <a:rPr lang="en-US" altLang="ja-JP" sz="2025" dirty="0"/>
              <a:t>=</a:t>
            </a:r>
            <a:endParaRPr kumimoji="1" lang="ja-JP" altLang="en-US" dirty="0"/>
          </a:p>
        </p:txBody>
      </p:sp>
      <p:sp>
        <p:nvSpPr>
          <p:cNvPr id="3" name="字幕 2">
            <a:extLst>
              <a:ext uri="{FF2B5EF4-FFF2-40B4-BE49-F238E27FC236}">
                <a16:creationId xmlns:a16="http://schemas.microsoft.com/office/drawing/2014/main" id="{D77F0EC1-3D2C-0D71-26A5-B168CF14F51F}"/>
              </a:ext>
            </a:extLst>
          </p:cNvPr>
          <p:cNvSpPr>
            <a:spLocks noGrp="1"/>
          </p:cNvSpPr>
          <p:nvPr>
            <p:ph type="subTitle" idx="1"/>
          </p:nvPr>
        </p:nvSpPr>
        <p:spPr/>
        <p:txBody>
          <a:bodyPr/>
          <a:lstStyle/>
          <a:p>
            <a:r>
              <a:rPr kumimoji="1" lang="en-US" altLang="ja-JP" dirty="0"/>
              <a:t>Access</a:t>
            </a:r>
            <a:r>
              <a:rPr kumimoji="1" lang="ja-JP" altLang="en-US" dirty="0"/>
              <a:t>によるアプリケーションフレームワーク</a:t>
            </a:r>
            <a:endParaRPr kumimoji="1" lang="en-US" altLang="ja-JP" dirty="0"/>
          </a:p>
          <a:p>
            <a:r>
              <a:rPr lang="ja-JP" altLang="en-US" dirty="0"/>
              <a:t>始め方解説資料 ②</a:t>
            </a:r>
            <a:endParaRPr kumimoji="1" lang="ja-JP" altLang="en-US" dirty="0"/>
          </a:p>
        </p:txBody>
      </p:sp>
      <p:sp>
        <p:nvSpPr>
          <p:cNvPr id="4" name="テキスト ボックス 3">
            <a:extLst>
              <a:ext uri="{FF2B5EF4-FFF2-40B4-BE49-F238E27FC236}">
                <a16:creationId xmlns:a16="http://schemas.microsoft.com/office/drawing/2014/main" id="{AF81CD81-D41F-CAB3-4154-E6CA9943611C}"/>
              </a:ext>
            </a:extLst>
          </p:cNvPr>
          <p:cNvSpPr txBox="1"/>
          <p:nvPr/>
        </p:nvSpPr>
        <p:spPr>
          <a:xfrm>
            <a:off x="1438275" y="9444335"/>
            <a:ext cx="3268510" cy="430887"/>
          </a:xfrm>
          <a:prstGeom prst="rect">
            <a:avLst/>
          </a:prstGeom>
          <a:noFill/>
        </p:spPr>
        <p:txBody>
          <a:bodyPr wrap="square" rtlCol="0">
            <a:spAutoFit/>
          </a:bodyPr>
          <a:lstStyle/>
          <a:p>
            <a:pPr algn="ctr"/>
            <a:r>
              <a:rPr kumimoji="1" lang="en-US" altLang="ja-JP" sz="1050" dirty="0"/>
              <a:t>©</a:t>
            </a:r>
            <a:r>
              <a:rPr kumimoji="1" lang="ja-JP" altLang="en-US" sz="1050" dirty="0"/>
              <a:t> </a:t>
            </a:r>
            <a:r>
              <a:rPr kumimoji="1" lang="en-US" altLang="ja-JP" sz="1050" dirty="0"/>
              <a:t>2022</a:t>
            </a:r>
            <a:r>
              <a:rPr kumimoji="1" lang="ja-JP" altLang="en-US" sz="1050" dirty="0"/>
              <a:t> </a:t>
            </a:r>
            <a:r>
              <a:rPr kumimoji="1" lang="en-US" altLang="ja-JP" sz="1050" dirty="0" err="1"/>
              <a:t>AccessALAYA</a:t>
            </a:r>
            <a:endParaRPr kumimoji="1" lang="en-US" altLang="ja-JP" sz="1050" dirty="0"/>
          </a:p>
          <a:p>
            <a:pPr algn="ctr"/>
            <a:r>
              <a:rPr kumimoji="1" lang="ja-JP" altLang="en-US" sz="1050" dirty="0"/>
              <a:t>問い合わせは</a:t>
            </a:r>
            <a:r>
              <a:rPr kumimoji="1" lang="en-US" altLang="ja-JP" sz="1050" dirty="0"/>
              <a:t>AccessALAYA@gmail.com</a:t>
            </a:r>
            <a:endParaRPr kumimoji="1" lang="ja-JP" altLang="en-US" sz="1050" dirty="0"/>
          </a:p>
        </p:txBody>
      </p:sp>
    </p:spTree>
    <p:extLst>
      <p:ext uri="{BB962C8B-B14F-4D97-AF65-F5344CB8AC3E}">
        <p14:creationId xmlns:p14="http://schemas.microsoft.com/office/powerpoint/2010/main" val="3916374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215077" y="622742"/>
            <a:ext cx="6351978" cy="491685"/>
          </a:xfrm>
        </p:spPr>
        <p:txBody>
          <a:bodyPr>
            <a:normAutofit fontScale="90000"/>
          </a:bodyPr>
          <a:lstStyle/>
          <a:p>
            <a:r>
              <a:rPr kumimoji="1" lang="ja-JP" altLang="en-US" dirty="0"/>
              <a:t>帳票</a:t>
            </a:r>
            <a:r>
              <a:rPr kumimoji="1" lang="en-US" altLang="ja-JP" dirty="0"/>
              <a:t>Form</a:t>
            </a:r>
            <a:r>
              <a:rPr kumimoji="1" lang="ja-JP" altLang="en-US" dirty="0"/>
              <a:t>と単票</a:t>
            </a:r>
            <a:r>
              <a:rPr kumimoji="1" lang="en-US" altLang="ja-JP" dirty="0"/>
              <a:t>Form</a:t>
            </a:r>
            <a:endParaRPr kumimoji="1" lang="ja-JP" altLang="en-US" dirty="0"/>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480151" y="1142407"/>
            <a:ext cx="5715147" cy="2562240"/>
          </a:xfrm>
          <a:prstGeom prst="rect">
            <a:avLst/>
          </a:prstGeom>
          <a:solidFill>
            <a:schemeClr val="bg1"/>
          </a:solidFill>
          <a:ln>
            <a:noFill/>
          </a:ln>
        </p:spPr>
        <p:txBody>
          <a:bodyPr wrap="square" rtlCol="0">
            <a:spAutoFit/>
          </a:bodyPr>
          <a:lstStyle/>
          <a:p>
            <a:pPr>
              <a:lnSpc>
                <a:spcPct val="150000"/>
              </a:lnSpc>
            </a:pPr>
            <a:r>
              <a:rPr kumimoji="1" lang="en-US" altLang="ja-JP" sz="1200" dirty="0"/>
              <a:t>Access</a:t>
            </a:r>
            <a:r>
              <a:rPr kumimoji="1" lang="ja-JP" altLang="en-US" sz="1200" dirty="0"/>
              <a:t>ではデータ入出力用のインターフェースは</a:t>
            </a:r>
            <a:r>
              <a:rPr kumimoji="1" lang="en-US" altLang="ja-JP" sz="1200" dirty="0"/>
              <a:t>Form</a:t>
            </a:r>
            <a:r>
              <a:rPr kumimoji="1" lang="ja-JP" altLang="en-US" sz="1200" dirty="0"/>
              <a:t>モジュールを用いて作成します。主なものに「帳票</a:t>
            </a:r>
            <a:r>
              <a:rPr kumimoji="1" lang="en-US" altLang="ja-JP" sz="1200" dirty="0"/>
              <a:t>Form</a:t>
            </a:r>
            <a:r>
              <a:rPr kumimoji="1" lang="ja-JP" altLang="en-US" sz="1200" dirty="0"/>
              <a:t>」と「単票</a:t>
            </a:r>
            <a:r>
              <a:rPr kumimoji="1" lang="en-US" altLang="ja-JP" sz="1200" dirty="0"/>
              <a:t>Form</a:t>
            </a:r>
            <a:r>
              <a:rPr kumimoji="1" lang="ja-JP" altLang="en-US" sz="1200" dirty="0"/>
              <a:t>」の二種類があります。</a:t>
            </a:r>
            <a:endParaRPr kumimoji="1" lang="en-US" altLang="ja-JP" sz="1200" dirty="0"/>
          </a:p>
          <a:p>
            <a:pPr>
              <a:lnSpc>
                <a:spcPct val="150000"/>
              </a:lnSpc>
            </a:pPr>
            <a:r>
              <a:rPr kumimoji="1" lang="ja-JP" altLang="en-US" sz="1200" dirty="0"/>
              <a:t>　〇 帳票</a:t>
            </a:r>
            <a:r>
              <a:rPr kumimoji="1" lang="en-US" altLang="ja-JP" sz="1200" dirty="0"/>
              <a:t>Form</a:t>
            </a:r>
            <a:r>
              <a:rPr kumimoji="1" lang="ja-JP" altLang="en-US" sz="1200" dirty="0"/>
              <a:t>はテーブルを一覧イメージで表示／編集できます</a:t>
            </a:r>
            <a:endParaRPr kumimoji="1" lang="en-US" altLang="ja-JP" sz="1200" dirty="0"/>
          </a:p>
          <a:p>
            <a:pPr>
              <a:lnSpc>
                <a:spcPct val="150000"/>
              </a:lnSpc>
            </a:pPr>
            <a:r>
              <a:rPr kumimoji="1" lang="ja-JP" altLang="en-US" sz="1200" dirty="0"/>
              <a:t>　〇 単票</a:t>
            </a:r>
            <a:r>
              <a:rPr kumimoji="1" lang="en-US" altLang="ja-JP" sz="1200" dirty="0"/>
              <a:t>Form</a:t>
            </a:r>
            <a:r>
              <a:rPr kumimoji="1" lang="ja-JP" altLang="en-US" sz="1200" dirty="0"/>
              <a:t>は</a:t>
            </a:r>
            <a:r>
              <a:rPr kumimoji="1" lang="en-US" altLang="ja-JP" sz="1200" dirty="0"/>
              <a:t>1</a:t>
            </a:r>
            <a:r>
              <a:rPr kumimoji="1" lang="ja-JP" altLang="en-US" sz="1200" dirty="0"/>
              <a:t>レコード分のデータを表示／編集します</a:t>
            </a:r>
            <a:endParaRPr kumimoji="1" lang="en-US" altLang="ja-JP" sz="1200" dirty="0"/>
          </a:p>
          <a:p>
            <a:pPr>
              <a:lnSpc>
                <a:spcPct val="150000"/>
              </a:lnSpc>
            </a:pPr>
            <a:r>
              <a:rPr kumimoji="1" lang="ja-JP" altLang="en-US" sz="1200" dirty="0"/>
              <a:t>帳票</a:t>
            </a:r>
            <a:r>
              <a:rPr kumimoji="1" lang="en-US" altLang="ja-JP" sz="1200" dirty="0"/>
              <a:t>Form</a:t>
            </a:r>
            <a:r>
              <a:rPr kumimoji="1" lang="ja-JP" altLang="en-US" sz="1200" dirty="0"/>
              <a:t>で全体を参照してレコードを検索して選択し、単票</a:t>
            </a:r>
            <a:r>
              <a:rPr kumimoji="1" lang="en-US" altLang="ja-JP" sz="1200" dirty="0"/>
              <a:t>Form</a:t>
            </a:r>
            <a:r>
              <a:rPr kumimoji="1" lang="ja-JP" altLang="en-US" sz="1200" dirty="0"/>
              <a:t>で該当レコードの詳細部分を表示編集するといった使い方をします。項目が少ない場合は帳票</a:t>
            </a:r>
            <a:r>
              <a:rPr kumimoji="1" lang="en-US" altLang="ja-JP" sz="1200" dirty="0"/>
              <a:t>Form</a:t>
            </a:r>
            <a:r>
              <a:rPr kumimoji="1" lang="ja-JP" altLang="en-US" sz="1200" dirty="0"/>
              <a:t>だけでも事足ります。</a:t>
            </a:r>
            <a:endParaRPr kumimoji="1" lang="en-US" altLang="ja-JP" sz="1200" dirty="0"/>
          </a:p>
          <a:p>
            <a:pPr>
              <a:lnSpc>
                <a:spcPct val="150000"/>
              </a:lnSpc>
            </a:pPr>
            <a:r>
              <a:rPr kumimoji="1" lang="ja-JP" altLang="en-US" sz="1200" dirty="0"/>
              <a:t>　後述の「</a:t>
            </a:r>
            <a:r>
              <a:rPr kumimoji="1" lang="en-US" altLang="ja-JP" sz="1200" dirty="0"/>
              <a:t>Form</a:t>
            </a:r>
            <a:r>
              <a:rPr kumimoji="1" lang="ja-JP" altLang="en-US" sz="1200" dirty="0"/>
              <a:t>の生成」機能をを使うと、デフォルトのコントロールとコードが埋め込まれた</a:t>
            </a:r>
            <a:r>
              <a:rPr kumimoji="1" lang="en-US" altLang="ja-JP" sz="1200" dirty="0"/>
              <a:t>ALAYA</a:t>
            </a:r>
            <a:r>
              <a:rPr kumimoji="1" lang="ja-JP" altLang="en-US" sz="1200" dirty="0"/>
              <a:t>標準</a:t>
            </a:r>
            <a:r>
              <a:rPr kumimoji="1" lang="en-US" altLang="ja-JP" sz="1200" dirty="0"/>
              <a:t>Form</a:t>
            </a:r>
            <a:r>
              <a:rPr kumimoji="1" lang="ja-JP" altLang="en-US" sz="1200" dirty="0"/>
              <a:t>が自動で生成できます。</a:t>
            </a:r>
            <a:endParaRPr kumimoji="1" lang="en-US" altLang="ja-JP" sz="1200" dirty="0"/>
          </a:p>
        </p:txBody>
      </p:sp>
      <p:pic>
        <p:nvPicPr>
          <p:cNvPr id="3" name="図 2">
            <a:extLst>
              <a:ext uri="{FF2B5EF4-FFF2-40B4-BE49-F238E27FC236}">
                <a16:creationId xmlns:a16="http://schemas.microsoft.com/office/drawing/2014/main" id="{8CB35655-5398-40B4-53F7-B6D0D654C469}"/>
              </a:ext>
            </a:extLst>
          </p:cNvPr>
          <p:cNvPicPr>
            <a:picLocks noChangeAspect="1"/>
          </p:cNvPicPr>
          <p:nvPr/>
        </p:nvPicPr>
        <p:blipFill rotWithShape="1">
          <a:blip r:embed="rId2"/>
          <a:srcRect b="40419"/>
          <a:stretch/>
        </p:blipFill>
        <p:spPr>
          <a:xfrm>
            <a:off x="2449479" y="7997857"/>
            <a:ext cx="3900976" cy="1502397"/>
          </a:xfrm>
          <a:prstGeom prst="rect">
            <a:avLst/>
          </a:prstGeom>
        </p:spPr>
      </p:pic>
      <p:pic>
        <p:nvPicPr>
          <p:cNvPr id="21" name="図 20">
            <a:extLst>
              <a:ext uri="{FF2B5EF4-FFF2-40B4-BE49-F238E27FC236}">
                <a16:creationId xmlns:a16="http://schemas.microsoft.com/office/drawing/2014/main" id="{910CC5E5-AB30-D9EA-AAA3-2AD9CC89CFC1}"/>
              </a:ext>
            </a:extLst>
          </p:cNvPr>
          <p:cNvPicPr>
            <a:picLocks noChangeAspect="1"/>
          </p:cNvPicPr>
          <p:nvPr/>
        </p:nvPicPr>
        <p:blipFill rotWithShape="1">
          <a:blip r:embed="rId3"/>
          <a:srcRect l="5091" t="11198" r="2300" b="37737"/>
          <a:stretch/>
        </p:blipFill>
        <p:spPr>
          <a:xfrm>
            <a:off x="396957" y="3879617"/>
            <a:ext cx="4877327" cy="1642881"/>
          </a:xfrm>
          <a:prstGeom prst="rect">
            <a:avLst/>
          </a:prstGeom>
        </p:spPr>
      </p:pic>
      <p:sp>
        <p:nvSpPr>
          <p:cNvPr id="22" name="テキスト ボックス 21">
            <a:extLst>
              <a:ext uri="{FF2B5EF4-FFF2-40B4-BE49-F238E27FC236}">
                <a16:creationId xmlns:a16="http://schemas.microsoft.com/office/drawing/2014/main" id="{B46220C2-8981-E8F4-8138-ADE3CAE78268}"/>
              </a:ext>
            </a:extLst>
          </p:cNvPr>
          <p:cNvSpPr txBox="1"/>
          <p:nvPr/>
        </p:nvSpPr>
        <p:spPr>
          <a:xfrm>
            <a:off x="405885" y="5630691"/>
            <a:ext cx="2176355" cy="461665"/>
          </a:xfrm>
          <a:prstGeom prst="rect">
            <a:avLst/>
          </a:prstGeom>
          <a:solidFill>
            <a:schemeClr val="bg1"/>
          </a:solidFill>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200" b="1" dirty="0"/>
              <a:t>帳票</a:t>
            </a:r>
            <a:r>
              <a:rPr kumimoji="1" lang="en-US" altLang="ja-JP" sz="1200" b="1" dirty="0"/>
              <a:t>Form</a:t>
            </a:r>
            <a:r>
              <a:rPr kumimoji="1" lang="ja-JP" altLang="en-US" sz="1200" b="1" dirty="0"/>
              <a:t>：</a:t>
            </a:r>
            <a:endParaRPr kumimoji="1" lang="en-US" altLang="ja-JP" sz="1200" b="1" dirty="0"/>
          </a:p>
          <a:p>
            <a:r>
              <a:rPr kumimoji="1" lang="ja-JP" altLang="en-US" sz="1200" b="1" dirty="0"/>
              <a:t>テーブル全体を表示／編集</a:t>
            </a:r>
          </a:p>
        </p:txBody>
      </p:sp>
      <p:sp>
        <p:nvSpPr>
          <p:cNvPr id="32" name="テキスト ボックス 31">
            <a:extLst>
              <a:ext uri="{FF2B5EF4-FFF2-40B4-BE49-F238E27FC236}">
                <a16:creationId xmlns:a16="http://schemas.microsoft.com/office/drawing/2014/main" id="{EB7881C7-879C-A50F-9437-10BA1FD7874F}"/>
              </a:ext>
            </a:extLst>
          </p:cNvPr>
          <p:cNvSpPr txBox="1"/>
          <p:nvPr/>
        </p:nvSpPr>
        <p:spPr>
          <a:xfrm>
            <a:off x="4022820" y="7448840"/>
            <a:ext cx="2425272" cy="461665"/>
          </a:xfrm>
          <a:prstGeom prst="rect">
            <a:avLst/>
          </a:prstGeom>
          <a:solidFill>
            <a:schemeClr val="bg1"/>
          </a:solidFill>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200" b="1" dirty="0"/>
              <a:t>単票</a:t>
            </a:r>
            <a:r>
              <a:rPr kumimoji="1" lang="en-US" altLang="ja-JP" sz="1200" b="1" dirty="0"/>
              <a:t>Form</a:t>
            </a:r>
            <a:r>
              <a:rPr kumimoji="1" lang="ja-JP" altLang="en-US" sz="1200" b="1" dirty="0"/>
              <a:t>：</a:t>
            </a:r>
            <a:endParaRPr kumimoji="1" lang="en-US" altLang="ja-JP" sz="1200" b="1" dirty="0"/>
          </a:p>
          <a:p>
            <a:r>
              <a:rPr kumimoji="1" lang="ja-JP" altLang="en-US" sz="1200" b="1" dirty="0"/>
              <a:t>１レコード分を表示／編集</a:t>
            </a:r>
          </a:p>
        </p:txBody>
      </p:sp>
      <p:sp>
        <p:nvSpPr>
          <p:cNvPr id="40" name="フローチャート: 内部記憶 39">
            <a:extLst>
              <a:ext uri="{FF2B5EF4-FFF2-40B4-BE49-F238E27FC236}">
                <a16:creationId xmlns:a16="http://schemas.microsoft.com/office/drawing/2014/main" id="{D14A0C28-3FA9-92E3-0CF3-201E735CF1C0}"/>
              </a:ext>
            </a:extLst>
          </p:cNvPr>
          <p:cNvSpPr/>
          <p:nvPr/>
        </p:nvSpPr>
        <p:spPr>
          <a:xfrm>
            <a:off x="2747024" y="6316076"/>
            <a:ext cx="1373725" cy="888204"/>
          </a:xfrm>
          <a:prstGeom prst="flowChartInternal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sp>
        <p:nvSpPr>
          <p:cNvPr id="45" name="正方形/長方形 44">
            <a:extLst>
              <a:ext uri="{FF2B5EF4-FFF2-40B4-BE49-F238E27FC236}">
                <a16:creationId xmlns:a16="http://schemas.microsoft.com/office/drawing/2014/main" id="{098B233E-9413-48E8-70CD-6A734255913D}"/>
              </a:ext>
            </a:extLst>
          </p:cNvPr>
          <p:cNvSpPr/>
          <p:nvPr/>
        </p:nvSpPr>
        <p:spPr>
          <a:xfrm>
            <a:off x="2582240" y="6687681"/>
            <a:ext cx="1700973" cy="170158"/>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sp>
        <p:nvSpPr>
          <p:cNvPr id="48" name="左中かっこ 47">
            <a:extLst>
              <a:ext uri="{FF2B5EF4-FFF2-40B4-BE49-F238E27FC236}">
                <a16:creationId xmlns:a16="http://schemas.microsoft.com/office/drawing/2014/main" id="{9B446E00-B728-6BA8-06EB-AA0820EE62D0}"/>
              </a:ext>
            </a:extLst>
          </p:cNvPr>
          <p:cNvSpPr/>
          <p:nvPr/>
        </p:nvSpPr>
        <p:spPr>
          <a:xfrm>
            <a:off x="2445353" y="6384848"/>
            <a:ext cx="91258" cy="819432"/>
          </a:xfrm>
          <a:prstGeom prst="leftBrace">
            <a:avLst/>
          </a:prstGeom>
        </p:spPr>
        <p:style>
          <a:lnRef idx="1">
            <a:schemeClr val="accent5"/>
          </a:lnRef>
          <a:fillRef idx="0">
            <a:schemeClr val="accent5"/>
          </a:fillRef>
          <a:effectRef idx="0">
            <a:schemeClr val="accent5"/>
          </a:effectRef>
          <a:fontRef idx="minor">
            <a:schemeClr val="tx1"/>
          </a:fontRef>
        </p:style>
        <p:txBody>
          <a:bodyPr rtlCol="0" anchor="ctr"/>
          <a:lstStyle/>
          <a:p>
            <a:pPr algn="ctr"/>
            <a:endParaRPr kumimoji="1" lang="ja-JP" altLang="en-US" sz="1013"/>
          </a:p>
        </p:txBody>
      </p:sp>
      <p:sp>
        <p:nvSpPr>
          <p:cNvPr id="51" name="テキスト ボックス 50">
            <a:extLst>
              <a:ext uri="{FF2B5EF4-FFF2-40B4-BE49-F238E27FC236}">
                <a16:creationId xmlns:a16="http://schemas.microsoft.com/office/drawing/2014/main" id="{36B70B5C-3836-F147-775C-C971A20C5DBA}"/>
              </a:ext>
            </a:extLst>
          </p:cNvPr>
          <p:cNvSpPr txBox="1"/>
          <p:nvPr/>
        </p:nvSpPr>
        <p:spPr>
          <a:xfrm>
            <a:off x="2867361" y="6016461"/>
            <a:ext cx="1155459" cy="248209"/>
          </a:xfrm>
          <a:prstGeom prst="rect">
            <a:avLst/>
          </a:prstGeom>
          <a:noFill/>
        </p:spPr>
        <p:txBody>
          <a:bodyPr wrap="square" rtlCol="0">
            <a:spAutoFit/>
          </a:bodyPr>
          <a:lstStyle/>
          <a:p>
            <a:r>
              <a:rPr kumimoji="1" lang="ja-JP" altLang="en-US" sz="1013" dirty="0"/>
              <a:t>テーブル</a:t>
            </a:r>
          </a:p>
        </p:txBody>
      </p:sp>
      <p:sp>
        <p:nvSpPr>
          <p:cNvPr id="4" name="矢印: 上向き折線 3">
            <a:extLst>
              <a:ext uri="{FF2B5EF4-FFF2-40B4-BE49-F238E27FC236}">
                <a16:creationId xmlns:a16="http://schemas.microsoft.com/office/drawing/2014/main" id="{25ABE0D2-A5AA-2015-D842-0512969126F7}"/>
              </a:ext>
            </a:extLst>
          </p:cNvPr>
          <p:cNvSpPr/>
          <p:nvPr/>
        </p:nvSpPr>
        <p:spPr>
          <a:xfrm flipH="1">
            <a:off x="1720556" y="6240787"/>
            <a:ext cx="605642" cy="61705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矢印: 上向き折線 4">
            <a:extLst>
              <a:ext uri="{FF2B5EF4-FFF2-40B4-BE49-F238E27FC236}">
                <a16:creationId xmlns:a16="http://schemas.microsoft.com/office/drawing/2014/main" id="{C9151B6E-0768-DE10-DC61-C71C8692A2F8}"/>
              </a:ext>
            </a:extLst>
          </p:cNvPr>
          <p:cNvSpPr/>
          <p:nvPr/>
        </p:nvSpPr>
        <p:spPr>
          <a:xfrm rot="10800000" flipH="1">
            <a:off x="4458508" y="6687681"/>
            <a:ext cx="605642" cy="61705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2182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B1A26B-E7C9-0FE8-3BA4-FC9130910285}"/>
              </a:ext>
            </a:extLst>
          </p:cNvPr>
          <p:cNvSpPr>
            <a:spLocks noGrp="1"/>
          </p:cNvSpPr>
          <p:nvPr>
            <p:ph type="title"/>
          </p:nvPr>
        </p:nvSpPr>
        <p:spPr>
          <a:xfrm>
            <a:off x="256978" y="409021"/>
            <a:ext cx="6215074" cy="624132"/>
          </a:xfrm>
        </p:spPr>
        <p:txBody>
          <a:bodyPr>
            <a:normAutofit fontScale="90000"/>
          </a:bodyPr>
          <a:lstStyle/>
          <a:p>
            <a:r>
              <a:rPr kumimoji="1" lang="ja-JP" altLang="en-US" dirty="0"/>
              <a:t>共有テーブルと編集用ローカルテーブル</a:t>
            </a:r>
          </a:p>
        </p:txBody>
      </p:sp>
      <p:sp>
        <p:nvSpPr>
          <p:cNvPr id="4" name="テキスト ボックス 3">
            <a:extLst>
              <a:ext uri="{FF2B5EF4-FFF2-40B4-BE49-F238E27FC236}">
                <a16:creationId xmlns:a16="http://schemas.microsoft.com/office/drawing/2014/main" id="{52038D79-F68B-1329-75FF-DD12519A4686}"/>
              </a:ext>
            </a:extLst>
          </p:cNvPr>
          <p:cNvSpPr txBox="1"/>
          <p:nvPr/>
        </p:nvSpPr>
        <p:spPr>
          <a:xfrm>
            <a:off x="385948" y="1017207"/>
            <a:ext cx="6215073" cy="3947234"/>
          </a:xfrm>
          <a:prstGeom prst="rect">
            <a:avLst/>
          </a:prstGeom>
          <a:solidFill>
            <a:schemeClr val="bg1"/>
          </a:solidFill>
          <a:ln>
            <a:noFill/>
          </a:ln>
        </p:spPr>
        <p:txBody>
          <a:bodyPr wrap="square" rtlCol="0">
            <a:spAutoFit/>
          </a:bodyPr>
          <a:lstStyle/>
          <a:p>
            <a:pPr>
              <a:lnSpc>
                <a:spcPct val="150000"/>
              </a:lnSpc>
            </a:pPr>
            <a:r>
              <a:rPr kumimoji="1" lang="ja-JP" altLang="en-US" sz="1200" dirty="0"/>
              <a:t>　</a:t>
            </a:r>
            <a:r>
              <a:rPr kumimoji="1" lang="en-US" altLang="ja-JP" sz="1200" dirty="0"/>
              <a:t>Access</a:t>
            </a:r>
            <a:r>
              <a:rPr kumimoji="1" lang="ja-JP" altLang="en-US" sz="1200" dirty="0"/>
              <a:t>は共有テーブルをリンクテーブルとすることでサーバに置いたテーブルをローカルで参照更新できるようになります。ただし、</a:t>
            </a:r>
            <a:r>
              <a:rPr kumimoji="1" lang="en-US" altLang="ja-JP" sz="1200" dirty="0"/>
              <a:t>Access</a:t>
            </a:r>
            <a:r>
              <a:rPr kumimoji="1" lang="ja-JP" altLang="en-US" sz="1200" dirty="0"/>
              <a:t>の共有ロック機構は脆弱なためデフォルト設定のまま複数の端末からリンクテーブルに直接書き込みすると簡単に壊れてしまいます。</a:t>
            </a:r>
            <a:endParaRPr kumimoji="1" lang="en-US" altLang="ja-JP" sz="1200" dirty="0"/>
          </a:p>
          <a:p>
            <a:pPr>
              <a:lnSpc>
                <a:spcPct val="150000"/>
              </a:lnSpc>
            </a:pPr>
            <a:r>
              <a:rPr kumimoji="1" lang="ja-JP" altLang="en-US" sz="1200" dirty="0"/>
              <a:t>　</a:t>
            </a:r>
            <a:r>
              <a:rPr kumimoji="1" lang="en-US" altLang="ja-JP" sz="1200" dirty="0"/>
              <a:t>ALAYA</a:t>
            </a:r>
            <a:r>
              <a:rPr kumimoji="1" lang="ja-JP" altLang="en-US" sz="1200" dirty="0"/>
              <a:t>では共有テーブルのデータをいったん編集用のローカルテーブルにコピーしてローカル環境で編集を行い、編集が完了して保存ボタンが押されると編集内容をまとめて共有テーブルに書き込みむという操作を行います。共有テーブルは開きっぱなしでなく、最初の読み込み時と最後の書き込み時のみの最小限のアクセスだけです。これにより安全に更新できるうえパフォーマンスも向上ます。また、参照更新におけるデータのハンドリングはすべて</a:t>
            </a:r>
            <a:r>
              <a:rPr kumimoji="1" lang="en-US" altLang="ja-JP" sz="1200" dirty="0"/>
              <a:t>SQL</a:t>
            </a:r>
            <a:r>
              <a:rPr kumimoji="1" lang="ja-JP" altLang="en-US" sz="1200" dirty="0"/>
              <a:t>で行っています。</a:t>
            </a:r>
            <a:r>
              <a:rPr kumimoji="1" lang="en-US" altLang="ja-JP" sz="1200" dirty="0"/>
              <a:t>DAO</a:t>
            </a:r>
            <a:r>
              <a:rPr kumimoji="1" lang="ja-JP" altLang="en-US" sz="1200" dirty="0"/>
              <a:t>や</a:t>
            </a:r>
            <a:r>
              <a:rPr kumimoji="1" lang="en-US" altLang="ja-JP" sz="1200" dirty="0"/>
              <a:t>ADO</a:t>
            </a:r>
            <a:r>
              <a:rPr kumimoji="1" lang="ja-JP" altLang="en-US" sz="1200" dirty="0"/>
              <a:t>を使った書き込みは不安定で壊れがちですが、</a:t>
            </a:r>
            <a:r>
              <a:rPr kumimoji="1" lang="en-US" altLang="ja-JP" sz="1200" dirty="0"/>
              <a:t>SQL</a:t>
            </a:r>
            <a:r>
              <a:rPr kumimoji="1" lang="ja-JP" altLang="en-US" sz="1200" dirty="0"/>
              <a:t>による書き込みはロック機構がうまく機能するため、マルチユーザでも安定した書き込みが行えます。</a:t>
            </a:r>
            <a:endParaRPr kumimoji="1" lang="en-US" altLang="ja-JP" sz="1200" dirty="0"/>
          </a:p>
          <a:p>
            <a:pPr>
              <a:lnSpc>
                <a:spcPct val="150000"/>
              </a:lnSpc>
            </a:pPr>
            <a:r>
              <a:rPr kumimoji="1" lang="ja-JP" altLang="en-US" sz="1200" dirty="0"/>
              <a:t>　尚、この動作原理からも分かるように、</a:t>
            </a:r>
            <a:r>
              <a:rPr kumimoji="1" lang="en-US" altLang="ja-JP" sz="1200" dirty="0"/>
              <a:t>ODBC</a:t>
            </a:r>
            <a:r>
              <a:rPr kumimoji="1" lang="ja-JP" altLang="en-US" sz="1200" dirty="0"/>
              <a:t>による外部</a:t>
            </a:r>
            <a:r>
              <a:rPr kumimoji="1" lang="en-US" altLang="ja-JP" sz="1200" dirty="0"/>
              <a:t>DB</a:t>
            </a:r>
            <a:r>
              <a:rPr kumimoji="1" lang="ja-JP" altLang="en-US" sz="1200" dirty="0"/>
              <a:t>接続でも最大のパフォーマンスを得ることができます。</a:t>
            </a:r>
            <a:endParaRPr kumimoji="1" lang="en-US" altLang="ja-JP" sz="1200" dirty="0"/>
          </a:p>
        </p:txBody>
      </p:sp>
      <p:sp>
        <p:nvSpPr>
          <p:cNvPr id="3" name="フローチャート: 磁気ディスク 2">
            <a:extLst>
              <a:ext uri="{FF2B5EF4-FFF2-40B4-BE49-F238E27FC236}">
                <a16:creationId xmlns:a16="http://schemas.microsoft.com/office/drawing/2014/main" id="{240CA7C6-8F5A-D94D-2EC1-C8ACEC617DAA}"/>
              </a:ext>
            </a:extLst>
          </p:cNvPr>
          <p:cNvSpPr/>
          <p:nvPr/>
        </p:nvSpPr>
        <p:spPr>
          <a:xfrm>
            <a:off x="1401831" y="5925459"/>
            <a:ext cx="399944" cy="370173"/>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pic>
        <p:nvPicPr>
          <p:cNvPr id="6" name="図 5">
            <a:extLst>
              <a:ext uri="{FF2B5EF4-FFF2-40B4-BE49-F238E27FC236}">
                <a16:creationId xmlns:a16="http://schemas.microsoft.com/office/drawing/2014/main" id="{72ECCBCE-010B-541A-90B6-4026827F618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75044" y="5931935"/>
            <a:ext cx="371832" cy="574628"/>
          </a:xfrm>
          <a:prstGeom prst="rect">
            <a:avLst/>
          </a:prstGeom>
        </p:spPr>
      </p:pic>
      <p:pic>
        <p:nvPicPr>
          <p:cNvPr id="22" name="Picture 2">
            <a:extLst>
              <a:ext uri="{FF2B5EF4-FFF2-40B4-BE49-F238E27FC236}">
                <a16:creationId xmlns:a16="http://schemas.microsoft.com/office/drawing/2014/main" id="{65F05017-CC72-33F2-5354-91D7FADE6E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010707" y="5809050"/>
            <a:ext cx="370811" cy="38993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a:extLst>
              <a:ext uri="{FF2B5EF4-FFF2-40B4-BE49-F238E27FC236}">
                <a16:creationId xmlns:a16="http://schemas.microsoft.com/office/drawing/2014/main" id="{B6F8C0B0-C5CE-B51D-BE30-22A0A75934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013500" y="6239097"/>
            <a:ext cx="370811" cy="38993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333BF047-1557-3107-6D47-DB7266A602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000219" y="6648427"/>
            <a:ext cx="370811" cy="389936"/>
          </a:xfrm>
          <a:prstGeom prst="rect">
            <a:avLst/>
          </a:prstGeom>
          <a:noFill/>
          <a:extLst>
            <a:ext uri="{909E8E84-426E-40DD-AFC4-6F175D3DCCD1}">
              <a14:hiddenFill xmlns:a14="http://schemas.microsoft.com/office/drawing/2010/main">
                <a:solidFill>
                  <a:srgbClr val="FFFFFF"/>
                </a:solidFill>
              </a14:hiddenFill>
            </a:ext>
          </a:extLst>
        </p:spPr>
      </p:pic>
      <p:sp>
        <p:nvSpPr>
          <p:cNvPr id="26" name="フローチャート: 内部記憶 25">
            <a:extLst>
              <a:ext uri="{FF2B5EF4-FFF2-40B4-BE49-F238E27FC236}">
                <a16:creationId xmlns:a16="http://schemas.microsoft.com/office/drawing/2014/main" id="{BBA78424-3FC6-E9AB-9739-F0EF5966B3DC}"/>
              </a:ext>
            </a:extLst>
          </p:cNvPr>
          <p:cNvSpPr/>
          <p:nvPr/>
        </p:nvSpPr>
        <p:spPr>
          <a:xfrm>
            <a:off x="2565342" y="5864340"/>
            <a:ext cx="370811" cy="223391"/>
          </a:xfrm>
          <a:prstGeom prst="flowChartInternalStorag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30" name="フローチャート: 内部記憶 29">
            <a:extLst>
              <a:ext uri="{FF2B5EF4-FFF2-40B4-BE49-F238E27FC236}">
                <a16:creationId xmlns:a16="http://schemas.microsoft.com/office/drawing/2014/main" id="{CF59FD39-F076-3868-3E4F-ADC94C6EAF37}"/>
              </a:ext>
            </a:extLst>
          </p:cNvPr>
          <p:cNvSpPr/>
          <p:nvPr/>
        </p:nvSpPr>
        <p:spPr>
          <a:xfrm>
            <a:off x="2564232" y="6281437"/>
            <a:ext cx="370811" cy="223391"/>
          </a:xfrm>
          <a:prstGeom prst="flowChartInternalStorag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32" name="フローチャート: 内部記憶 31">
            <a:extLst>
              <a:ext uri="{FF2B5EF4-FFF2-40B4-BE49-F238E27FC236}">
                <a16:creationId xmlns:a16="http://schemas.microsoft.com/office/drawing/2014/main" id="{93F927B9-F960-77DA-2A90-574E7249734C}"/>
              </a:ext>
            </a:extLst>
          </p:cNvPr>
          <p:cNvSpPr/>
          <p:nvPr/>
        </p:nvSpPr>
        <p:spPr>
          <a:xfrm>
            <a:off x="2564232" y="6698534"/>
            <a:ext cx="370811" cy="223391"/>
          </a:xfrm>
          <a:prstGeom prst="flowChartInternalStorag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34" name="正方形/長方形 33">
            <a:extLst>
              <a:ext uri="{FF2B5EF4-FFF2-40B4-BE49-F238E27FC236}">
                <a16:creationId xmlns:a16="http://schemas.microsoft.com/office/drawing/2014/main" id="{C42876F3-E938-E3B3-0108-28096F6E563F}"/>
              </a:ext>
            </a:extLst>
          </p:cNvPr>
          <p:cNvSpPr/>
          <p:nvPr/>
        </p:nvSpPr>
        <p:spPr>
          <a:xfrm>
            <a:off x="844972" y="5423256"/>
            <a:ext cx="3548460" cy="17452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35" name="フローチャート: 内部記憶 34">
            <a:extLst>
              <a:ext uri="{FF2B5EF4-FFF2-40B4-BE49-F238E27FC236}">
                <a16:creationId xmlns:a16="http://schemas.microsoft.com/office/drawing/2014/main" id="{B85F2A53-B14B-3C9E-5AB3-1AFA68E3F04D}"/>
              </a:ext>
            </a:extLst>
          </p:cNvPr>
          <p:cNvSpPr/>
          <p:nvPr/>
        </p:nvSpPr>
        <p:spPr>
          <a:xfrm>
            <a:off x="1609779" y="6147166"/>
            <a:ext cx="370811" cy="223391"/>
          </a:xfrm>
          <a:prstGeom prst="flowChartInternalStorag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36" name="テキスト ボックス 16">
            <a:extLst>
              <a:ext uri="{FF2B5EF4-FFF2-40B4-BE49-F238E27FC236}">
                <a16:creationId xmlns:a16="http://schemas.microsoft.com/office/drawing/2014/main" id="{4324843C-4A24-EAC9-D116-4E907F03C488}"/>
              </a:ext>
            </a:extLst>
          </p:cNvPr>
          <p:cNvSpPr txBox="1"/>
          <p:nvPr/>
        </p:nvSpPr>
        <p:spPr>
          <a:xfrm>
            <a:off x="1452961" y="6427554"/>
            <a:ext cx="954107" cy="24622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000" dirty="0"/>
              <a:t>共有テーブル</a:t>
            </a:r>
          </a:p>
        </p:txBody>
      </p:sp>
      <p:cxnSp>
        <p:nvCxnSpPr>
          <p:cNvPr id="38" name="直線矢印コネクタ 37">
            <a:extLst>
              <a:ext uri="{FF2B5EF4-FFF2-40B4-BE49-F238E27FC236}">
                <a16:creationId xmlns:a16="http://schemas.microsoft.com/office/drawing/2014/main" id="{1BF560DA-3C25-445C-5180-54F4498AA4B0}"/>
              </a:ext>
            </a:extLst>
          </p:cNvPr>
          <p:cNvCxnSpPr>
            <a:cxnSpLocks/>
            <a:stCxn id="35" idx="3"/>
            <a:endCxn id="22" idx="3"/>
          </p:cNvCxnSpPr>
          <p:nvPr/>
        </p:nvCxnSpPr>
        <p:spPr>
          <a:xfrm flipV="1">
            <a:off x="1980590" y="6004018"/>
            <a:ext cx="1030117" cy="25484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DAF9196F-AED2-688B-5BB2-8F44C91A61F9}"/>
              </a:ext>
            </a:extLst>
          </p:cNvPr>
          <p:cNvCxnSpPr>
            <a:cxnSpLocks/>
            <a:stCxn id="35" idx="3"/>
            <a:endCxn id="23" idx="3"/>
          </p:cNvCxnSpPr>
          <p:nvPr/>
        </p:nvCxnSpPr>
        <p:spPr>
          <a:xfrm>
            <a:off x="1980590" y="6258862"/>
            <a:ext cx="1032910" cy="17520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CAD6C865-5A8A-9269-85B4-6196F190A900}"/>
              </a:ext>
            </a:extLst>
          </p:cNvPr>
          <p:cNvCxnSpPr>
            <a:cxnSpLocks/>
            <a:stCxn id="35" idx="3"/>
            <a:endCxn id="25" idx="3"/>
          </p:cNvCxnSpPr>
          <p:nvPr/>
        </p:nvCxnSpPr>
        <p:spPr>
          <a:xfrm>
            <a:off x="1980590" y="6258862"/>
            <a:ext cx="1019629" cy="58453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51">
            <a:extLst>
              <a:ext uri="{FF2B5EF4-FFF2-40B4-BE49-F238E27FC236}">
                <a16:creationId xmlns:a16="http://schemas.microsoft.com/office/drawing/2014/main" id="{29B159AB-D1DA-175E-1F90-58277F2881A2}"/>
              </a:ext>
            </a:extLst>
          </p:cNvPr>
          <p:cNvSpPr txBox="1"/>
          <p:nvPr/>
        </p:nvSpPr>
        <p:spPr>
          <a:xfrm>
            <a:off x="2372581" y="5626649"/>
            <a:ext cx="813043" cy="20005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kumimoji="1" lang="ja-JP" altLang="en-US" sz="700" dirty="0"/>
              <a:t>リンクテーブル</a:t>
            </a:r>
          </a:p>
        </p:txBody>
      </p:sp>
      <p:sp>
        <p:nvSpPr>
          <p:cNvPr id="49" name="矢印: 右 48">
            <a:extLst>
              <a:ext uri="{FF2B5EF4-FFF2-40B4-BE49-F238E27FC236}">
                <a16:creationId xmlns:a16="http://schemas.microsoft.com/office/drawing/2014/main" id="{AA39BE96-C352-4E02-AF7B-B1724C2F441B}"/>
              </a:ext>
            </a:extLst>
          </p:cNvPr>
          <p:cNvSpPr/>
          <p:nvPr/>
        </p:nvSpPr>
        <p:spPr>
          <a:xfrm rot="5400000">
            <a:off x="2174211" y="7270310"/>
            <a:ext cx="382958" cy="58209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50" name="テキスト ボックス 4">
            <a:extLst>
              <a:ext uri="{FF2B5EF4-FFF2-40B4-BE49-F238E27FC236}">
                <a16:creationId xmlns:a16="http://schemas.microsoft.com/office/drawing/2014/main" id="{A60AE52E-9029-3B41-95FC-0EEC403F6B2C}"/>
              </a:ext>
            </a:extLst>
          </p:cNvPr>
          <p:cNvSpPr txBox="1"/>
          <p:nvPr/>
        </p:nvSpPr>
        <p:spPr>
          <a:xfrm>
            <a:off x="530251" y="5095500"/>
            <a:ext cx="2033982" cy="276999"/>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r>
              <a:rPr kumimoji="1" lang="en-US" altLang="ja-JP" sz="1200" dirty="0"/>
              <a:t>Access</a:t>
            </a:r>
            <a:r>
              <a:rPr kumimoji="1" lang="ja-JP" altLang="en-US" sz="1200" dirty="0"/>
              <a:t>デフォルトの動作</a:t>
            </a:r>
          </a:p>
        </p:txBody>
      </p:sp>
      <p:sp>
        <p:nvSpPr>
          <p:cNvPr id="51" name="テキスト ボックス 69">
            <a:extLst>
              <a:ext uri="{FF2B5EF4-FFF2-40B4-BE49-F238E27FC236}">
                <a16:creationId xmlns:a16="http://schemas.microsoft.com/office/drawing/2014/main" id="{2192AD17-38EB-080E-C71A-95FB063F0FED}"/>
              </a:ext>
            </a:extLst>
          </p:cNvPr>
          <p:cNvSpPr txBox="1"/>
          <p:nvPr/>
        </p:nvSpPr>
        <p:spPr>
          <a:xfrm>
            <a:off x="4067047" y="5864340"/>
            <a:ext cx="2606171" cy="646331"/>
          </a:xfrm>
          <a:prstGeom prst="rect">
            <a:avLst/>
          </a:prstGeom>
          <a:solidFill>
            <a:srgbClr val="CCFFFF"/>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200" dirty="0"/>
              <a:t>リンクテーブルのまま編集すると開きっぱなしになるので極めて不安定</a:t>
            </a:r>
          </a:p>
        </p:txBody>
      </p:sp>
      <p:sp>
        <p:nvSpPr>
          <p:cNvPr id="53" name="フローチャート: 磁気ディスク 52">
            <a:extLst>
              <a:ext uri="{FF2B5EF4-FFF2-40B4-BE49-F238E27FC236}">
                <a16:creationId xmlns:a16="http://schemas.microsoft.com/office/drawing/2014/main" id="{8EAB5F73-B7EB-C289-E69D-1A61693E44D9}"/>
              </a:ext>
            </a:extLst>
          </p:cNvPr>
          <p:cNvSpPr/>
          <p:nvPr/>
        </p:nvSpPr>
        <p:spPr>
          <a:xfrm>
            <a:off x="1436737" y="8411613"/>
            <a:ext cx="399944" cy="370173"/>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pic>
        <p:nvPicPr>
          <p:cNvPr id="54" name="図 53">
            <a:extLst>
              <a:ext uri="{FF2B5EF4-FFF2-40B4-BE49-F238E27FC236}">
                <a16:creationId xmlns:a16="http://schemas.microsoft.com/office/drawing/2014/main" id="{6229D818-6B47-6A3B-BCB2-CCD73DC6DC8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009950" y="8418089"/>
            <a:ext cx="371832" cy="574628"/>
          </a:xfrm>
          <a:prstGeom prst="rect">
            <a:avLst/>
          </a:prstGeom>
        </p:spPr>
      </p:pic>
      <p:pic>
        <p:nvPicPr>
          <p:cNvPr id="55" name="Picture 2">
            <a:extLst>
              <a:ext uri="{FF2B5EF4-FFF2-40B4-BE49-F238E27FC236}">
                <a16:creationId xmlns:a16="http://schemas.microsoft.com/office/drawing/2014/main" id="{B55DC944-8819-4DEF-E566-713BF3ACCD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419329" y="8248800"/>
            <a:ext cx="370811" cy="389936"/>
          </a:xfrm>
          <a:prstGeom prst="rect">
            <a:avLst/>
          </a:prstGeom>
          <a:noFill/>
          <a:extLst>
            <a:ext uri="{909E8E84-426E-40DD-AFC4-6F175D3DCCD1}">
              <a14:hiddenFill xmlns:a14="http://schemas.microsoft.com/office/drawing/2010/main">
                <a:solidFill>
                  <a:srgbClr val="FFFFFF"/>
                </a:solidFill>
              </a14:hiddenFill>
            </a:ext>
          </a:extLst>
        </p:spPr>
      </p:pic>
      <p:sp>
        <p:nvSpPr>
          <p:cNvPr id="56" name="フローチャート: 内部記憶 55">
            <a:extLst>
              <a:ext uri="{FF2B5EF4-FFF2-40B4-BE49-F238E27FC236}">
                <a16:creationId xmlns:a16="http://schemas.microsoft.com/office/drawing/2014/main" id="{15BBA923-9F8D-98DD-625D-EA97C2C219B5}"/>
              </a:ext>
            </a:extLst>
          </p:cNvPr>
          <p:cNvSpPr/>
          <p:nvPr/>
        </p:nvSpPr>
        <p:spPr>
          <a:xfrm>
            <a:off x="2699104" y="8334018"/>
            <a:ext cx="370811" cy="223391"/>
          </a:xfrm>
          <a:prstGeom prst="flowChartInternalStorag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58" name="正方形/長方形 57">
            <a:extLst>
              <a:ext uri="{FF2B5EF4-FFF2-40B4-BE49-F238E27FC236}">
                <a16:creationId xmlns:a16="http://schemas.microsoft.com/office/drawing/2014/main" id="{F5E1974E-1D74-3DD6-D8CF-019379A14709}"/>
              </a:ext>
            </a:extLst>
          </p:cNvPr>
          <p:cNvSpPr/>
          <p:nvPr/>
        </p:nvSpPr>
        <p:spPr>
          <a:xfrm>
            <a:off x="844972" y="7909151"/>
            <a:ext cx="3548460" cy="17452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59" name="フローチャート: 内部記憶 58">
            <a:extLst>
              <a:ext uri="{FF2B5EF4-FFF2-40B4-BE49-F238E27FC236}">
                <a16:creationId xmlns:a16="http://schemas.microsoft.com/office/drawing/2014/main" id="{DE3FA850-2FDA-554E-B28E-C8C9AD6226CB}"/>
              </a:ext>
            </a:extLst>
          </p:cNvPr>
          <p:cNvSpPr/>
          <p:nvPr/>
        </p:nvSpPr>
        <p:spPr>
          <a:xfrm>
            <a:off x="1644685" y="8633320"/>
            <a:ext cx="370811" cy="223391"/>
          </a:xfrm>
          <a:prstGeom prst="flowChartInternalStorag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61" name="テキスト ボックス 28">
            <a:extLst>
              <a:ext uri="{FF2B5EF4-FFF2-40B4-BE49-F238E27FC236}">
                <a16:creationId xmlns:a16="http://schemas.microsoft.com/office/drawing/2014/main" id="{A93FB5CD-2A3C-BE54-FCD7-B3F0EDB333CF}"/>
              </a:ext>
            </a:extLst>
          </p:cNvPr>
          <p:cNvSpPr txBox="1"/>
          <p:nvPr/>
        </p:nvSpPr>
        <p:spPr>
          <a:xfrm>
            <a:off x="1487867" y="8913708"/>
            <a:ext cx="954107" cy="24622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000" dirty="0"/>
              <a:t>共有テーブル</a:t>
            </a:r>
          </a:p>
        </p:txBody>
      </p:sp>
      <p:cxnSp>
        <p:nvCxnSpPr>
          <p:cNvPr id="62" name="直線矢印コネクタ 61">
            <a:extLst>
              <a:ext uri="{FF2B5EF4-FFF2-40B4-BE49-F238E27FC236}">
                <a16:creationId xmlns:a16="http://schemas.microsoft.com/office/drawing/2014/main" id="{D6A3B6F6-BC05-051D-B83D-3B5CEB4CB04C}"/>
              </a:ext>
            </a:extLst>
          </p:cNvPr>
          <p:cNvCxnSpPr>
            <a:cxnSpLocks/>
            <a:stCxn id="56" idx="3"/>
            <a:endCxn id="55" idx="3"/>
          </p:cNvCxnSpPr>
          <p:nvPr/>
        </p:nvCxnSpPr>
        <p:spPr>
          <a:xfrm flipV="1">
            <a:off x="3069915" y="8443768"/>
            <a:ext cx="349414" cy="19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64" name="Picture 2">
            <a:extLst>
              <a:ext uri="{FF2B5EF4-FFF2-40B4-BE49-F238E27FC236}">
                <a16:creationId xmlns:a16="http://schemas.microsoft.com/office/drawing/2014/main" id="{5139FE1E-6F64-F2C5-7EA5-EB595E2CF9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440739" y="8714290"/>
            <a:ext cx="370811" cy="389936"/>
          </a:xfrm>
          <a:prstGeom prst="rect">
            <a:avLst/>
          </a:prstGeom>
          <a:noFill/>
          <a:extLst>
            <a:ext uri="{909E8E84-426E-40DD-AFC4-6F175D3DCCD1}">
              <a14:hiddenFill xmlns:a14="http://schemas.microsoft.com/office/drawing/2010/main">
                <a:solidFill>
                  <a:srgbClr val="FFFFFF"/>
                </a:solidFill>
              </a14:hiddenFill>
            </a:ext>
          </a:extLst>
        </p:spPr>
      </p:pic>
      <p:sp>
        <p:nvSpPr>
          <p:cNvPr id="65" name="フローチャート: 内部記憶 64">
            <a:extLst>
              <a:ext uri="{FF2B5EF4-FFF2-40B4-BE49-F238E27FC236}">
                <a16:creationId xmlns:a16="http://schemas.microsoft.com/office/drawing/2014/main" id="{189B4246-0CDD-EBB7-249E-E5D3ABD76AF6}"/>
              </a:ext>
            </a:extLst>
          </p:cNvPr>
          <p:cNvSpPr/>
          <p:nvPr/>
        </p:nvSpPr>
        <p:spPr>
          <a:xfrm>
            <a:off x="2720514" y="8799508"/>
            <a:ext cx="370811" cy="223391"/>
          </a:xfrm>
          <a:prstGeom prst="flowChartInternalStorag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cxnSp>
        <p:nvCxnSpPr>
          <p:cNvPr id="67" name="直線矢印コネクタ 66">
            <a:extLst>
              <a:ext uri="{FF2B5EF4-FFF2-40B4-BE49-F238E27FC236}">
                <a16:creationId xmlns:a16="http://schemas.microsoft.com/office/drawing/2014/main" id="{0B2F9347-3D20-868E-890E-FBF9CDBC97D1}"/>
              </a:ext>
            </a:extLst>
          </p:cNvPr>
          <p:cNvCxnSpPr>
            <a:cxnSpLocks/>
            <a:stCxn id="65" idx="3"/>
            <a:endCxn id="64" idx="3"/>
          </p:cNvCxnSpPr>
          <p:nvPr/>
        </p:nvCxnSpPr>
        <p:spPr>
          <a:xfrm flipV="1">
            <a:off x="3091325" y="8909258"/>
            <a:ext cx="349414" cy="19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69" name="Picture 2">
            <a:extLst>
              <a:ext uri="{FF2B5EF4-FFF2-40B4-BE49-F238E27FC236}">
                <a16:creationId xmlns:a16="http://schemas.microsoft.com/office/drawing/2014/main" id="{6130F42C-7BFE-36F9-A12E-42FE7CA743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436109" y="9143737"/>
            <a:ext cx="370811" cy="389936"/>
          </a:xfrm>
          <a:prstGeom prst="rect">
            <a:avLst/>
          </a:prstGeom>
          <a:noFill/>
          <a:extLst>
            <a:ext uri="{909E8E84-426E-40DD-AFC4-6F175D3DCCD1}">
              <a14:hiddenFill xmlns:a14="http://schemas.microsoft.com/office/drawing/2010/main">
                <a:solidFill>
                  <a:srgbClr val="FFFFFF"/>
                </a:solidFill>
              </a14:hiddenFill>
            </a:ext>
          </a:extLst>
        </p:spPr>
      </p:pic>
      <p:sp>
        <p:nvSpPr>
          <p:cNvPr id="72" name="フローチャート: 内部記憶 71">
            <a:extLst>
              <a:ext uri="{FF2B5EF4-FFF2-40B4-BE49-F238E27FC236}">
                <a16:creationId xmlns:a16="http://schemas.microsoft.com/office/drawing/2014/main" id="{AF1A653C-F6B0-4F70-BFF0-2297E8D79B44}"/>
              </a:ext>
            </a:extLst>
          </p:cNvPr>
          <p:cNvSpPr/>
          <p:nvPr/>
        </p:nvSpPr>
        <p:spPr>
          <a:xfrm>
            <a:off x="2715884" y="9228955"/>
            <a:ext cx="370811" cy="223391"/>
          </a:xfrm>
          <a:prstGeom prst="flowChartInternalStorag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cxnSp>
        <p:nvCxnSpPr>
          <p:cNvPr id="73" name="直線矢印コネクタ 72">
            <a:extLst>
              <a:ext uri="{FF2B5EF4-FFF2-40B4-BE49-F238E27FC236}">
                <a16:creationId xmlns:a16="http://schemas.microsoft.com/office/drawing/2014/main" id="{3A53F098-6783-0662-5102-3674ACEDF860}"/>
              </a:ext>
            </a:extLst>
          </p:cNvPr>
          <p:cNvCxnSpPr>
            <a:cxnSpLocks/>
            <a:stCxn id="72" idx="3"/>
            <a:endCxn id="69" idx="3"/>
          </p:cNvCxnSpPr>
          <p:nvPr/>
        </p:nvCxnSpPr>
        <p:spPr>
          <a:xfrm flipV="1">
            <a:off x="3086695" y="9338705"/>
            <a:ext cx="349414" cy="19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60DD2CA5-F576-CE72-F49A-B60C766C2C19}"/>
              </a:ext>
            </a:extLst>
          </p:cNvPr>
          <p:cNvCxnSpPr>
            <a:cxnSpLocks/>
            <a:stCxn id="59" idx="3"/>
            <a:endCxn id="56" idx="1"/>
          </p:cNvCxnSpPr>
          <p:nvPr/>
        </p:nvCxnSpPr>
        <p:spPr>
          <a:xfrm flipV="1">
            <a:off x="2015496" y="8445714"/>
            <a:ext cx="683608" cy="2993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67907759-90FC-CA50-650D-4F1ED0C88E59}"/>
              </a:ext>
            </a:extLst>
          </p:cNvPr>
          <p:cNvCxnSpPr>
            <a:cxnSpLocks/>
            <a:stCxn id="59" idx="3"/>
            <a:endCxn id="65" idx="1"/>
          </p:cNvCxnSpPr>
          <p:nvPr/>
        </p:nvCxnSpPr>
        <p:spPr>
          <a:xfrm>
            <a:off x="2015496" y="8745016"/>
            <a:ext cx="705018" cy="16618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a:extLst>
              <a:ext uri="{FF2B5EF4-FFF2-40B4-BE49-F238E27FC236}">
                <a16:creationId xmlns:a16="http://schemas.microsoft.com/office/drawing/2014/main" id="{18C512B9-80B4-BBD5-DDB7-C5B6364F14B8}"/>
              </a:ext>
            </a:extLst>
          </p:cNvPr>
          <p:cNvCxnSpPr>
            <a:cxnSpLocks/>
            <a:stCxn id="59" idx="3"/>
            <a:endCxn id="72" idx="1"/>
          </p:cNvCxnSpPr>
          <p:nvPr/>
        </p:nvCxnSpPr>
        <p:spPr>
          <a:xfrm>
            <a:off x="2015496" y="8745016"/>
            <a:ext cx="700388" cy="5956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65">
            <a:extLst>
              <a:ext uri="{FF2B5EF4-FFF2-40B4-BE49-F238E27FC236}">
                <a16:creationId xmlns:a16="http://schemas.microsoft.com/office/drawing/2014/main" id="{9ECF827A-4933-F3CC-1B4E-A8A3E1DEA4B5}"/>
              </a:ext>
            </a:extLst>
          </p:cNvPr>
          <p:cNvSpPr txBox="1"/>
          <p:nvPr/>
        </p:nvSpPr>
        <p:spPr>
          <a:xfrm>
            <a:off x="2470472" y="8006485"/>
            <a:ext cx="1082348" cy="307777"/>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kumimoji="1" lang="en-US" altLang="ja-JP" sz="700" dirty="0" err="1"/>
              <a:t>Tmp</a:t>
            </a:r>
            <a:r>
              <a:rPr kumimoji="1" lang="ja-JP" altLang="en-US" sz="700" dirty="0"/>
              <a:t>共有テーブル</a:t>
            </a:r>
            <a:endParaRPr kumimoji="1" lang="en-US" altLang="ja-JP" sz="700" dirty="0"/>
          </a:p>
          <a:p>
            <a:pPr algn="ctr"/>
            <a:r>
              <a:rPr kumimoji="1" lang="ja-JP" altLang="en-US" sz="700" dirty="0"/>
              <a:t>（ローカルテーブル）</a:t>
            </a:r>
          </a:p>
        </p:txBody>
      </p:sp>
      <p:sp>
        <p:nvSpPr>
          <p:cNvPr id="78" name="テキスト ボックス 17">
            <a:extLst>
              <a:ext uri="{FF2B5EF4-FFF2-40B4-BE49-F238E27FC236}">
                <a16:creationId xmlns:a16="http://schemas.microsoft.com/office/drawing/2014/main" id="{833E9865-FBE6-3E3C-0D93-25155C221D83}"/>
              </a:ext>
            </a:extLst>
          </p:cNvPr>
          <p:cNvSpPr txBox="1"/>
          <p:nvPr/>
        </p:nvSpPr>
        <p:spPr>
          <a:xfrm>
            <a:off x="714066" y="7566450"/>
            <a:ext cx="1082349" cy="276999"/>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r>
              <a:rPr kumimoji="1" lang="en-US" altLang="ja-JP" sz="1200" dirty="0"/>
              <a:t>ALAYA</a:t>
            </a:r>
            <a:r>
              <a:rPr kumimoji="1" lang="ja-JP" altLang="en-US" sz="1200" dirty="0"/>
              <a:t>の動作</a:t>
            </a:r>
          </a:p>
        </p:txBody>
      </p:sp>
      <p:sp>
        <p:nvSpPr>
          <p:cNvPr id="79" name="テキスト ボックス 70">
            <a:extLst>
              <a:ext uri="{FF2B5EF4-FFF2-40B4-BE49-F238E27FC236}">
                <a16:creationId xmlns:a16="http://schemas.microsoft.com/office/drawing/2014/main" id="{C8C1F807-1F8F-86EE-AD73-417A6F9A8EF0}"/>
              </a:ext>
            </a:extLst>
          </p:cNvPr>
          <p:cNvSpPr txBox="1"/>
          <p:nvPr/>
        </p:nvSpPr>
        <p:spPr>
          <a:xfrm>
            <a:off x="4067047" y="8452070"/>
            <a:ext cx="2606171" cy="646331"/>
          </a:xfrm>
          <a:prstGeom prst="rect">
            <a:avLst/>
          </a:prstGeom>
          <a:solidFill>
            <a:srgbClr val="CCFFFF"/>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ja-JP" altLang="en-US" sz="1200" dirty="0"/>
              <a:t>共有テーブルのアクセスは最初と最後だけ</a:t>
            </a:r>
            <a:endParaRPr kumimoji="1" lang="en-US" altLang="ja-JP" sz="1200" dirty="0"/>
          </a:p>
          <a:p>
            <a:r>
              <a:rPr kumimoji="1" lang="ja-JP" altLang="en-US" sz="1200" dirty="0"/>
              <a:t>すべて</a:t>
            </a:r>
            <a:r>
              <a:rPr kumimoji="1" lang="en-US" altLang="ja-JP" sz="1200" dirty="0"/>
              <a:t>SQL</a:t>
            </a:r>
            <a:r>
              <a:rPr kumimoji="1" lang="ja-JP" altLang="en-US" sz="1200" dirty="0"/>
              <a:t>を介して実施</a:t>
            </a:r>
            <a:endParaRPr kumimoji="1" lang="en-US" altLang="ja-JP" sz="1200" dirty="0"/>
          </a:p>
        </p:txBody>
      </p:sp>
    </p:spTree>
    <p:extLst>
      <p:ext uri="{BB962C8B-B14F-4D97-AF65-F5344CB8AC3E}">
        <p14:creationId xmlns:p14="http://schemas.microsoft.com/office/powerpoint/2010/main" val="1963182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63329" y="302108"/>
            <a:ext cx="4835626" cy="440633"/>
          </a:xfrm>
        </p:spPr>
        <p:txBody>
          <a:bodyPr>
            <a:normAutofit fontScale="90000"/>
          </a:bodyPr>
          <a:lstStyle/>
          <a:p>
            <a:r>
              <a:rPr kumimoji="1" lang="ja-JP" altLang="en-US" dirty="0"/>
              <a:t>共有テーブルをリンクする</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451262" y="893806"/>
            <a:ext cx="5911467" cy="1731243"/>
          </a:xfrm>
          <a:prstGeom prst="rect">
            <a:avLst/>
          </a:prstGeom>
          <a:solidFill>
            <a:schemeClr val="bg1"/>
          </a:solidFill>
        </p:spPr>
        <p:txBody>
          <a:bodyPr wrap="square" rtlCol="0">
            <a:spAutoFit/>
          </a:bodyPr>
          <a:lstStyle/>
          <a:p>
            <a:pPr>
              <a:lnSpc>
                <a:spcPct val="150000"/>
              </a:lnSpc>
            </a:pPr>
            <a:r>
              <a:rPr kumimoji="1" lang="ja-JP" altLang="en-US" sz="1200" dirty="0"/>
              <a:t>　メニューモジュールを開発モードで起動して共有テーブルをリンクテーブルとして埋め込みます。</a:t>
            </a:r>
            <a:endParaRPr kumimoji="1" lang="en-US" altLang="ja-JP" sz="1200" dirty="0"/>
          </a:p>
          <a:p>
            <a:pPr>
              <a:lnSpc>
                <a:spcPct val="150000"/>
              </a:lnSpc>
            </a:pPr>
            <a:r>
              <a:rPr kumimoji="1" lang="ja-JP" altLang="en-US" sz="1200" dirty="0"/>
              <a:t>　リンクテーブルはメニューモジュール内に絶対パスで記録されるため、メニューモジュールがどこに保存されていても同じ場所を参照します。ネットワークドライブを使う場合はすべてのクライアントで同じドライブパスにしておく必要があります。</a:t>
            </a:r>
            <a:endParaRPr kumimoji="1" lang="en-US" altLang="ja-JP" sz="1200" dirty="0"/>
          </a:p>
        </p:txBody>
      </p:sp>
      <p:pic>
        <p:nvPicPr>
          <p:cNvPr id="3" name="図 2">
            <a:extLst>
              <a:ext uri="{FF2B5EF4-FFF2-40B4-BE49-F238E27FC236}">
                <a16:creationId xmlns:a16="http://schemas.microsoft.com/office/drawing/2014/main" id="{71A68E68-4AAA-3246-6386-ABA6692E3B22}"/>
              </a:ext>
            </a:extLst>
          </p:cNvPr>
          <p:cNvPicPr>
            <a:picLocks noChangeAspect="1"/>
          </p:cNvPicPr>
          <p:nvPr/>
        </p:nvPicPr>
        <p:blipFill rotWithShape="1">
          <a:blip r:embed="rId2"/>
          <a:srcRect l="49376" t="2697" r="33147" b="72016"/>
          <a:stretch/>
        </p:blipFill>
        <p:spPr>
          <a:xfrm>
            <a:off x="570879" y="2776114"/>
            <a:ext cx="5335847" cy="2171333"/>
          </a:xfrm>
          <a:prstGeom prst="rect">
            <a:avLst/>
          </a:prstGeom>
        </p:spPr>
      </p:pic>
      <p:pic>
        <p:nvPicPr>
          <p:cNvPr id="4" name="図 3">
            <a:extLst>
              <a:ext uri="{FF2B5EF4-FFF2-40B4-BE49-F238E27FC236}">
                <a16:creationId xmlns:a16="http://schemas.microsoft.com/office/drawing/2014/main" id="{489A1491-2F76-2F04-D494-0101E39548DE}"/>
              </a:ext>
            </a:extLst>
          </p:cNvPr>
          <p:cNvPicPr>
            <a:picLocks noChangeAspect="1"/>
          </p:cNvPicPr>
          <p:nvPr/>
        </p:nvPicPr>
        <p:blipFill rotWithShape="1">
          <a:blip r:embed="rId3"/>
          <a:srcRect t="52979"/>
          <a:stretch/>
        </p:blipFill>
        <p:spPr>
          <a:xfrm>
            <a:off x="1026882" y="5281854"/>
            <a:ext cx="5335847" cy="1778547"/>
          </a:xfrm>
          <a:prstGeom prst="rect">
            <a:avLst/>
          </a:prstGeom>
        </p:spPr>
      </p:pic>
      <p:pic>
        <p:nvPicPr>
          <p:cNvPr id="5" name="図 4">
            <a:extLst>
              <a:ext uri="{FF2B5EF4-FFF2-40B4-BE49-F238E27FC236}">
                <a16:creationId xmlns:a16="http://schemas.microsoft.com/office/drawing/2014/main" id="{833C65BC-DA9F-39C7-013B-79F29B86B5D9}"/>
              </a:ext>
            </a:extLst>
          </p:cNvPr>
          <p:cNvPicPr>
            <a:picLocks noChangeAspect="1"/>
          </p:cNvPicPr>
          <p:nvPr/>
        </p:nvPicPr>
        <p:blipFill rotWithShape="1">
          <a:blip r:embed="rId4"/>
          <a:srcRect t="11193" r="72763" b="55230"/>
          <a:stretch/>
        </p:blipFill>
        <p:spPr>
          <a:xfrm>
            <a:off x="1415151" y="7394808"/>
            <a:ext cx="2527011" cy="2017016"/>
          </a:xfrm>
          <a:prstGeom prst="rect">
            <a:avLst/>
          </a:prstGeom>
        </p:spPr>
      </p:pic>
      <p:sp>
        <p:nvSpPr>
          <p:cNvPr id="6" name="楕円 5">
            <a:extLst>
              <a:ext uri="{FF2B5EF4-FFF2-40B4-BE49-F238E27FC236}">
                <a16:creationId xmlns:a16="http://schemas.microsoft.com/office/drawing/2014/main" id="{B934B326-AFDA-C5DE-42B5-6ADF94E4D2D0}"/>
              </a:ext>
            </a:extLst>
          </p:cNvPr>
          <p:cNvSpPr/>
          <p:nvPr/>
        </p:nvSpPr>
        <p:spPr>
          <a:xfrm>
            <a:off x="1287994" y="8548405"/>
            <a:ext cx="1579418" cy="313267"/>
          </a:xfrm>
          <a:prstGeom prst="ellipse">
            <a:avLst/>
          </a:pr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noFill/>
            </a:endParaRPr>
          </a:p>
        </p:txBody>
      </p:sp>
      <p:sp>
        <p:nvSpPr>
          <p:cNvPr id="7" name="楕円 6">
            <a:extLst>
              <a:ext uri="{FF2B5EF4-FFF2-40B4-BE49-F238E27FC236}">
                <a16:creationId xmlns:a16="http://schemas.microsoft.com/office/drawing/2014/main" id="{79ADB112-3375-1494-47F8-3099428C31BD}"/>
              </a:ext>
            </a:extLst>
          </p:cNvPr>
          <p:cNvSpPr/>
          <p:nvPr/>
        </p:nvSpPr>
        <p:spPr>
          <a:xfrm>
            <a:off x="1109821" y="6178187"/>
            <a:ext cx="2477707" cy="313267"/>
          </a:xfrm>
          <a:prstGeom prst="ellipse">
            <a:avLst/>
          </a:pr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noFill/>
            </a:endParaRPr>
          </a:p>
        </p:txBody>
      </p:sp>
      <p:sp>
        <p:nvSpPr>
          <p:cNvPr id="8" name="楕円 7">
            <a:extLst>
              <a:ext uri="{FF2B5EF4-FFF2-40B4-BE49-F238E27FC236}">
                <a16:creationId xmlns:a16="http://schemas.microsoft.com/office/drawing/2014/main" id="{6A4AC0C4-2374-04B5-4C76-013F8F162A24}"/>
              </a:ext>
            </a:extLst>
          </p:cNvPr>
          <p:cNvSpPr/>
          <p:nvPr/>
        </p:nvSpPr>
        <p:spPr>
          <a:xfrm>
            <a:off x="638614" y="3083783"/>
            <a:ext cx="776537" cy="631633"/>
          </a:xfrm>
          <a:prstGeom prst="ellipse">
            <a:avLst/>
          </a:pr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noFill/>
            </a:endParaRPr>
          </a:p>
        </p:txBody>
      </p:sp>
      <p:sp>
        <p:nvSpPr>
          <p:cNvPr id="9" name="楕円 8">
            <a:extLst>
              <a:ext uri="{FF2B5EF4-FFF2-40B4-BE49-F238E27FC236}">
                <a16:creationId xmlns:a16="http://schemas.microsoft.com/office/drawing/2014/main" id="{30872B69-4A27-2DA9-D6BB-EF691606A6B6}"/>
              </a:ext>
            </a:extLst>
          </p:cNvPr>
          <p:cNvSpPr/>
          <p:nvPr/>
        </p:nvSpPr>
        <p:spPr>
          <a:xfrm>
            <a:off x="776587" y="3965023"/>
            <a:ext cx="1502163" cy="427726"/>
          </a:xfrm>
          <a:prstGeom prst="ellipse">
            <a:avLst/>
          </a:pr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noFill/>
            </a:endParaRPr>
          </a:p>
        </p:txBody>
      </p:sp>
      <p:sp>
        <p:nvSpPr>
          <p:cNvPr id="10" name="楕円 9">
            <a:extLst>
              <a:ext uri="{FF2B5EF4-FFF2-40B4-BE49-F238E27FC236}">
                <a16:creationId xmlns:a16="http://schemas.microsoft.com/office/drawing/2014/main" id="{677BFB6F-5587-1F12-BAF9-0AEC9BCAA299}"/>
              </a:ext>
            </a:extLst>
          </p:cNvPr>
          <p:cNvSpPr/>
          <p:nvPr/>
        </p:nvSpPr>
        <p:spPr>
          <a:xfrm>
            <a:off x="2410273" y="3990401"/>
            <a:ext cx="1163878" cy="427726"/>
          </a:xfrm>
          <a:prstGeom prst="ellipse">
            <a:avLst/>
          </a:pr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noFill/>
            </a:endParaRPr>
          </a:p>
        </p:txBody>
      </p:sp>
      <p:sp>
        <p:nvSpPr>
          <p:cNvPr id="14" name="テキスト ボックス 13">
            <a:extLst>
              <a:ext uri="{FF2B5EF4-FFF2-40B4-BE49-F238E27FC236}">
                <a16:creationId xmlns:a16="http://schemas.microsoft.com/office/drawing/2014/main" id="{D98EE546-2241-6A32-4334-40416FFAF41E}"/>
              </a:ext>
            </a:extLst>
          </p:cNvPr>
          <p:cNvSpPr txBox="1"/>
          <p:nvPr/>
        </p:nvSpPr>
        <p:spPr>
          <a:xfrm>
            <a:off x="2994569" y="8338452"/>
            <a:ext cx="3508944" cy="52322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kumimoji="1" lang="ja-JP" altLang="en-US" sz="1400" dirty="0"/>
              <a:t>ナビゲーション画面に⇒付のテーブルで</a:t>
            </a:r>
            <a:endParaRPr kumimoji="1" lang="en-US" altLang="ja-JP" sz="1400" dirty="0"/>
          </a:p>
          <a:p>
            <a:r>
              <a:rPr kumimoji="1" lang="ja-JP" altLang="en-US" sz="1400" dirty="0"/>
              <a:t>表示されれば</a:t>
            </a:r>
            <a:r>
              <a:rPr kumimoji="1" lang="en-US" altLang="ja-JP" sz="1400" dirty="0"/>
              <a:t>OK</a:t>
            </a:r>
          </a:p>
        </p:txBody>
      </p:sp>
    </p:spTree>
    <p:extLst>
      <p:ext uri="{BB962C8B-B14F-4D97-AF65-F5344CB8AC3E}">
        <p14:creationId xmlns:p14="http://schemas.microsoft.com/office/powerpoint/2010/main" val="2673180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8D3FB6-D577-F26F-AE31-185540B88EB7}"/>
              </a:ext>
            </a:extLst>
          </p:cNvPr>
          <p:cNvSpPr>
            <a:spLocks noGrp="1"/>
          </p:cNvSpPr>
          <p:nvPr>
            <p:ph type="title"/>
          </p:nvPr>
        </p:nvSpPr>
        <p:spPr>
          <a:xfrm>
            <a:off x="457199" y="536119"/>
            <a:ext cx="5391150" cy="643467"/>
          </a:xfrm>
        </p:spPr>
        <p:txBody>
          <a:bodyPr/>
          <a:lstStyle/>
          <a:p>
            <a:r>
              <a:rPr kumimoji="1" lang="ja-JP" altLang="en-US" dirty="0"/>
              <a:t>標準</a:t>
            </a:r>
            <a:r>
              <a:rPr kumimoji="1" lang="en-US" altLang="ja-JP" dirty="0"/>
              <a:t>Form</a:t>
            </a:r>
            <a:r>
              <a:rPr kumimoji="1" lang="ja-JP" altLang="en-US" dirty="0"/>
              <a:t>の作成</a:t>
            </a:r>
          </a:p>
        </p:txBody>
      </p:sp>
      <p:sp>
        <p:nvSpPr>
          <p:cNvPr id="4" name="テキスト ボックス 3">
            <a:extLst>
              <a:ext uri="{FF2B5EF4-FFF2-40B4-BE49-F238E27FC236}">
                <a16:creationId xmlns:a16="http://schemas.microsoft.com/office/drawing/2014/main" id="{60AD319E-79E9-B975-C63C-4C2B7833AFC1}"/>
              </a:ext>
            </a:extLst>
          </p:cNvPr>
          <p:cNvSpPr txBox="1"/>
          <p:nvPr/>
        </p:nvSpPr>
        <p:spPr>
          <a:xfrm>
            <a:off x="457199" y="1010241"/>
            <a:ext cx="5563591" cy="1177245"/>
          </a:xfrm>
          <a:prstGeom prst="rect">
            <a:avLst/>
          </a:prstGeom>
          <a:solidFill>
            <a:schemeClr val="bg1"/>
          </a:solidFill>
          <a:ln>
            <a:noFill/>
          </a:ln>
        </p:spPr>
        <p:txBody>
          <a:bodyPr wrap="square" rtlCol="0">
            <a:spAutoFit/>
          </a:bodyPr>
          <a:lstStyle/>
          <a:p>
            <a:pPr>
              <a:lnSpc>
                <a:spcPct val="150000"/>
              </a:lnSpc>
            </a:pPr>
            <a:r>
              <a:rPr kumimoji="1" lang="en-US" altLang="ja-JP" sz="1200" dirty="0"/>
              <a:t>Ver1.10</a:t>
            </a:r>
            <a:r>
              <a:rPr kumimoji="1" lang="ja-JP" altLang="en-US" sz="1200" dirty="0"/>
              <a:t>から標準</a:t>
            </a:r>
            <a:r>
              <a:rPr kumimoji="1" lang="en-US" altLang="ja-JP" sz="1200" dirty="0"/>
              <a:t>Form</a:t>
            </a:r>
            <a:r>
              <a:rPr kumimoji="1" lang="ja-JP" altLang="en-US" sz="1200" dirty="0"/>
              <a:t>の作成機能を追加しました。</a:t>
            </a:r>
            <a:endParaRPr kumimoji="1" lang="en-US" altLang="ja-JP" sz="1200" dirty="0"/>
          </a:p>
          <a:p>
            <a:pPr>
              <a:lnSpc>
                <a:spcPct val="150000"/>
              </a:lnSpc>
            </a:pPr>
            <a:r>
              <a:rPr kumimoji="1" lang="ja-JP" altLang="en-US" sz="1200" dirty="0"/>
              <a:t>管理者メニューの「標準</a:t>
            </a:r>
            <a:r>
              <a:rPr kumimoji="1" lang="en-US" altLang="ja-JP" sz="1200" dirty="0"/>
              <a:t>Form</a:t>
            </a:r>
            <a:r>
              <a:rPr kumimoji="1" lang="ja-JP" altLang="en-US" sz="1200" dirty="0"/>
              <a:t>生成」から行います。項目を設定して実行するとデフォルトのコントロールとコードが埋め込まれた帳票</a:t>
            </a:r>
            <a:r>
              <a:rPr kumimoji="1" lang="en-US" altLang="ja-JP" sz="1200" dirty="0"/>
              <a:t>Form</a:t>
            </a:r>
            <a:r>
              <a:rPr kumimoji="1" lang="ja-JP" altLang="en-US" sz="1200" dirty="0"/>
              <a:t>と単票</a:t>
            </a:r>
            <a:r>
              <a:rPr kumimoji="1" lang="en-US" altLang="ja-JP" sz="1200" dirty="0"/>
              <a:t>Form</a:t>
            </a:r>
            <a:r>
              <a:rPr kumimoji="1" lang="ja-JP" altLang="en-US" sz="1200" dirty="0"/>
              <a:t>が生成されます。</a:t>
            </a:r>
            <a:endParaRPr kumimoji="1" lang="en-US" altLang="ja-JP" sz="1200" dirty="0"/>
          </a:p>
        </p:txBody>
      </p:sp>
      <p:pic>
        <p:nvPicPr>
          <p:cNvPr id="6" name="図 5">
            <a:extLst>
              <a:ext uri="{FF2B5EF4-FFF2-40B4-BE49-F238E27FC236}">
                <a16:creationId xmlns:a16="http://schemas.microsoft.com/office/drawing/2014/main" id="{34B28D75-F862-A159-4E4C-3D4F92D5493B}"/>
              </a:ext>
            </a:extLst>
          </p:cNvPr>
          <p:cNvPicPr>
            <a:picLocks noChangeAspect="1"/>
          </p:cNvPicPr>
          <p:nvPr/>
        </p:nvPicPr>
        <p:blipFill>
          <a:blip r:embed="rId2"/>
          <a:stretch>
            <a:fillRect/>
          </a:stretch>
        </p:blipFill>
        <p:spPr>
          <a:xfrm>
            <a:off x="250038" y="2299807"/>
            <a:ext cx="3514440" cy="2818454"/>
          </a:xfrm>
          <a:prstGeom prst="rect">
            <a:avLst/>
          </a:prstGeom>
        </p:spPr>
      </p:pic>
      <p:sp>
        <p:nvSpPr>
          <p:cNvPr id="9" name="楕円 8">
            <a:extLst>
              <a:ext uri="{FF2B5EF4-FFF2-40B4-BE49-F238E27FC236}">
                <a16:creationId xmlns:a16="http://schemas.microsoft.com/office/drawing/2014/main" id="{82D3D364-B5B2-3518-8FE8-DD0A8CBAF4EC}"/>
              </a:ext>
            </a:extLst>
          </p:cNvPr>
          <p:cNvSpPr/>
          <p:nvPr/>
        </p:nvSpPr>
        <p:spPr>
          <a:xfrm>
            <a:off x="1983180" y="3613362"/>
            <a:ext cx="950026" cy="21806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a:extLst>
              <a:ext uri="{FF2B5EF4-FFF2-40B4-BE49-F238E27FC236}">
                <a16:creationId xmlns:a16="http://schemas.microsoft.com/office/drawing/2014/main" id="{B715AAF1-9D79-A6E1-30E4-C5C83981FF1A}"/>
              </a:ext>
            </a:extLst>
          </p:cNvPr>
          <p:cNvPicPr>
            <a:picLocks noChangeAspect="1"/>
          </p:cNvPicPr>
          <p:nvPr/>
        </p:nvPicPr>
        <p:blipFill>
          <a:blip r:embed="rId3"/>
          <a:stretch>
            <a:fillRect/>
          </a:stretch>
        </p:blipFill>
        <p:spPr>
          <a:xfrm>
            <a:off x="1407991" y="4076500"/>
            <a:ext cx="3562425" cy="3333698"/>
          </a:xfrm>
          <a:prstGeom prst="rect">
            <a:avLst/>
          </a:prstGeom>
        </p:spPr>
      </p:pic>
      <p:cxnSp>
        <p:nvCxnSpPr>
          <p:cNvPr id="11" name="直線矢印コネクタ 10">
            <a:extLst>
              <a:ext uri="{FF2B5EF4-FFF2-40B4-BE49-F238E27FC236}">
                <a16:creationId xmlns:a16="http://schemas.microsoft.com/office/drawing/2014/main" id="{42CB3AFE-DD5F-1668-C02C-70AF09E9BF61}"/>
              </a:ext>
            </a:extLst>
          </p:cNvPr>
          <p:cNvCxnSpPr>
            <a:cxnSpLocks/>
            <a:stCxn id="9" idx="4"/>
          </p:cNvCxnSpPr>
          <p:nvPr/>
        </p:nvCxnSpPr>
        <p:spPr>
          <a:xfrm>
            <a:off x="2458193" y="3831422"/>
            <a:ext cx="0" cy="348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1" name="図 20">
            <a:extLst>
              <a:ext uri="{FF2B5EF4-FFF2-40B4-BE49-F238E27FC236}">
                <a16:creationId xmlns:a16="http://schemas.microsoft.com/office/drawing/2014/main" id="{EAA3EB05-E93D-EBE4-F4D9-043C42FC859D}"/>
              </a:ext>
            </a:extLst>
          </p:cNvPr>
          <p:cNvPicPr>
            <a:picLocks noChangeAspect="1"/>
          </p:cNvPicPr>
          <p:nvPr/>
        </p:nvPicPr>
        <p:blipFill>
          <a:blip r:embed="rId4"/>
          <a:stretch>
            <a:fillRect/>
          </a:stretch>
        </p:blipFill>
        <p:spPr>
          <a:xfrm>
            <a:off x="1381271" y="6322380"/>
            <a:ext cx="5262241" cy="3455168"/>
          </a:xfrm>
          <a:prstGeom prst="rect">
            <a:avLst/>
          </a:prstGeom>
        </p:spPr>
      </p:pic>
      <p:sp>
        <p:nvSpPr>
          <p:cNvPr id="25" name="楕円 24">
            <a:extLst>
              <a:ext uri="{FF2B5EF4-FFF2-40B4-BE49-F238E27FC236}">
                <a16:creationId xmlns:a16="http://schemas.microsoft.com/office/drawing/2014/main" id="{5A823C42-22A6-0B5C-F4C4-62CE9E6EDC97}"/>
              </a:ext>
            </a:extLst>
          </p:cNvPr>
          <p:cNvSpPr/>
          <p:nvPr/>
        </p:nvSpPr>
        <p:spPr>
          <a:xfrm>
            <a:off x="3512128" y="4325880"/>
            <a:ext cx="950026" cy="21806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矢印コネクタ 25">
            <a:extLst>
              <a:ext uri="{FF2B5EF4-FFF2-40B4-BE49-F238E27FC236}">
                <a16:creationId xmlns:a16="http://schemas.microsoft.com/office/drawing/2014/main" id="{A67B43FC-FE14-4EAA-7ACA-07EE60AAFFB7}"/>
              </a:ext>
            </a:extLst>
          </p:cNvPr>
          <p:cNvCxnSpPr>
            <a:cxnSpLocks/>
            <a:stCxn id="25" idx="4"/>
          </p:cNvCxnSpPr>
          <p:nvPr/>
        </p:nvCxnSpPr>
        <p:spPr>
          <a:xfrm>
            <a:off x="3987141" y="4543940"/>
            <a:ext cx="0" cy="21418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71665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8D3FB6-D577-F26F-AE31-185540B88EB7}"/>
              </a:ext>
            </a:extLst>
          </p:cNvPr>
          <p:cNvSpPr>
            <a:spLocks noGrp="1"/>
          </p:cNvSpPr>
          <p:nvPr>
            <p:ph type="title"/>
          </p:nvPr>
        </p:nvSpPr>
        <p:spPr>
          <a:xfrm>
            <a:off x="457199" y="536119"/>
            <a:ext cx="5391150" cy="643467"/>
          </a:xfrm>
        </p:spPr>
        <p:txBody>
          <a:bodyPr>
            <a:normAutofit/>
          </a:bodyPr>
          <a:lstStyle/>
          <a:p>
            <a:r>
              <a:rPr kumimoji="1" lang="ja-JP" altLang="en-US" dirty="0"/>
              <a:t>標準</a:t>
            </a:r>
            <a:r>
              <a:rPr kumimoji="1" lang="en-US" altLang="ja-JP" dirty="0"/>
              <a:t>Form</a:t>
            </a:r>
            <a:r>
              <a:rPr kumimoji="1" lang="ja-JP" altLang="en-US" dirty="0"/>
              <a:t>生成画面</a:t>
            </a:r>
          </a:p>
        </p:txBody>
      </p:sp>
      <p:sp>
        <p:nvSpPr>
          <p:cNvPr id="4" name="テキスト ボックス 3">
            <a:extLst>
              <a:ext uri="{FF2B5EF4-FFF2-40B4-BE49-F238E27FC236}">
                <a16:creationId xmlns:a16="http://schemas.microsoft.com/office/drawing/2014/main" id="{60AD319E-79E9-B975-C63C-4C2B7833AFC1}"/>
              </a:ext>
            </a:extLst>
          </p:cNvPr>
          <p:cNvSpPr txBox="1"/>
          <p:nvPr/>
        </p:nvSpPr>
        <p:spPr>
          <a:xfrm>
            <a:off x="397576" y="5696966"/>
            <a:ext cx="6228609" cy="3116238"/>
          </a:xfrm>
          <a:prstGeom prst="rect">
            <a:avLst/>
          </a:prstGeom>
          <a:solidFill>
            <a:schemeClr val="bg1"/>
          </a:solidFill>
          <a:ln>
            <a:noFill/>
          </a:ln>
        </p:spPr>
        <p:txBody>
          <a:bodyPr wrap="square" rtlCol="0">
            <a:spAutoFit/>
          </a:bodyPr>
          <a:lstStyle/>
          <a:p>
            <a:pPr>
              <a:lnSpc>
                <a:spcPct val="150000"/>
              </a:lnSpc>
            </a:pPr>
            <a:r>
              <a:rPr kumimoji="1" lang="ja-JP" altLang="en-US" sz="1200" dirty="0"/>
              <a:t>① テーブル／クエリ･･･共有テーブル名またはクエリ名を指定します。</a:t>
            </a:r>
            <a:endParaRPr kumimoji="1" lang="en-US" altLang="ja-JP" sz="1200" dirty="0"/>
          </a:p>
          <a:p>
            <a:pPr>
              <a:lnSpc>
                <a:spcPct val="150000"/>
              </a:lnSpc>
            </a:pPr>
            <a:r>
              <a:rPr kumimoji="1" lang="en-US" altLang="ja-JP" sz="1200" dirty="0"/>
              <a:t>			</a:t>
            </a:r>
            <a:r>
              <a:rPr kumimoji="1" lang="ja-JP" altLang="en-US" sz="1200" dirty="0"/>
              <a:t>　選択すると対象のフィールドリストが表示されます。</a:t>
            </a:r>
            <a:endParaRPr kumimoji="1" lang="en-US" altLang="ja-JP" sz="1200" dirty="0"/>
          </a:p>
          <a:p>
            <a:pPr>
              <a:lnSpc>
                <a:spcPct val="150000"/>
              </a:lnSpc>
            </a:pPr>
            <a:r>
              <a:rPr kumimoji="1" lang="ja-JP" altLang="en-US" sz="1200" dirty="0"/>
              <a:t>② 編集用ローカルテーブル･･･編集用のワークテーブル名を指定します。</a:t>
            </a:r>
            <a:endParaRPr kumimoji="1" lang="en-US" altLang="ja-JP" sz="1200" dirty="0"/>
          </a:p>
          <a:p>
            <a:pPr>
              <a:lnSpc>
                <a:spcPct val="150000"/>
              </a:lnSpc>
            </a:pPr>
            <a:r>
              <a:rPr kumimoji="1" lang="ja-JP" altLang="en-US" sz="1200" dirty="0"/>
              <a:t>③ 帳票</a:t>
            </a:r>
            <a:r>
              <a:rPr kumimoji="1" lang="en-US" altLang="ja-JP" sz="1200" dirty="0"/>
              <a:t>Form	</a:t>
            </a:r>
            <a:r>
              <a:rPr kumimoji="1" lang="ja-JP" altLang="en-US" sz="1200" dirty="0"/>
              <a:t>･･･　生成する帳票</a:t>
            </a:r>
            <a:r>
              <a:rPr kumimoji="1" lang="en-US" altLang="ja-JP" sz="1200" dirty="0"/>
              <a:t>Form</a:t>
            </a:r>
            <a:r>
              <a:rPr kumimoji="1" lang="ja-JP" altLang="en-US" sz="1200" dirty="0"/>
              <a:t>名を指定します。</a:t>
            </a:r>
            <a:endParaRPr kumimoji="1" lang="en-US" altLang="ja-JP" sz="1200" dirty="0"/>
          </a:p>
          <a:p>
            <a:pPr>
              <a:lnSpc>
                <a:spcPct val="150000"/>
              </a:lnSpc>
            </a:pPr>
            <a:r>
              <a:rPr kumimoji="1" lang="ja-JP" altLang="en-US" sz="1200" dirty="0"/>
              <a:t>④単票</a:t>
            </a:r>
            <a:r>
              <a:rPr kumimoji="1" lang="en-US" altLang="ja-JP" sz="1200" dirty="0"/>
              <a:t>Form	</a:t>
            </a:r>
            <a:r>
              <a:rPr kumimoji="1" lang="ja-JP" altLang="en-US" sz="1200" dirty="0"/>
              <a:t>･･･　生成する単票</a:t>
            </a:r>
            <a:r>
              <a:rPr kumimoji="1" lang="en-US" altLang="ja-JP" sz="1200" dirty="0"/>
              <a:t>Form</a:t>
            </a:r>
            <a:r>
              <a:rPr kumimoji="1" lang="ja-JP" altLang="en-US" sz="1200" dirty="0"/>
              <a:t>名を指定します。</a:t>
            </a:r>
            <a:endParaRPr kumimoji="1" lang="en-US" altLang="ja-JP" sz="1200" dirty="0"/>
          </a:p>
          <a:p>
            <a:pPr>
              <a:lnSpc>
                <a:spcPct val="150000"/>
              </a:lnSpc>
            </a:pPr>
            <a:r>
              <a:rPr kumimoji="1" lang="ja-JP" altLang="en-US" sz="1200" dirty="0"/>
              <a:t>⑤レコード</a:t>
            </a:r>
            <a:r>
              <a:rPr kumimoji="1" lang="en-US" altLang="ja-JP" sz="1200" dirty="0"/>
              <a:t>ID</a:t>
            </a:r>
            <a:r>
              <a:rPr kumimoji="1" lang="ja-JP" altLang="en-US" sz="1200" dirty="0"/>
              <a:t> ･･･それぞれのテーブルのレコード識別用のカラム名を指定します。</a:t>
            </a:r>
            <a:endParaRPr kumimoji="1" lang="en-US" altLang="ja-JP" sz="1200" dirty="0"/>
          </a:p>
          <a:p>
            <a:pPr>
              <a:lnSpc>
                <a:spcPct val="150000"/>
              </a:lnSpc>
            </a:pPr>
            <a:r>
              <a:rPr kumimoji="1" lang="en-US" altLang="ja-JP" sz="1200" dirty="0"/>
              <a:t>【</a:t>
            </a:r>
            <a:r>
              <a:rPr kumimoji="1" lang="ja-JP" altLang="en-US" sz="1200" dirty="0"/>
              <a:t>チェックボックス</a:t>
            </a:r>
            <a:r>
              <a:rPr kumimoji="1" lang="en-US" altLang="ja-JP" sz="1200" dirty="0"/>
              <a:t>】</a:t>
            </a:r>
          </a:p>
          <a:p>
            <a:pPr>
              <a:lnSpc>
                <a:spcPct val="150000"/>
              </a:lnSpc>
            </a:pPr>
            <a:r>
              <a:rPr kumimoji="1" lang="ja-JP" altLang="en-US" sz="1200" dirty="0"/>
              <a:t>「編集」</a:t>
            </a:r>
            <a:r>
              <a:rPr kumimoji="1" lang="en-US" altLang="ja-JP" sz="1200" dirty="0"/>
              <a:t>	</a:t>
            </a:r>
            <a:r>
              <a:rPr kumimoji="1" lang="ja-JP" altLang="en-US" sz="1200" dirty="0"/>
              <a:t>･･･　</a:t>
            </a:r>
            <a:r>
              <a:rPr kumimoji="1" lang="en-US" altLang="ja-JP" sz="1200" dirty="0" err="1"/>
              <a:t>Chk</a:t>
            </a:r>
            <a:r>
              <a:rPr kumimoji="1" lang="ja-JP" altLang="en-US" sz="1200" dirty="0"/>
              <a:t>にすると編集対象カラムになります。</a:t>
            </a:r>
            <a:endParaRPr kumimoji="1" lang="en-US" altLang="ja-JP" sz="1200" dirty="0"/>
          </a:p>
          <a:p>
            <a:pPr>
              <a:lnSpc>
                <a:spcPct val="150000"/>
              </a:lnSpc>
            </a:pPr>
            <a:r>
              <a:rPr kumimoji="1" lang="ja-JP" altLang="en-US" sz="1200" dirty="0"/>
              <a:t>「帳票</a:t>
            </a:r>
            <a:r>
              <a:rPr kumimoji="1" lang="en-US" altLang="ja-JP" sz="1200" dirty="0"/>
              <a:t>FM</a:t>
            </a:r>
            <a:r>
              <a:rPr kumimoji="1" lang="ja-JP" altLang="en-US" sz="1200" dirty="0"/>
              <a:t>」</a:t>
            </a:r>
            <a:r>
              <a:rPr kumimoji="1" lang="en-US" altLang="ja-JP" sz="1200" dirty="0"/>
              <a:t>	</a:t>
            </a:r>
            <a:r>
              <a:rPr kumimoji="1" lang="ja-JP" altLang="en-US" sz="1200" dirty="0"/>
              <a:t>･･･　帳票</a:t>
            </a:r>
            <a:r>
              <a:rPr kumimoji="1" lang="en-US" altLang="ja-JP" sz="1200" dirty="0"/>
              <a:t>Form</a:t>
            </a:r>
            <a:r>
              <a:rPr kumimoji="1" lang="ja-JP" altLang="en-US" sz="1200" dirty="0"/>
              <a:t>にフィールドをいれるかどうか指定します。</a:t>
            </a:r>
            <a:endParaRPr kumimoji="1" lang="en-US" altLang="ja-JP" sz="1200" dirty="0"/>
          </a:p>
          <a:p>
            <a:pPr>
              <a:lnSpc>
                <a:spcPct val="150000"/>
              </a:lnSpc>
            </a:pPr>
            <a:r>
              <a:rPr kumimoji="1" lang="en-US" altLang="ja-JP" sz="1200" dirty="0"/>
              <a:t>		</a:t>
            </a:r>
            <a:r>
              <a:rPr kumimoji="1" lang="ja-JP" altLang="en-US" sz="1200" dirty="0"/>
              <a:t>　　　尚、単票には</a:t>
            </a:r>
            <a:r>
              <a:rPr kumimoji="1" lang="en-US" altLang="ja-JP" sz="1200" dirty="0" err="1"/>
              <a:t>Chk</a:t>
            </a:r>
            <a:r>
              <a:rPr kumimoji="1" lang="ja-JP" altLang="en-US" sz="1200" dirty="0"/>
              <a:t>に関わらず全てのフィールドが入ります。</a:t>
            </a:r>
            <a:endParaRPr kumimoji="1" lang="en-US" altLang="ja-JP" sz="1200" dirty="0"/>
          </a:p>
          <a:p>
            <a:pPr>
              <a:lnSpc>
                <a:spcPct val="150000"/>
              </a:lnSpc>
            </a:pPr>
            <a:r>
              <a:rPr kumimoji="1" lang="ja-JP" altLang="en-US" sz="1200" dirty="0"/>
              <a:t>「フィルタ」･･･　帳票</a:t>
            </a:r>
            <a:r>
              <a:rPr kumimoji="1" lang="en-US" altLang="ja-JP" sz="1200" dirty="0"/>
              <a:t>Form</a:t>
            </a:r>
            <a:r>
              <a:rPr kumimoji="1" lang="ja-JP" altLang="en-US" sz="1200" dirty="0"/>
              <a:t>のフィルタ項目として設定するかどうか指定します。　</a:t>
            </a:r>
            <a:endParaRPr kumimoji="1" lang="en-US" altLang="ja-JP" sz="1200" dirty="0"/>
          </a:p>
        </p:txBody>
      </p:sp>
      <p:pic>
        <p:nvPicPr>
          <p:cNvPr id="5" name="図 4">
            <a:extLst>
              <a:ext uri="{FF2B5EF4-FFF2-40B4-BE49-F238E27FC236}">
                <a16:creationId xmlns:a16="http://schemas.microsoft.com/office/drawing/2014/main" id="{BA8E489D-9E29-C0F5-00EF-6C4121A06DE6}"/>
              </a:ext>
            </a:extLst>
          </p:cNvPr>
          <p:cNvPicPr>
            <a:picLocks noChangeAspect="1"/>
          </p:cNvPicPr>
          <p:nvPr/>
        </p:nvPicPr>
        <p:blipFill>
          <a:blip r:embed="rId2"/>
          <a:stretch>
            <a:fillRect/>
          </a:stretch>
        </p:blipFill>
        <p:spPr>
          <a:xfrm>
            <a:off x="572859" y="1179586"/>
            <a:ext cx="4827320" cy="4517380"/>
          </a:xfrm>
          <a:prstGeom prst="rect">
            <a:avLst/>
          </a:prstGeom>
        </p:spPr>
      </p:pic>
      <p:sp>
        <p:nvSpPr>
          <p:cNvPr id="3" name="テキスト ボックス 2">
            <a:extLst>
              <a:ext uri="{FF2B5EF4-FFF2-40B4-BE49-F238E27FC236}">
                <a16:creationId xmlns:a16="http://schemas.microsoft.com/office/drawing/2014/main" id="{B559EF4A-D66C-BBA7-89B2-B26765FEA71A}"/>
              </a:ext>
            </a:extLst>
          </p:cNvPr>
          <p:cNvSpPr txBox="1"/>
          <p:nvPr/>
        </p:nvSpPr>
        <p:spPr>
          <a:xfrm>
            <a:off x="457199" y="9178300"/>
            <a:ext cx="6288901"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kumimoji="1" lang="en-US" altLang="ja-JP" sz="1400" dirty="0"/>
              <a:t>※</a:t>
            </a:r>
            <a:r>
              <a:rPr kumimoji="1" lang="ja-JP" altLang="en-US" sz="1400" dirty="0"/>
              <a:t>インストーラを使うとサンプルの「案件台帳」テーブルがリンクテーブル</a:t>
            </a:r>
            <a:endParaRPr kumimoji="1" lang="en-US" altLang="ja-JP" sz="1400" dirty="0"/>
          </a:p>
          <a:p>
            <a:r>
              <a:rPr kumimoji="1" lang="ja-JP" altLang="en-US" sz="1400" dirty="0"/>
              <a:t>として設定されるので、まずはこれを使って試してみてください。</a:t>
            </a:r>
          </a:p>
        </p:txBody>
      </p:sp>
    </p:spTree>
    <p:extLst>
      <p:ext uri="{BB962C8B-B14F-4D97-AF65-F5344CB8AC3E}">
        <p14:creationId xmlns:p14="http://schemas.microsoft.com/office/powerpoint/2010/main" val="1862913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D6EC1E-09D0-908C-B712-04C30FBD07F6}"/>
              </a:ext>
            </a:extLst>
          </p:cNvPr>
          <p:cNvSpPr>
            <a:spLocks noGrp="1"/>
          </p:cNvSpPr>
          <p:nvPr>
            <p:ph type="title"/>
          </p:nvPr>
        </p:nvSpPr>
        <p:spPr>
          <a:xfrm>
            <a:off x="314695" y="538385"/>
            <a:ext cx="4760785" cy="508880"/>
          </a:xfrm>
        </p:spPr>
        <p:txBody>
          <a:bodyPr/>
          <a:lstStyle/>
          <a:p>
            <a:r>
              <a:rPr kumimoji="1" lang="en-US" altLang="ja-JP" dirty="0"/>
              <a:t>ALAYA</a:t>
            </a:r>
            <a:r>
              <a:rPr kumimoji="1" lang="ja-JP" altLang="en-US" dirty="0"/>
              <a:t>標準</a:t>
            </a:r>
            <a:r>
              <a:rPr kumimoji="1" lang="en-US" altLang="ja-JP" dirty="0"/>
              <a:t>Form</a:t>
            </a:r>
            <a:endParaRPr kumimoji="1" lang="ja-JP" altLang="en-US" dirty="0"/>
          </a:p>
        </p:txBody>
      </p:sp>
      <p:pic>
        <p:nvPicPr>
          <p:cNvPr id="5" name="図 4">
            <a:extLst>
              <a:ext uri="{FF2B5EF4-FFF2-40B4-BE49-F238E27FC236}">
                <a16:creationId xmlns:a16="http://schemas.microsoft.com/office/drawing/2014/main" id="{37170677-6A00-3BE2-81D8-14763FBA5121}"/>
              </a:ext>
            </a:extLst>
          </p:cNvPr>
          <p:cNvPicPr>
            <a:picLocks noChangeAspect="1"/>
          </p:cNvPicPr>
          <p:nvPr/>
        </p:nvPicPr>
        <p:blipFill>
          <a:blip r:embed="rId2"/>
          <a:stretch>
            <a:fillRect/>
          </a:stretch>
        </p:blipFill>
        <p:spPr>
          <a:xfrm>
            <a:off x="314695" y="3822762"/>
            <a:ext cx="6329547" cy="2785538"/>
          </a:xfrm>
          <a:prstGeom prst="rect">
            <a:avLst/>
          </a:prstGeom>
        </p:spPr>
      </p:pic>
      <p:sp>
        <p:nvSpPr>
          <p:cNvPr id="6" name="テキスト ボックス 5">
            <a:extLst>
              <a:ext uri="{FF2B5EF4-FFF2-40B4-BE49-F238E27FC236}">
                <a16:creationId xmlns:a16="http://schemas.microsoft.com/office/drawing/2014/main" id="{1388C45C-CEF2-EA15-1837-5AE0FB4624EE}"/>
              </a:ext>
            </a:extLst>
          </p:cNvPr>
          <p:cNvSpPr txBox="1"/>
          <p:nvPr/>
        </p:nvSpPr>
        <p:spPr>
          <a:xfrm>
            <a:off x="207817" y="1211283"/>
            <a:ext cx="6228609" cy="2008242"/>
          </a:xfrm>
          <a:prstGeom prst="rect">
            <a:avLst/>
          </a:prstGeom>
          <a:solidFill>
            <a:schemeClr val="bg1"/>
          </a:solidFill>
          <a:ln>
            <a:noFill/>
          </a:ln>
        </p:spPr>
        <p:txBody>
          <a:bodyPr wrap="square" rtlCol="0">
            <a:spAutoFit/>
          </a:bodyPr>
          <a:lstStyle/>
          <a:p>
            <a:pPr>
              <a:lnSpc>
                <a:spcPct val="150000"/>
              </a:lnSpc>
            </a:pPr>
            <a:r>
              <a:rPr kumimoji="1" lang="ja-JP" altLang="en-US" sz="1200" dirty="0"/>
              <a:t>　設定に従って帳票</a:t>
            </a:r>
            <a:r>
              <a:rPr kumimoji="1" lang="en-US" altLang="ja-JP" sz="1200" dirty="0"/>
              <a:t>Form</a:t>
            </a:r>
            <a:r>
              <a:rPr kumimoji="1" lang="ja-JP" altLang="en-US" sz="1200" dirty="0"/>
              <a:t>と単票</a:t>
            </a:r>
            <a:r>
              <a:rPr kumimoji="1" lang="en-US" altLang="ja-JP" sz="1200" dirty="0"/>
              <a:t>Form</a:t>
            </a:r>
            <a:r>
              <a:rPr kumimoji="1" lang="ja-JP" altLang="en-US" sz="1200" dirty="0"/>
              <a:t>が生成されます。</a:t>
            </a:r>
            <a:endParaRPr kumimoji="1" lang="en-US" altLang="ja-JP" sz="1200" dirty="0"/>
          </a:p>
          <a:p>
            <a:pPr>
              <a:lnSpc>
                <a:spcPct val="150000"/>
              </a:lnSpc>
            </a:pPr>
            <a:r>
              <a:rPr kumimoji="1" lang="ja-JP" altLang="en-US" sz="1200" dirty="0"/>
              <a:t>　生成した直後はデザインビューで表示されます。保存してデータシートビューで開きなおすと下記の表示となります。</a:t>
            </a:r>
            <a:endParaRPr kumimoji="1" lang="en-US" altLang="ja-JP" sz="1200" dirty="0"/>
          </a:p>
          <a:p>
            <a:pPr>
              <a:lnSpc>
                <a:spcPct val="150000"/>
              </a:lnSpc>
            </a:pPr>
            <a:r>
              <a:rPr kumimoji="1" lang="ja-JP" altLang="en-US" sz="1200" dirty="0"/>
              <a:t>　共有テーブルのデータを参照編集して「編」ボタンで該当レコードの単票</a:t>
            </a:r>
            <a:r>
              <a:rPr kumimoji="1" lang="en-US" altLang="ja-JP" sz="1200" dirty="0"/>
              <a:t>Form</a:t>
            </a:r>
            <a:r>
              <a:rPr kumimoji="1" lang="ja-JP" altLang="en-US" sz="1200" dirty="0"/>
              <a:t>を編集し、保存ボタンで更新できることを確認してください。</a:t>
            </a:r>
            <a:endParaRPr kumimoji="1" lang="en-US" altLang="ja-JP" sz="1200" dirty="0"/>
          </a:p>
          <a:p>
            <a:pPr>
              <a:lnSpc>
                <a:spcPct val="150000"/>
              </a:lnSpc>
            </a:pPr>
            <a:r>
              <a:rPr kumimoji="1" lang="ja-JP" altLang="en-US" sz="1200" dirty="0"/>
              <a:t>　尚、セル幅や項目の並びはデフォルト設定なので、必要に応じて見やすいようにデザインビューで調整してください。</a:t>
            </a:r>
            <a:endParaRPr kumimoji="1" lang="en-US" altLang="ja-JP" sz="1200" dirty="0"/>
          </a:p>
        </p:txBody>
      </p:sp>
      <p:pic>
        <p:nvPicPr>
          <p:cNvPr id="10" name="図 9">
            <a:extLst>
              <a:ext uri="{FF2B5EF4-FFF2-40B4-BE49-F238E27FC236}">
                <a16:creationId xmlns:a16="http://schemas.microsoft.com/office/drawing/2014/main" id="{B64EFA9E-2883-7C2B-BC19-C9B7BB57FF48}"/>
              </a:ext>
            </a:extLst>
          </p:cNvPr>
          <p:cNvPicPr>
            <a:picLocks noChangeAspect="1"/>
          </p:cNvPicPr>
          <p:nvPr/>
        </p:nvPicPr>
        <p:blipFill>
          <a:blip r:embed="rId3"/>
          <a:stretch>
            <a:fillRect/>
          </a:stretch>
        </p:blipFill>
        <p:spPr>
          <a:xfrm>
            <a:off x="1415850" y="7138954"/>
            <a:ext cx="4026299" cy="2670711"/>
          </a:xfrm>
          <a:prstGeom prst="rect">
            <a:avLst/>
          </a:prstGeom>
        </p:spPr>
      </p:pic>
      <p:sp>
        <p:nvSpPr>
          <p:cNvPr id="3" name="テキスト ボックス 2">
            <a:extLst>
              <a:ext uri="{FF2B5EF4-FFF2-40B4-BE49-F238E27FC236}">
                <a16:creationId xmlns:a16="http://schemas.microsoft.com/office/drawing/2014/main" id="{E19EB66D-B21F-11DC-6A37-34C2FD29F14C}"/>
              </a:ext>
            </a:extLst>
          </p:cNvPr>
          <p:cNvSpPr txBox="1"/>
          <p:nvPr/>
        </p:nvSpPr>
        <p:spPr>
          <a:xfrm>
            <a:off x="2695087" y="3372769"/>
            <a:ext cx="1173719"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kumimoji="1" lang="ja-JP" altLang="en-US" dirty="0"/>
              <a:t>帳票</a:t>
            </a:r>
            <a:r>
              <a:rPr kumimoji="1" lang="en-US" altLang="ja-JP" dirty="0"/>
              <a:t>Form</a:t>
            </a:r>
            <a:endParaRPr kumimoji="1" lang="ja-JP" altLang="en-US" dirty="0"/>
          </a:p>
        </p:txBody>
      </p:sp>
      <p:sp>
        <p:nvSpPr>
          <p:cNvPr id="4" name="テキスト ボックス 3">
            <a:extLst>
              <a:ext uri="{FF2B5EF4-FFF2-40B4-BE49-F238E27FC236}">
                <a16:creationId xmlns:a16="http://schemas.microsoft.com/office/drawing/2014/main" id="{C859B4DD-7E28-888F-5C24-9D8D0A63CBBF}"/>
              </a:ext>
            </a:extLst>
          </p:cNvPr>
          <p:cNvSpPr txBox="1"/>
          <p:nvPr/>
        </p:nvSpPr>
        <p:spPr>
          <a:xfrm>
            <a:off x="2695086" y="6688961"/>
            <a:ext cx="1173719"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kumimoji="1" lang="ja-JP" altLang="en-US" dirty="0"/>
              <a:t>単票</a:t>
            </a:r>
            <a:r>
              <a:rPr kumimoji="1" lang="en-US" altLang="ja-JP" dirty="0"/>
              <a:t>Form</a:t>
            </a:r>
            <a:endParaRPr kumimoji="1" lang="ja-JP" altLang="en-US" dirty="0"/>
          </a:p>
        </p:txBody>
      </p:sp>
    </p:spTree>
    <p:extLst>
      <p:ext uri="{BB962C8B-B14F-4D97-AF65-F5344CB8AC3E}">
        <p14:creationId xmlns:p14="http://schemas.microsoft.com/office/powerpoint/2010/main" val="1697634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30978" y="404038"/>
            <a:ext cx="4835626" cy="445470"/>
          </a:xfrm>
        </p:spPr>
        <p:txBody>
          <a:bodyPr>
            <a:normAutofit fontScale="90000"/>
          </a:bodyPr>
          <a:lstStyle/>
          <a:p>
            <a:r>
              <a:rPr kumimoji="1" lang="ja-JP" altLang="en-US" dirty="0"/>
              <a:t>メインメニューへの組み込み</a:t>
            </a:r>
          </a:p>
        </p:txBody>
      </p:sp>
      <p:sp>
        <p:nvSpPr>
          <p:cNvPr id="19" name="テキスト ボックス 18">
            <a:extLst>
              <a:ext uri="{FF2B5EF4-FFF2-40B4-BE49-F238E27FC236}">
                <a16:creationId xmlns:a16="http://schemas.microsoft.com/office/drawing/2014/main" id="{5DBCCCD0-4867-C579-CCF6-03AF20C8DAF8}"/>
              </a:ext>
            </a:extLst>
          </p:cNvPr>
          <p:cNvSpPr txBox="1"/>
          <p:nvPr/>
        </p:nvSpPr>
        <p:spPr>
          <a:xfrm>
            <a:off x="634909" y="981812"/>
            <a:ext cx="5451566" cy="461665"/>
          </a:xfrm>
          <a:prstGeom prst="rect">
            <a:avLst/>
          </a:prstGeom>
          <a:noFill/>
        </p:spPr>
        <p:txBody>
          <a:bodyPr wrap="square" rtlCol="0">
            <a:spAutoFit/>
          </a:bodyPr>
          <a:lstStyle/>
          <a:p>
            <a:r>
              <a:rPr kumimoji="1" lang="ja-JP" altLang="en-US" sz="1200" dirty="0"/>
              <a:t>続いて作成した帳票</a:t>
            </a:r>
            <a:r>
              <a:rPr kumimoji="1" lang="en-US" altLang="ja-JP" sz="1200" dirty="0"/>
              <a:t>Form</a:t>
            </a:r>
            <a:r>
              <a:rPr kumimoji="1" lang="ja-JP" altLang="en-US" sz="1200" dirty="0"/>
              <a:t>画面に遷移できるようにメインメニューに組み込みます。</a:t>
            </a:r>
            <a:endParaRPr kumimoji="1" lang="en-US" altLang="ja-JP" sz="1200" dirty="0"/>
          </a:p>
        </p:txBody>
      </p:sp>
      <p:pic>
        <p:nvPicPr>
          <p:cNvPr id="4" name="図 3">
            <a:extLst>
              <a:ext uri="{FF2B5EF4-FFF2-40B4-BE49-F238E27FC236}">
                <a16:creationId xmlns:a16="http://schemas.microsoft.com/office/drawing/2014/main" id="{81BA4435-726D-B808-DA67-515A7140B53A}"/>
              </a:ext>
            </a:extLst>
          </p:cNvPr>
          <p:cNvPicPr>
            <a:picLocks noChangeAspect="1"/>
          </p:cNvPicPr>
          <p:nvPr/>
        </p:nvPicPr>
        <p:blipFill>
          <a:blip r:embed="rId2"/>
          <a:stretch>
            <a:fillRect/>
          </a:stretch>
        </p:blipFill>
        <p:spPr>
          <a:xfrm>
            <a:off x="756456" y="1391115"/>
            <a:ext cx="4044144" cy="2823412"/>
          </a:xfrm>
          <a:prstGeom prst="rect">
            <a:avLst/>
          </a:prstGeom>
        </p:spPr>
      </p:pic>
      <p:sp>
        <p:nvSpPr>
          <p:cNvPr id="3" name="テキスト ボックス 2">
            <a:extLst>
              <a:ext uri="{FF2B5EF4-FFF2-40B4-BE49-F238E27FC236}">
                <a16:creationId xmlns:a16="http://schemas.microsoft.com/office/drawing/2014/main" id="{DA667B96-3894-B49D-9929-DBFB084A4920}"/>
              </a:ext>
            </a:extLst>
          </p:cNvPr>
          <p:cNvSpPr txBox="1"/>
          <p:nvPr/>
        </p:nvSpPr>
        <p:spPr>
          <a:xfrm>
            <a:off x="528241" y="8078052"/>
            <a:ext cx="5801517"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400" dirty="0"/>
              <a:t>これでアプリケーションとしての体裁が整いました。</a:t>
            </a:r>
            <a:endParaRPr kumimoji="1" lang="en-US" altLang="ja-JP" sz="1400" dirty="0"/>
          </a:p>
          <a:p>
            <a:r>
              <a:rPr kumimoji="1" lang="ja-JP" altLang="en-US" sz="1400"/>
              <a:t>起動スクリプトを管理者モードで起動してモジュール</a:t>
            </a:r>
            <a:r>
              <a:rPr kumimoji="1" lang="ja-JP" altLang="en-US" sz="1400" dirty="0"/>
              <a:t>をリリースすると各ユーザがこの機能を使えるようになります。</a:t>
            </a:r>
            <a:endParaRPr kumimoji="1" lang="en-US" altLang="ja-JP" sz="1400" dirty="0"/>
          </a:p>
        </p:txBody>
      </p:sp>
      <p:pic>
        <p:nvPicPr>
          <p:cNvPr id="6" name="図 5">
            <a:extLst>
              <a:ext uri="{FF2B5EF4-FFF2-40B4-BE49-F238E27FC236}">
                <a16:creationId xmlns:a16="http://schemas.microsoft.com/office/drawing/2014/main" id="{09B2924B-9A03-64EA-7306-0F06B7CAF3AB}"/>
              </a:ext>
            </a:extLst>
          </p:cNvPr>
          <p:cNvPicPr>
            <a:picLocks noChangeAspect="1"/>
          </p:cNvPicPr>
          <p:nvPr/>
        </p:nvPicPr>
        <p:blipFill>
          <a:blip r:embed="rId3"/>
          <a:stretch>
            <a:fillRect/>
          </a:stretch>
        </p:blipFill>
        <p:spPr>
          <a:xfrm>
            <a:off x="1309513" y="3372667"/>
            <a:ext cx="4829175" cy="3000375"/>
          </a:xfrm>
          <a:prstGeom prst="rect">
            <a:avLst/>
          </a:prstGeom>
        </p:spPr>
      </p:pic>
      <p:sp>
        <p:nvSpPr>
          <p:cNvPr id="9" name="正方形/長方形 8">
            <a:extLst>
              <a:ext uri="{FF2B5EF4-FFF2-40B4-BE49-F238E27FC236}">
                <a16:creationId xmlns:a16="http://schemas.microsoft.com/office/drawing/2014/main" id="{5B7AFDFA-22C3-70A9-CDB3-9E78B44F8DAD}"/>
              </a:ext>
            </a:extLst>
          </p:cNvPr>
          <p:cNvSpPr/>
          <p:nvPr/>
        </p:nvSpPr>
        <p:spPr>
          <a:xfrm>
            <a:off x="1747815" y="5895059"/>
            <a:ext cx="3800672" cy="248657"/>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sp>
        <p:nvSpPr>
          <p:cNvPr id="10" name="テキスト ボックス 9">
            <a:extLst>
              <a:ext uri="{FF2B5EF4-FFF2-40B4-BE49-F238E27FC236}">
                <a16:creationId xmlns:a16="http://schemas.microsoft.com/office/drawing/2014/main" id="{44A2F8FF-367B-9064-90BF-2BC0CACEDA08}"/>
              </a:ext>
            </a:extLst>
          </p:cNvPr>
          <p:cNvSpPr txBox="1"/>
          <p:nvPr/>
        </p:nvSpPr>
        <p:spPr>
          <a:xfrm>
            <a:off x="528241" y="6736919"/>
            <a:ext cx="5896310" cy="830997"/>
          </a:xfrm>
          <a:prstGeom prst="rect">
            <a:avLst/>
          </a:prstGeom>
          <a:solidFill>
            <a:schemeClr val="bg1"/>
          </a:solidFill>
        </p:spPr>
        <p:txBody>
          <a:bodyPr wrap="square" rtlCol="0">
            <a:spAutoFit/>
          </a:bodyPr>
          <a:lstStyle/>
          <a:p>
            <a:r>
              <a:rPr kumimoji="1" lang="en-US" altLang="ja-JP" sz="1200" dirty="0"/>
              <a:t>※ALAYA</a:t>
            </a:r>
            <a:r>
              <a:rPr kumimoji="1" lang="ja-JP" altLang="en-US" sz="1200" dirty="0"/>
              <a:t>関数 </a:t>
            </a:r>
            <a:r>
              <a:rPr kumimoji="1" lang="en-US" altLang="ja-JP" sz="1200" dirty="0"/>
              <a:t>a2SetCmdOpenForm</a:t>
            </a:r>
            <a:r>
              <a:rPr kumimoji="1" lang="ja-JP" altLang="en-US" sz="1200" dirty="0"/>
              <a:t> はコマンドボタンに指定の名前の</a:t>
            </a:r>
            <a:r>
              <a:rPr kumimoji="1" lang="en-US" altLang="ja-JP" sz="1200" dirty="0"/>
              <a:t>Form</a:t>
            </a:r>
            <a:r>
              <a:rPr kumimoji="1" lang="ja-JP" altLang="en-US" sz="1200" dirty="0"/>
              <a:t>を開く機能を設定します。</a:t>
            </a:r>
            <a:endParaRPr kumimoji="1" lang="en-US" altLang="ja-JP" sz="1200" dirty="0"/>
          </a:p>
          <a:p>
            <a:r>
              <a:rPr kumimoji="1" lang="en-US" altLang="ja-JP" sz="1200" dirty="0"/>
              <a:t>ALAYA</a:t>
            </a:r>
            <a:r>
              <a:rPr kumimoji="1" lang="ja-JP" altLang="en-US" sz="1200" dirty="0"/>
              <a:t>関数を使うと このように</a:t>
            </a:r>
            <a:r>
              <a:rPr kumimoji="1" lang="en-US" altLang="ja-JP" sz="1200" dirty="0"/>
              <a:t>1</a:t>
            </a:r>
            <a:r>
              <a:rPr kumimoji="1" lang="ja-JP" altLang="en-US" sz="1200" dirty="0"/>
              <a:t>行で済みますが、ボタンの</a:t>
            </a:r>
            <a:r>
              <a:rPr kumimoji="1" lang="en-US" altLang="ja-JP" sz="1200" dirty="0" err="1"/>
              <a:t>OnClick</a:t>
            </a:r>
            <a:r>
              <a:rPr kumimoji="1" lang="ja-JP" altLang="en-US" sz="1200" dirty="0"/>
              <a:t>イベントに記述しても</a:t>
            </a:r>
            <a:r>
              <a:rPr kumimoji="1" lang="en-US" altLang="ja-JP" sz="1200" dirty="0"/>
              <a:t>OK</a:t>
            </a:r>
            <a:r>
              <a:rPr kumimoji="1" lang="ja-JP" altLang="en-US" sz="1200" dirty="0"/>
              <a:t>です。</a:t>
            </a:r>
          </a:p>
        </p:txBody>
      </p:sp>
    </p:spTree>
    <p:extLst>
      <p:ext uri="{BB962C8B-B14F-4D97-AF65-F5344CB8AC3E}">
        <p14:creationId xmlns:p14="http://schemas.microsoft.com/office/powerpoint/2010/main" val="1823756944"/>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2186</TotalTime>
  <Words>979</Words>
  <Application>Microsoft Office PowerPoint</Application>
  <PresentationFormat>A4 210 x 297 mm</PresentationFormat>
  <Paragraphs>65</Paragraphs>
  <Slides>8</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8</vt:i4>
      </vt:variant>
    </vt:vector>
  </HeadingPairs>
  <TitlesOfParts>
    <vt:vector size="12" baseType="lpstr">
      <vt:lpstr>Arial</vt:lpstr>
      <vt:lpstr>Trebuchet MS</vt:lpstr>
      <vt:lpstr>Wingdings 3</vt:lpstr>
      <vt:lpstr>ファセット</vt:lpstr>
      <vt:lpstr>Access ALAYAの始め方 =共有テーブルとFormの生成=</vt:lpstr>
      <vt:lpstr>帳票Formと単票Form</vt:lpstr>
      <vt:lpstr>共有テーブルと編集用ローカルテーブル</vt:lpstr>
      <vt:lpstr>共有テーブルをリンクする</vt:lpstr>
      <vt:lpstr>標準Formの作成</vt:lpstr>
      <vt:lpstr>標準Form生成画面</vt:lpstr>
      <vt:lpstr>ALAYA標準Form</vt:lpstr>
      <vt:lpstr>メインメニューへの組み込み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ALAYAの始め方 =インストールと環境設定=</dc:title>
  <dc:creator>abete21</dc:creator>
  <cp:lastModifiedBy>哲一 阿部</cp:lastModifiedBy>
  <cp:revision>19</cp:revision>
  <dcterms:created xsi:type="dcterms:W3CDTF">2023-04-25T00:23:27Z</dcterms:created>
  <dcterms:modified xsi:type="dcterms:W3CDTF">2024-01-07T08:22:04Z</dcterms:modified>
</cp:coreProperties>
</file>