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1" r:id="rId8"/>
    <p:sldId id="269" r:id="rId9"/>
    <p:sldId id="273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96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哲一 阿部" userId="1d31113994842a11" providerId="LiveId" clId="{E88C0A31-8629-4E56-8C24-F0C39D4364D3}"/>
    <pc:docChg chg="undo custSel addSld delSld modSld">
      <pc:chgData name="哲一 阿部" userId="1d31113994842a11" providerId="LiveId" clId="{E88C0A31-8629-4E56-8C24-F0C39D4364D3}" dt="2025-08-02T07:33:03.071" v="6206" actId="6549"/>
      <pc:docMkLst>
        <pc:docMk/>
      </pc:docMkLst>
      <pc:sldChg chg="addSp delSp modSp mod">
        <pc:chgData name="哲一 阿部" userId="1d31113994842a11" providerId="LiveId" clId="{E88C0A31-8629-4E56-8C24-F0C39D4364D3}" dt="2025-08-02T05:31:34.815" v="407" actId="1076"/>
        <pc:sldMkLst>
          <pc:docMk/>
          <pc:sldMk cId="2295582385" sldId="257"/>
        </pc:sldMkLst>
        <pc:spChg chg="add mod">
          <ac:chgData name="哲一 阿部" userId="1d31113994842a11" providerId="LiveId" clId="{E88C0A31-8629-4E56-8C24-F0C39D4364D3}" dt="2025-08-02T05:30:40.297" v="403" actId="1076"/>
          <ac:spMkLst>
            <pc:docMk/>
            <pc:sldMk cId="2295582385" sldId="257"/>
            <ac:spMk id="8" creationId="{1AD0811E-6523-E630-A898-3932310EAD17}"/>
          </ac:spMkLst>
        </pc:spChg>
        <pc:spChg chg="mod">
          <ac:chgData name="哲一 阿部" userId="1d31113994842a11" providerId="LiveId" clId="{E88C0A31-8629-4E56-8C24-F0C39D4364D3}" dt="2025-08-02T05:30:48.979" v="405" actId="1076"/>
          <ac:spMkLst>
            <pc:docMk/>
            <pc:sldMk cId="2295582385" sldId="257"/>
            <ac:spMk id="13" creationId="{994FD112-8BF6-75E3-8EB9-3F09AB32AC01}"/>
          </ac:spMkLst>
        </pc:spChg>
        <pc:graphicFrameChg chg="add del mod ord modGraphic">
          <ac:chgData name="哲一 阿部" userId="1d31113994842a11" providerId="LiveId" clId="{E88C0A31-8629-4E56-8C24-F0C39D4364D3}" dt="2025-08-02T05:31:34.815" v="407" actId="1076"/>
          <ac:graphicFrameMkLst>
            <pc:docMk/>
            <pc:sldMk cId="2295582385" sldId="257"/>
            <ac:graphicFrameMk id="5" creationId="{2BB80D9E-7DFD-DD5E-ED53-27FDB2BAF59D}"/>
          </ac:graphicFrameMkLst>
        </pc:graphicFrameChg>
        <pc:picChg chg="add mod ord">
          <ac:chgData name="哲一 阿部" userId="1d31113994842a11" providerId="LiveId" clId="{E88C0A31-8629-4E56-8C24-F0C39D4364D3}" dt="2025-08-02T05:30:40.297" v="403" actId="1076"/>
          <ac:picMkLst>
            <pc:docMk/>
            <pc:sldMk cId="2295582385" sldId="257"/>
            <ac:picMk id="4" creationId="{7ABDF131-C888-1D38-BA2A-1EC417402C67}"/>
          </ac:picMkLst>
        </pc:picChg>
        <pc:picChg chg="add del mod">
          <ac:chgData name="哲一 阿部" userId="1d31113994842a11" providerId="LiveId" clId="{E88C0A31-8629-4E56-8C24-F0C39D4364D3}" dt="2025-08-02T05:29:43.858" v="391" actId="478"/>
          <ac:picMkLst>
            <pc:docMk/>
            <pc:sldMk cId="2295582385" sldId="257"/>
            <ac:picMk id="7" creationId="{856A9776-93FC-2F10-E2E0-2D0375AD0AD6}"/>
          </ac:picMkLst>
        </pc:picChg>
      </pc:sldChg>
      <pc:sldChg chg="addSp delSp modSp mod">
        <pc:chgData name="哲一 阿部" userId="1d31113994842a11" providerId="LiveId" clId="{E88C0A31-8629-4E56-8C24-F0C39D4364D3}" dt="2025-08-02T06:30:45.146" v="2907" actId="20577"/>
        <pc:sldMkLst>
          <pc:docMk/>
          <pc:sldMk cId="664508881" sldId="260"/>
        </pc:sldMkLst>
        <pc:spChg chg="del mod">
          <ac:chgData name="哲一 阿部" userId="1d31113994842a11" providerId="LiveId" clId="{E88C0A31-8629-4E56-8C24-F0C39D4364D3}" dt="2025-08-02T05:59:11.097" v="925" actId="478"/>
          <ac:spMkLst>
            <pc:docMk/>
            <pc:sldMk cId="664508881" sldId="260"/>
            <ac:spMk id="6" creationId="{41F32D9E-C502-72D7-6415-EB4CE1AD13CB}"/>
          </ac:spMkLst>
        </pc:spChg>
        <pc:spChg chg="del mod">
          <ac:chgData name="哲一 阿部" userId="1d31113994842a11" providerId="LiveId" clId="{E88C0A31-8629-4E56-8C24-F0C39D4364D3}" dt="2025-08-02T05:59:11.097" v="925" actId="478"/>
          <ac:spMkLst>
            <pc:docMk/>
            <pc:sldMk cId="664508881" sldId="260"/>
            <ac:spMk id="7" creationId="{49833C64-DFF2-B70D-6283-C363982EBC89}"/>
          </ac:spMkLst>
        </pc:spChg>
        <pc:spChg chg="del mod">
          <ac:chgData name="哲一 阿部" userId="1d31113994842a11" providerId="LiveId" clId="{E88C0A31-8629-4E56-8C24-F0C39D4364D3}" dt="2025-08-02T05:59:11.097" v="925" actId="478"/>
          <ac:spMkLst>
            <pc:docMk/>
            <pc:sldMk cId="664508881" sldId="260"/>
            <ac:spMk id="11" creationId="{93E93E82-7713-A6C1-20F6-45C3CFCA72D1}"/>
          </ac:spMkLst>
        </pc:spChg>
        <pc:spChg chg="del mod">
          <ac:chgData name="哲一 阿部" userId="1d31113994842a11" providerId="LiveId" clId="{E88C0A31-8629-4E56-8C24-F0C39D4364D3}" dt="2025-08-02T05:59:11.097" v="925" actId="478"/>
          <ac:spMkLst>
            <pc:docMk/>
            <pc:sldMk cId="664508881" sldId="260"/>
            <ac:spMk id="12" creationId="{2B5B22BD-D61D-A5BD-1FF9-73C2EAD0DB8E}"/>
          </ac:spMkLst>
        </pc:spChg>
        <pc:spChg chg="del mod">
          <ac:chgData name="哲一 阿部" userId="1d31113994842a11" providerId="LiveId" clId="{E88C0A31-8629-4E56-8C24-F0C39D4364D3}" dt="2025-08-02T05:59:11.097" v="925" actId="478"/>
          <ac:spMkLst>
            <pc:docMk/>
            <pc:sldMk cId="664508881" sldId="260"/>
            <ac:spMk id="13" creationId="{C37EDDD3-1F4B-A29E-6339-1DB49433F75A}"/>
          </ac:spMkLst>
        </pc:spChg>
        <pc:spChg chg="mod">
          <ac:chgData name="哲一 阿部" userId="1d31113994842a11" providerId="LiveId" clId="{E88C0A31-8629-4E56-8C24-F0C39D4364D3}" dt="2025-08-02T05:54:20.782" v="918" actId="6549"/>
          <ac:spMkLst>
            <pc:docMk/>
            <pc:sldMk cId="664508881" sldId="260"/>
            <ac:spMk id="14" creationId="{98720F26-2760-BBA2-9CED-F91CB354805E}"/>
          </ac:spMkLst>
        </pc:spChg>
        <pc:graphicFrameChg chg="mod ord modGraphic">
          <ac:chgData name="哲一 阿部" userId="1d31113994842a11" providerId="LiveId" clId="{E88C0A31-8629-4E56-8C24-F0C39D4364D3}" dt="2025-08-02T06:30:45.146" v="2907" actId="20577"/>
          <ac:graphicFrameMkLst>
            <pc:docMk/>
            <pc:sldMk cId="664508881" sldId="260"/>
            <ac:graphicFrameMk id="5" creationId="{37014186-5081-FFD0-6720-D94FABB5818B}"/>
          </ac:graphicFrameMkLst>
        </pc:graphicFrameChg>
        <pc:picChg chg="add del">
          <ac:chgData name="哲一 阿部" userId="1d31113994842a11" providerId="LiveId" clId="{E88C0A31-8629-4E56-8C24-F0C39D4364D3}" dt="2025-08-02T05:32:57.449" v="409" actId="22"/>
          <ac:picMkLst>
            <pc:docMk/>
            <pc:sldMk cId="664508881" sldId="260"/>
            <ac:picMk id="4" creationId="{7F18DB45-E04F-9328-1684-981EDFAAAE60}"/>
          </ac:picMkLst>
        </pc:picChg>
        <pc:picChg chg="add mod">
          <ac:chgData name="哲一 阿部" userId="1d31113994842a11" providerId="LiveId" clId="{E88C0A31-8629-4E56-8C24-F0C39D4364D3}" dt="2025-08-02T05:56:45.618" v="924" actId="1076"/>
          <ac:picMkLst>
            <pc:docMk/>
            <pc:sldMk cId="664508881" sldId="260"/>
            <ac:picMk id="9" creationId="{D61A0C2C-9CCE-7CB1-BC07-54E1C5127B05}"/>
          </ac:picMkLst>
        </pc:picChg>
        <pc:picChg chg="del mod">
          <ac:chgData name="哲一 阿部" userId="1d31113994842a11" providerId="LiveId" clId="{E88C0A31-8629-4E56-8C24-F0C39D4364D3}" dt="2025-08-02T05:59:11.097" v="925" actId="478"/>
          <ac:picMkLst>
            <pc:docMk/>
            <pc:sldMk cId="664508881" sldId="260"/>
            <ac:picMk id="10" creationId="{1F1F3A65-583A-43A1-BEC7-AAC5277EFC08}"/>
          </ac:picMkLst>
        </pc:picChg>
      </pc:sldChg>
      <pc:sldChg chg="modSp mod">
        <pc:chgData name="哲一 阿部" userId="1d31113994842a11" providerId="LiveId" clId="{E88C0A31-8629-4E56-8C24-F0C39D4364D3}" dt="2025-08-02T07:30:56.619" v="6133" actId="1076"/>
        <pc:sldMkLst>
          <pc:docMk/>
          <pc:sldMk cId="1688371512" sldId="269"/>
        </pc:sldMkLst>
        <pc:spChg chg="mod">
          <ac:chgData name="哲一 阿部" userId="1d31113994842a11" providerId="LiveId" clId="{E88C0A31-8629-4E56-8C24-F0C39D4364D3}" dt="2025-08-02T07:30:44.975" v="6132" actId="1076"/>
          <ac:spMkLst>
            <pc:docMk/>
            <pc:sldMk cId="1688371512" sldId="269"/>
            <ac:spMk id="3" creationId="{B46A4A1A-762B-5007-7FB2-64F3FEB11084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7" creationId="{CB51B69E-D63D-D3E6-0453-A59F8568DC1D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8" creationId="{F62B21D4-A173-C0EE-4E46-984BE4FEC22E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13" creationId="{FD1B9C15-A63E-D1B5-DAFF-B75696415579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54" creationId="{62B0D4BE-0134-5000-F9F4-F636369F3170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55" creationId="{0F239315-EED3-A8E1-E5AE-465FC66B021F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57" creationId="{FD4814EC-4C8F-A60F-61E7-9BD081D663D5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70" creationId="{AD986092-A1C6-A0F1-1201-ABE13AFA0EA9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86" creationId="{1DC8A48C-8DF4-3DDD-43F2-FE7A6D1BDDE1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87" creationId="{76FA5251-C258-583D-CFD6-DD102CB8077F}"/>
          </ac:spMkLst>
        </pc:spChg>
        <pc:spChg chg="mod">
          <ac:chgData name="哲一 阿部" userId="1d31113994842a11" providerId="LiveId" clId="{E88C0A31-8629-4E56-8C24-F0C39D4364D3}" dt="2025-08-02T07:04:23.976" v="4558" actId="207"/>
          <ac:spMkLst>
            <pc:docMk/>
            <pc:sldMk cId="1688371512" sldId="269"/>
            <ac:spMk id="89" creationId="{EB1DF4AE-4D65-CFDE-939E-67E412786693}"/>
          </ac:spMkLst>
        </pc:spChg>
        <pc:spChg chg="mod">
          <ac:chgData name="哲一 阿部" userId="1d31113994842a11" providerId="LiveId" clId="{E88C0A31-8629-4E56-8C24-F0C39D4364D3}" dt="2025-08-02T07:30:56.619" v="6133" actId="1076"/>
          <ac:spMkLst>
            <pc:docMk/>
            <pc:sldMk cId="1688371512" sldId="269"/>
            <ac:spMk id="95" creationId="{3FD6BF06-EB98-12E2-A65D-9AD16AFB52B0}"/>
          </ac:spMkLst>
        </pc:spChg>
        <pc:graphicFrameChg chg="mod modGraphic">
          <ac:chgData name="哲一 阿部" userId="1d31113994842a11" providerId="LiveId" clId="{E88C0A31-8629-4E56-8C24-F0C39D4364D3}" dt="2025-08-02T07:23:28.425" v="5897" actId="6549"/>
          <ac:graphicFrameMkLst>
            <pc:docMk/>
            <pc:sldMk cId="1688371512" sldId="269"/>
            <ac:graphicFrameMk id="2" creationId="{FAB77DCA-60EF-6801-44A2-5431FC88850F}"/>
          </ac:graphicFrameMkLst>
        </pc:graphicFrameChg>
      </pc:sldChg>
      <pc:sldChg chg="del">
        <pc:chgData name="哲一 阿部" userId="1d31113994842a11" providerId="LiveId" clId="{E88C0A31-8629-4E56-8C24-F0C39D4364D3}" dt="2025-08-02T07:31:14.591" v="6134" actId="2696"/>
        <pc:sldMkLst>
          <pc:docMk/>
          <pc:sldMk cId="626333159" sldId="270"/>
        </pc:sldMkLst>
      </pc:sldChg>
      <pc:sldChg chg="modSp mod">
        <pc:chgData name="哲一 阿部" userId="1d31113994842a11" providerId="LiveId" clId="{E88C0A31-8629-4E56-8C24-F0C39D4364D3}" dt="2025-08-02T07:33:03.071" v="6206" actId="6549"/>
        <pc:sldMkLst>
          <pc:docMk/>
          <pc:sldMk cId="223055766" sldId="273"/>
        </pc:sldMkLst>
        <pc:spChg chg="mod">
          <ac:chgData name="哲一 阿部" userId="1d31113994842a11" providerId="LiveId" clId="{E88C0A31-8629-4E56-8C24-F0C39D4364D3}" dt="2025-08-02T07:33:03.071" v="6206" actId="6549"/>
          <ac:spMkLst>
            <pc:docMk/>
            <pc:sldMk cId="223055766" sldId="273"/>
            <ac:spMk id="3" creationId="{B46A4A1A-762B-5007-7FB2-64F3FEB11084}"/>
          </ac:spMkLst>
        </pc:spChg>
      </pc:sldChg>
      <pc:sldChg chg="addSp delSp modSp add mod">
        <pc:chgData name="哲一 阿部" userId="1d31113994842a11" providerId="LiveId" clId="{E88C0A31-8629-4E56-8C24-F0C39D4364D3}" dt="2025-08-02T07:28:49.483" v="6002" actId="1036"/>
        <pc:sldMkLst>
          <pc:docMk/>
          <pc:sldMk cId="2879970327" sldId="274"/>
        </pc:sldMkLst>
        <pc:spChg chg="del mod">
          <ac:chgData name="哲一 阿部" userId="1d31113994842a11" providerId="LiveId" clId="{E88C0A31-8629-4E56-8C24-F0C39D4364D3}" dt="2025-08-02T07:01:48.264" v="4552" actId="478"/>
          <ac:spMkLst>
            <pc:docMk/>
            <pc:sldMk cId="2879970327" sldId="274"/>
            <ac:spMk id="2" creationId="{CB5E1113-C12C-4FA6-09F7-CE4C75792CF0}"/>
          </ac:spMkLst>
        </pc:spChg>
        <pc:spChg chg="add del mod">
          <ac:chgData name="哲一 阿部" userId="1d31113994842a11" providerId="LiveId" clId="{E88C0A31-8629-4E56-8C24-F0C39D4364D3}" dt="2025-08-02T07:01:50.658" v="4553" actId="478"/>
          <ac:spMkLst>
            <pc:docMk/>
            <pc:sldMk cId="2879970327" sldId="274"/>
            <ac:spMk id="4" creationId="{A3A43120-5416-B306-6536-5CF8322D22AB}"/>
          </ac:spMkLst>
        </pc:spChg>
        <pc:spChg chg="mod">
          <ac:chgData name="哲一 阿部" userId="1d31113994842a11" providerId="LiveId" clId="{E88C0A31-8629-4E56-8C24-F0C39D4364D3}" dt="2025-08-02T07:28:01.285" v="5988" actId="1076"/>
          <ac:spMkLst>
            <pc:docMk/>
            <pc:sldMk cId="2879970327" sldId="274"/>
            <ac:spMk id="6" creationId="{76D3A146-025E-8D5B-9F5C-7576580713F3}"/>
          </ac:spMkLst>
        </pc:spChg>
        <pc:spChg chg="mod">
          <ac:chgData name="哲一 阿部" userId="1d31113994842a11" providerId="LiveId" clId="{E88C0A31-8629-4E56-8C24-F0C39D4364D3}" dt="2025-08-02T07:28:16.329" v="5992" actId="1076"/>
          <ac:spMkLst>
            <pc:docMk/>
            <pc:sldMk cId="2879970327" sldId="274"/>
            <ac:spMk id="7" creationId="{D45D8C48-3971-07CF-FAB1-DB85766B5850}"/>
          </ac:spMkLst>
        </pc:spChg>
        <pc:spChg chg="add mod">
          <ac:chgData name="哲一 阿部" userId="1d31113994842a11" providerId="LiveId" clId="{E88C0A31-8629-4E56-8C24-F0C39D4364D3}" dt="2025-08-02T07:27:16.369" v="5984" actId="1076"/>
          <ac:spMkLst>
            <pc:docMk/>
            <pc:sldMk cId="2879970327" sldId="274"/>
            <ac:spMk id="9" creationId="{8A67699A-E69A-9320-1035-D23871FD34EF}"/>
          </ac:spMkLst>
        </pc:spChg>
        <pc:spChg chg="mod">
          <ac:chgData name="哲一 阿部" userId="1d31113994842a11" providerId="LiveId" clId="{E88C0A31-8629-4E56-8C24-F0C39D4364D3}" dt="2025-08-02T07:28:01.285" v="5988" actId="1076"/>
          <ac:spMkLst>
            <pc:docMk/>
            <pc:sldMk cId="2879970327" sldId="274"/>
            <ac:spMk id="11" creationId="{7DE8DDF6-9549-E053-9A4A-82198BE5C187}"/>
          </ac:spMkLst>
        </pc:spChg>
        <pc:spChg chg="mod">
          <ac:chgData name="哲一 阿部" userId="1d31113994842a11" providerId="LiveId" clId="{E88C0A31-8629-4E56-8C24-F0C39D4364D3}" dt="2025-08-02T07:28:19.761" v="5993" actId="1076"/>
          <ac:spMkLst>
            <pc:docMk/>
            <pc:sldMk cId="2879970327" sldId="274"/>
            <ac:spMk id="12" creationId="{E64F9633-790C-2B4E-29E6-F64BF8BFFDD2}"/>
          </ac:spMkLst>
        </pc:spChg>
        <pc:spChg chg="mod">
          <ac:chgData name="哲一 阿部" userId="1d31113994842a11" providerId="LiveId" clId="{E88C0A31-8629-4E56-8C24-F0C39D4364D3}" dt="2025-08-02T07:28:01.285" v="5988" actId="1076"/>
          <ac:spMkLst>
            <pc:docMk/>
            <pc:sldMk cId="2879970327" sldId="274"/>
            <ac:spMk id="13" creationId="{9BD36DBB-526E-4637-806F-674D70942E4D}"/>
          </ac:spMkLst>
        </pc:spChg>
        <pc:spChg chg="del mod">
          <ac:chgData name="哲一 阿部" userId="1d31113994842a11" providerId="LiveId" clId="{E88C0A31-8629-4E56-8C24-F0C39D4364D3}" dt="2025-08-02T07:26:58.271" v="5981" actId="478"/>
          <ac:spMkLst>
            <pc:docMk/>
            <pc:sldMk cId="2879970327" sldId="274"/>
            <ac:spMk id="14" creationId="{2E3D88C7-03E8-C967-8FE8-4953CED82087}"/>
          </ac:spMkLst>
        </pc:spChg>
        <pc:spChg chg="add mod">
          <ac:chgData name="哲一 阿部" userId="1d31113994842a11" providerId="LiveId" clId="{E88C0A31-8629-4E56-8C24-F0C39D4364D3}" dt="2025-08-02T07:27:16.369" v="5984" actId="1076"/>
          <ac:spMkLst>
            <pc:docMk/>
            <pc:sldMk cId="2879970327" sldId="274"/>
            <ac:spMk id="15" creationId="{6E1DF379-E3BF-77F2-A426-822ED604C726}"/>
          </ac:spMkLst>
        </pc:spChg>
        <pc:graphicFrameChg chg="mod modGraphic">
          <ac:chgData name="哲一 阿部" userId="1d31113994842a11" providerId="LiveId" clId="{E88C0A31-8629-4E56-8C24-F0C39D4364D3}" dt="2025-08-02T07:28:49.483" v="6002" actId="1036"/>
          <ac:graphicFrameMkLst>
            <pc:docMk/>
            <pc:sldMk cId="2879970327" sldId="274"/>
            <ac:graphicFrameMk id="5" creationId="{934D9FE3-21E4-488F-7CAE-FD30FFC2CFE3}"/>
          </ac:graphicFrameMkLst>
        </pc:graphicFrameChg>
        <pc:picChg chg="add mod">
          <ac:chgData name="哲一 阿部" userId="1d31113994842a11" providerId="LiveId" clId="{E88C0A31-8629-4E56-8C24-F0C39D4364D3}" dt="2025-08-02T07:27:16.369" v="5984" actId="1076"/>
          <ac:picMkLst>
            <pc:docMk/>
            <pc:sldMk cId="2879970327" sldId="274"/>
            <ac:picMk id="8" creationId="{D95E352F-77C5-6FF7-8AB9-2F91530EDD47}"/>
          </ac:picMkLst>
        </pc:picChg>
        <pc:picChg chg="mod">
          <ac:chgData name="哲一 阿部" userId="1d31113994842a11" providerId="LiveId" clId="{E88C0A31-8629-4E56-8C24-F0C39D4364D3}" dt="2025-08-02T07:28:12.220" v="5991" actId="1076"/>
          <ac:picMkLst>
            <pc:docMk/>
            <pc:sldMk cId="2879970327" sldId="274"/>
            <ac:picMk id="10" creationId="{DE2CC0D3-710F-AC7A-5C00-D60E94A4A78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02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2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611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45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3870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428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485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71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99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90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59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69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57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79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44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18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69E45-2873-475D-B6AA-57950BFA158D}" type="datetimeFigureOut">
              <a:rPr kumimoji="1" lang="ja-JP" altLang="en-US" smtClean="0"/>
              <a:t>2025/8/2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E6154299-6CDA-401D-82C2-4F8C1CE52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342900" rtl="0" eaLnBrk="1" latinLnBrk="0" hangingPunct="1">
        <a:spcBef>
          <a:spcPct val="0"/>
        </a:spcBef>
        <a:buNone/>
        <a:defRPr kumimoji="1"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E91211-DE8D-B330-1C16-ADA54D7EE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1871309"/>
          </a:xfrm>
        </p:spPr>
        <p:txBody>
          <a:bodyPr/>
          <a:lstStyle/>
          <a:p>
            <a:r>
              <a:rPr kumimoji="1" lang="en-US" altLang="ja-JP" dirty="0" err="1"/>
              <a:t>AccessALAYA</a:t>
            </a:r>
            <a:r>
              <a:rPr kumimoji="1" lang="ja-JP" altLang="en-US" dirty="0"/>
              <a:t>の始め方</a:t>
            </a:r>
            <a:br>
              <a:rPr kumimoji="1" lang="en-US" altLang="ja-JP" dirty="0"/>
            </a:br>
            <a:r>
              <a:rPr kumimoji="1" lang="en-US" altLang="ja-JP" sz="3200" dirty="0"/>
              <a:t>=</a:t>
            </a:r>
            <a:r>
              <a:rPr kumimoji="1" lang="ja-JP" altLang="en-US" sz="3200" dirty="0"/>
              <a:t>定数及び主な関数</a:t>
            </a:r>
            <a:r>
              <a:rPr kumimoji="1" lang="en-US" altLang="ja-JP" sz="3200" dirty="0"/>
              <a:t>=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A7E498F-7217-6C23-E6D5-94F60F3D7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842256"/>
          </a:xfrm>
        </p:spPr>
        <p:txBody>
          <a:bodyPr/>
          <a:lstStyle/>
          <a:p>
            <a:r>
              <a:rPr kumimoji="1" lang="en-US" altLang="ja-JP" dirty="0"/>
              <a:t>Access</a:t>
            </a:r>
            <a:r>
              <a:rPr kumimoji="1" lang="ja-JP" altLang="en-US" dirty="0"/>
              <a:t>によるアプリケーションフレームワーク</a:t>
            </a:r>
            <a:endParaRPr kumimoji="1" lang="en-US" altLang="ja-JP" dirty="0"/>
          </a:p>
          <a:p>
            <a:r>
              <a:rPr lang="ja-JP" altLang="en-US" dirty="0"/>
              <a:t>始め方解説資料 ④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38138B-31E3-3694-F06D-61F76DAA18FF}"/>
              </a:ext>
            </a:extLst>
          </p:cNvPr>
          <p:cNvSpPr txBox="1"/>
          <p:nvPr/>
        </p:nvSpPr>
        <p:spPr>
          <a:xfrm>
            <a:off x="1438275" y="9444335"/>
            <a:ext cx="3268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/>
              <a:t>©</a:t>
            </a:r>
            <a:r>
              <a:rPr kumimoji="1" lang="ja-JP" altLang="en-US" sz="1050" dirty="0"/>
              <a:t> </a:t>
            </a:r>
            <a:r>
              <a:rPr kumimoji="1" lang="en-US" altLang="ja-JP" sz="1050" dirty="0"/>
              <a:t>2022</a:t>
            </a:r>
            <a:r>
              <a:rPr kumimoji="1" lang="ja-JP" altLang="en-US" sz="1050" dirty="0"/>
              <a:t> </a:t>
            </a:r>
            <a:r>
              <a:rPr kumimoji="1" lang="en-US" altLang="ja-JP" sz="1050" dirty="0" err="1"/>
              <a:t>AccessALAYA</a:t>
            </a:r>
            <a:endParaRPr kumimoji="1" lang="en-US" altLang="ja-JP" sz="1050" dirty="0"/>
          </a:p>
          <a:p>
            <a:pPr algn="ctr"/>
            <a:r>
              <a:rPr kumimoji="1" lang="ja-JP" altLang="en-US" sz="1050" dirty="0"/>
              <a:t>問い合わせは</a:t>
            </a:r>
            <a:r>
              <a:rPr kumimoji="1" lang="en-US" altLang="ja-JP" sz="1050" dirty="0"/>
              <a:t>AccessALAYA@gmail.com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23324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ABDF131-C888-1D38-BA2A-1EC417402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71" y="1585037"/>
            <a:ext cx="4992881" cy="404913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BF5E413-731C-3864-2925-25E15CBCE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93" y="348660"/>
            <a:ext cx="5651500" cy="554567"/>
          </a:xfrm>
        </p:spPr>
        <p:txBody>
          <a:bodyPr/>
          <a:lstStyle/>
          <a:p>
            <a:r>
              <a:rPr kumimoji="1" lang="en-US" altLang="ja-JP" dirty="0"/>
              <a:t>1.</a:t>
            </a:r>
            <a:r>
              <a:rPr kumimoji="1" lang="ja-JP" altLang="en-US" dirty="0"/>
              <a:t> </a:t>
            </a:r>
            <a:r>
              <a:rPr kumimoji="1" lang="en-US" altLang="ja-JP" dirty="0"/>
              <a:t>ALAYA</a:t>
            </a:r>
            <a:r>
              <a:rPr kumimoji="1" lang="ja-JP" altLang="en-US" dirty="0"/>
              <a:t>モジュールとライブラリ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BC9724-B466-A6E7-9224-C81E78FB0254}"/>
              </a:ext>
            </a:extLst>
          </p:cNvPr>
          <p:cNvSpPr txBox="1"/>
          <p:nvPr/>
        </p:nvSpPr>
        <p:spPr>
          <a:xfrm>
            <a:off x="298393" y="902410"/>
            <a:ext cx="6095999" cy="325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/>
              <a:t>標準的な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モジュールには以下のテーブルとフォーム、</a:t>
            </a:r>
            <a:r>
              <a:rPr kumimoji="1" lang="en-US" altLang="ja-JP" sz="1100" dirty="0"/>
              <a:t>VBA</a:t>
            </a:r>
            <a:r>
              <a:rPr kumimoji="1" lang="ja-JP" altLang="en-US" sz="1100" dirty="0"/>
              <a:t>モジュールが含まれます。</a:t>
            </a:r>
            <a:endParaRPr kumimoji="1" lang="en-US" altLang="ja-JP" sz="11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94FD112-8BF6-75E3-8EB9-3F09AB32AC01}"/>
              </a:ext>
            </a:extLst>
          </p:cNvPr>
          <p:cNvSpPr txBox="1"/>
          <p:nvPr/>
        </p:nvSpPr>
        <p:spPr>
          <a:xfrm>
            <a:off x="240633" y="7344169"/>
            <a:ext cx="6095998" cy="1848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/>
              <a:t>　</a:t>
            </a:r>
            <a:r>
              <a:rPr kumimoji="1" lang="en-US" altLang="ja-JP" sz="1100" dirty="0" err="1"/>
              <a:t>AccessALAYA</a:t>
            </a:r>
            <a:r>
              <a:rPr kumimoji="1" lang="ja-JP" altLang="en-US" sz="1100" dirty="0"/>
              <a:t>のモジュールや関数名はユーザモジュールと区別しやすいように原則として接頭辞を</a:t>
            </a:r>
            <a:r>
              <a:rPr kumimoji="1" lang="en-US" altLang="ja-JP" sz="1100" dirty="0"/>
              <a:t>a2</a:t>
            </a:r>
            <a:r>
              <a:rPr kumimoji="1" lang="ja-JP" altLang="en-US" sz="1100" dirty="0"/>
              <a:t>とし、定数がアンダースコア付きの</a:t>
            </a:r>
            <a:r>
              <a:rPr kumimoji="1" lang="en-US" altLang="ja-JP" sz="1100" dirty="0"/>
              <a:t>a2_</a:t>
            </a:r>
            <a:r>
              <a:rPr kumimoji="1" lang="ja-JP" altLang="en-US" sz="1100" dirty="0"/>
              <a:t>** 、関数がアンダースコアなしの</a:t>
            </a:r>
            <a:r>
              <a:rPr kumimoji="1" lang="en-US" altLang="ja-JP" sz="1100" dirty="0"/>
              <a:t>a2*</a:t>
            </a:r>
            <a:r>
              <a:rPr kumimoji="1" lang="ja-JP" altLang="en-US" sz="1100" dirty="0"/>
              <a:t>*としています。</a:t>
            </a:r>
            <a:endParaRPr kumimoji="1" lang="en-US" altLang="ja-JP" sz="1100" dirty="0"/>
          </a:p>
          <a:p>
            <a:pPr>
              <a:lnSpc>
                <a:spcPct val="150000"/>
              </a:lnSpc>
            </a:pPr>
            <a:r>
              <a:rPr kumimoji="1" lang="ja-JP" altLang="en-US" sz="1100" dirty="0"/>
              <a:t>　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起動時にはデフォルトで管理者メニューの</a:t>
            </a:r>
            <a:r>
              <a:rPr kumimoji="1" lang="en-US" altLang="ja-JP" sz="1100" dirty="0"/>
              <a:t>a2AdminMenu</a:t>
            </a:r>
            <a:r>
              <a:rPr kumimoji="1" lang="ja-JP" altLang="en-US" sz="1100" dirty="0"/>
              <a:t> が起動さます。</a:t>
            </a:r>
            <a:endParaRPr kumimoji="1" lang="en-US" altLang="ja-JP" sz="1100" dirty="0"/>
          </a:p>
          <a:p>
            <a:pPr>
              <a:lnSpc>
                <a:spcPct val="150000"/>
              </a:lnSpc>
            </a:pPr>
            <a:r>
              <a:rPr kumimoji="1" lang="ja-JP" altLang="en-US" sz="1100" dirty="0"/>
              <a:t>引数付きまたは</a:t>
            </a:r>
            <a:r>
              <a:rPr kumimoji="1" lang="en-US" altLang="ja-JP" sz="1100" dirty="0"/>
              <a:t>Shift</a:t>
            </a:r>
            <a:r>
              <a:rPr kumimoji="1" lang="ja-JP" altLang="en-US" sz="1100" dirty="0"/>
              <a:t>キーを押しながら起動したときは</a:t>
            </a:r>
            <a:r>
              <a:rPr kumimoji="1" lang="en-US" altLang="ja-JP" sz="1100" dirty="0"/>
              <a:t>a2AdminMenu</a:t>
            </a:r>
            <a:r>
              <a:rPr kumimoji="1" lang="ja-JP" altLang="en-US" sz="1100" dirty="0"/>
              <a:t>がそのまま表示され、何もなしで起動されたときはナビゲーションウインドウを非表示にして一般ユーザ用の「メインメニュー」を表示します。</a:t>
            </a:r>
            <a:endParaRPr kumimoji="1" lang="en-US" altLang="ja-JP" sz="1100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AD0811E-6523-E630-A898-3932310EAD17}"/>
              </a:ext>
            </a:extLst>
          </p:cNvPr>
          <p:cNvSpPr/>
          <p:nvPr/>
        </p:nvSpPr>
        <p:spPr>
          <a:xfrm>
            <a:off x="240633" y="1456977"/>
            <a:ext cx="1155032" cy="457974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" name="表 14">
            <a:extLst>
              <a:ext uri="{FF2B5EF4-FFF2-40B4-BE49-F238E27FC236}">
                <a16:creationId xmlns:a16="http://schemas.microsoft.com/office/drawing/2014/main" id="{2BB80D9E-7DFD-DD5E-ED53-27FDB2BAF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709178"/>
              </p:ext>
            </p:extLst>
          </p:nvPr>
        </p:nvGraphicFramePr>
        <p:xfrm>
          <a:off x="1195531" y="2534948"/>
          <a:ext cx="5295898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419">
                  <a:extLst>
                    <a:ext uri="{9D8B030D-6E8A-4147-A177-3AD203B41FA5}">
                      <a16:colId xmlns:a16="http://schemas.microsoft.com/office/drawing/2014/main" val="337711264"/>
                    </a:ext>
                  </a:extLst>
                </a:gridCol>
                <a:gridCol w="1197702">
                  <a:extLst>
                    <a:ext uri="{9D8B030D-6E8A-4147-A177-3AD203B41FA5}">
                      <a16:colId xmlns:a16="http://schemas.microsoft.com/office/drawing/2014/main" val="2719812237"/>
                    </a:ext>
                  </a:extLst>
                </a:gridCol>
                <a:gridCol w="3791777">
                  <a:extLst>
                    <a:ext uri="{9D8B030D-6E8A-4147-A177-3AD203B41FA5}">
                      <a16:colId xmlns:a16="http://schemas.microsoft.com/office/drawing/2014/main" val="2317183674"/>
                    </a:ext>
                  </a:extLst>
                </a:gridCol>
              </a:tblGrid>
              <a:tr h="1447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種別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Access</a:t>
                      </a:r>
                      <a:r>
                        <a:rPr kumimoji="1" lang="ja-JP" altLang="en-US" sz="900" dirty="0"/>
                        <a:t>オブジェクト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内容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081702"/>
                  </a:ext>
                </a:extLst>
              </a:tr>
              <a:tr h="144793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テーブル</a:t>
                      </a:r>
                    </a:p>
                  </a:txBody>
                  <a:tcPr vert="eaVert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_Config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各種パラメータ保存用テーブル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115379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_</a:t>
                      </a:r>
                      <a:r>
                        <a:rPr kumimoji="1" lang="en-US" altLang="ja-JP" sz="900" dirty="0" err="1"/>
                        <a:t>CreateForm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標準</a:t>
                      </a:r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作成用のワークテーブル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63407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_</a:t>
                      </a:r>
                      <a:r>
                        <a:rPr kumimoji="1" lang="en-US" altLang="ja-JP" sz="900" dirty="0" err="1"/>
                        <a:t>SQLLog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走行した</a:t>
                      </a:r>
                      <a:r>
                        <a:rPr kumimoji="1" lang="en-US" altLang="ja-JP" sz="900" dirty="0"/>
                        <a:t>SQL</a:t>
                      </a:r>
                      <a:r>
                        <a:rPr kumimoji="1" lang="ja-JP" altLang="en-US" sz="900" dirty="0"/>
                        <a:t>の履歴保存用テーブル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30900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_Version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バージョン情報テーブル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839687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vert="eaVert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err="1"/>
                        <a:t>tmp</a:t>
                      </a:r>
                      <a:r>
                        <a:rPr kumimoji="1" lang="en-US" altLang="ja-JP" sz="900" dirty="0"/>
                        <a:t>**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編集用ローカルテーブル</a:t>
                      </a:r>
                      <a:r>
                        <a:rPr kumimoji="1" lang="en-US" altLang="ja-JP" sz="900" dirty="0"/>
                        <a:t> 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303732"/>
                  </a:ext>
                </a:extLst>
              </a:tr>
              <a:tr h="144793">
                <a:tc rowSpan="8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フォーム</a:t>
                      </a:r>
                    </a:p>
                  </a:txBody>
                  <a:tcPr vert="eaVert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a2AdminMenu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管理者メニュー。デフォルトの起動</a:t>
                      </a:r>
                      <a:r>
                        <a:rPr kumimoji="1" lang="en-US" altLang="ja-JP" sz="900" dirty="0"/>
                        <a:t>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748245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a2Config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パラメータ編集用</a:t>
                      </a:r>
                      <a:r>
                        <a:rPr kumimoji="1" lang="en-US" altLang="ja-JP" sz="900" dirty="0"/>
                        <a:t>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572549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a2RXPHelper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ツール「正規表現</a:t>
                      </a:r>
                      <a:r>
                        <a:rPr kumimoji="1" lang="en-US" altLang="ja-JP" sz="900" dirty="0"/>
                        <a:t>Helper</a:t>
                      </a:r>
                      <a:r>
                        <a:rPr kumimoji="1" lang="ja-JP" altLang="en-US" sz="900" dirty="0"/>
                        <a:t>」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41491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a2SQLHelper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ツール「</a:t>
                      </a:r>
                      <a:r>
                        <a:rPr kumimoji="1" lang="en-US" altLang="ja-JP" sz="900" dirty="0"/>
                        <a:t>SQL</a:t>
                      </a:r>
                      <a:r>
                        <a:rPr kumimoji="1" lang="ja-JP" altLang="en-US" sz="900" dirty="0"/>
                        <a:t> </a:t>
                      </a:r>
                      <a:r>
                        <a:rPr kumimoji="1" lang="en-US" altLang="ja-JP" sz="900" dirty="0"/>
                        <a:t>Helper</a:t>
                      </a:r>
                      <a:r>
                        <a:rPr kumimoji="1" lang="ja-JP" altLang="en-US" sz="900" dirty="0"/>
                        <a:t>」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731852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a2SQLLog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SQL</a:t>
                      </a:r>
                      <a:r>
                        <a:rPr kumimoji="1" lang="ja-JP" altLang="en-US" sz="900" dirty="0"/>
                        <a:t>の走行ログ参照用</a:t>
                      </a:r>
                      <a:r>
                        <a:rPr kumimoji="1" lang="en-US" altLang="ja-JP" sz="900" dirty="0"/>
                        <a:t>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827428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a2TemplateCF/SF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標準</a:t>
                      </a:r>
                      <a:r>
                        <a:rPr kumimoji="1" lang="en-US" altLang="ja-JP" sz="900" dirty="0" err="1"/>
                        <a:t>Fom</a:t>
                      </a:r>
                      <a:r>
                        <a:rPr kumimoji="1" lang="ja-JP" altLang="en-US" sz="900" dirty="0"/>
                        <a:t>のテンプレート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693532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a2Version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バージョン情報表示</a:t>
                      </a:r>
                      <a:r>
                        <a:rPr kumimoji="1" lang="en-US" altLang="ja-JP" sz="900" dirty="0"/>
                        <a:t>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879498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メインメニュー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一般ユーザ用メニュー</a:t>
                      </a:r>
                      <a:r>
                        <a:rPr kumimoji="1" lang="en-US" altLang="ja-JP" sz="900" dirty="0"/>
                        <a:t>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692044"/>
                  </a:ext>
                </a:extLst>
              </a:tr>
              <a:tr h="144793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/>
                        <a:t>モジュール</a:t>
                      </a:r>
                    </a:p>
                  </a:txBody>
                  <a:tcPr vert="eaVert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a2clsEnviron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オブジェクト</a:t>
                      </a:r>
                      <a:r>
                        <a:rPr kumimoji="1" lang="en-US" altLang="ja-JP" sz="900" dirty="0" err="1"/>
                        <a:t>MyEnv</a:t>
                      </a:r>
                      <a:r>
                        <a:rPr kumimoji="1" lang="ja-JP" altLang="en-US" sz="900" dirty="0"/>
                        <a:t>用。環境変数等の保存用。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867342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a2clsExcel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Excel</a:t>
                      </a:r>
                      <a:r>
                        <a:rPr kumimoji="1" lang="ja-JP" altLang="en-US" sz="900" dirty="0"/>
                        <a:t>コントロール用クラスモジュール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055138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a2clsForm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コントロール用クラスモジュール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220567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a2LibALAYA**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関数ライブラリ。**はバージョン番号。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90354"/>
                  </a:ext>
                </a:extLst>
              </a:tr>
              <a:tr h="144793">
                <a:tc v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a2LibALAYALegacy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互換用旧</a:t>
                      </a:r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関数（クラスモジュールに移行した関数）。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770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58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C2946-0B61-5759-517A-5B5C97D22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8" y="243811"/>
            <a:ext cx="5092701" cy="579004"/>
          </a:xfrm>
        </p:spPr>
        <p:txBody>
          <a:bodyPr>
            <a:normAutofit/>
          </a:bodyPr>
          <a:lstStyle/>
          <a:p>
            <a:r>
              <a:rPr lang="en-US" altLang="ja-JP" dirty="0"/>
              <a:t>2</a:t>
            </a:r>
            <a:r>
              <a:rPr kumimoji="1" lang="en-US" altLang="ja-JP" dirty="0"/>
              <a:t>.</a:t>
            </a:r>
            <a:r>
              <a:rPr kumimoji="1" lang="ja-JP" altLang="en-US" dirty="0"/>
              <a:t> </a:t>
            </a:r>
            <a:r>
              <a:rPr kumimoji="1" lang="en-US" altLang="ja-JP" dirty="0"/>
              <a:t>ALAYA</a:t>
            </a:r>
            <a:r>
              <a:rPr kumimoji="1" lang="ja-JP" altLang="en-US" dirty="0"/>
              <a:t>定数と主な関数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14B137E-9500-CB02-C13D-1F6EACDD6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37" r="5424" b="16123"/>
          <a:stretch/>
        </p:blipFill>
        <p:spPr>
          <a:xfrm>
            <a:off x="1071894" y="1549384"/>
            <a:ext cx="2840960" cy="244329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CF0C3D0-975C-489B-F200-B05F9BE1C393}"/>
              </a:ext>
            </a:extLst>
          </p:cNvPr>
          <p:cNvSpPr txBox="1"/>
          <p:nvPr/>
        </p:nvSpPr>
        <p:spPr>
          <a:xfrm>
            <a:off x="311093" y="916986"/>
            <a:ext cx="6095999" cy="5790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/>
              <a:t>　</a:t>
            </a:r>
            <a:r>
              <a:rPr kumimoji="1" lang="en-US" altLang="ja-JP" sz="1100" dirty="0"/>
              <a:t>a2LibALAYA</a:t>
            </a:r>
            <a:r>
              <a:rPr kumimoji="1" lang="ja-JP" altLang="en-US" sz="1100" dirty="0"/>
              <a:t>** に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関数を定義しています。ここでは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定数及び</a:t>
            </a:r>
            <a:r>
              <a:rPr kumimoji="1" lang="en-US" altLang="ja-JP" sz="1100" dirty="0"/>
              <a:t>Form</a:t>
            </a:r>
            <a:r>
              <a:rPr kumimoji="1" lang="ja-JP" altLang="en-US" sz="1100" dirty="0"/>
              <a:t>の初期化など主な関数を紹介します。</a:t>
            </a:r>
            <a:endParaRPr kumimoji="1" lang="en-US" altLang="ja-JP" sz="11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04D18E-6DD5-1684-6747-42BE23D3A703}"/>
              </a:ext>
            </a:extLst>
          </p:cNvPr>
          <p:cNvSpPr txBox="1"/>
          <p:nvPr/>
        </p:nvSpPr>
        <p:spPr>
          <a:xfrm>
            <a:off x="311093" y="4229091"/>
            <a:ext cx="6095999" cy="8329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100" b="1" dirty="0"/>
              <a:t>ALAYA</a:t>
            </a:r>
            <a:r>
              <a:rPr kumimoji="1" lang="ja-JP" altLang="en-US" sz="1100" b="1" dirty="0"/>
              <a:t>定数：</a:t>
            </a:r>
            <a:endParaRPr kumimoji="1" lang="en-US" altLang="ja-JP" sz="1100" b="1" dirty="0"/>
          </a:p>
          <a:p>
            <a:pPr>
              <a:lnSpc>
                <a:spcPct val="150000"/>
              </a:lnSpc>
            </a:pPr>
            <a:r>
              <a:rPr kumimoji="1" lang="ja-JP" altLang="en-US" sz="1100" dirty="0"/>
              <a:t>　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定数は</a:t>
            </a:r>
            <a:r>
              <a:rPr kumimoji="1" lang="en-US" altLang="ja-JP" sz="1100" dirty="0"/>
              <a:t>a2_</a:t>
            </a:r>
            <a:r>
              <a:rPr kumimoji="1" lang="ja-JP" altLang="en-US" sz="1100" dirty="0"/>
              <a:t>で始まるグローバル定数です。テーブル名やフォーム名、条件付き書式で設定される背景色などを設定しています。以下のようなものがあります。</a:t>
            </a:r>
            <a:endParaRPr kumimoji="1" lang="en-US" altLang="ja-JP" sz="1100" dirty="0"/>
          </a:p>
        </p:txBody>
      </p:sp>
      <p:graphicFrame>
        <p:nvGraphicFramePr>
          <p:cNvPr id="10" name="表 14">
            <a:extLst>
              <a:ext uri="{FF2B5EF4-FFF2-40B4-BE49-F238E27FC236}">
                <a16:creationId xmlns:a16="http://schemas.microsoft.com/office/drawing/2014/main" id="{9FAAEFE2-1D0D-B37E-9C79-C0FD49718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334340"/>
              </p:ext>
            </p:extLst>
          </p:nvPr>
        </p:nvGraphicFramePr>
        <p:xfrm>
          <a:off x="520758" y="5115404"/>
          <a:ext cx="5772092" cy="3618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5492">
                  <a:extLst>
                    <a:ext uri="{9D8B030D-6E8A-4147-A177-3AD203B41FA5}">
                      <a16:colId xmlns:a16="http://schemas.microsoft.com/office/drawing/2014/main" val="2719812237"/>
                    </a:ext>
                  </a:extLst>
                </a:gridCol>
                <a:gridCol w="4546600">
                  <a:extLst>
                    <a:ext uri="{9D8B030D-6E8A-4147-A177-3AD203B41FA5}">
                      <a16:colId xmlns:a16="http://schemas.microsoft.com/office/drawing/2014/main" val="3780156597"/>
                    </a:ext>
                  </a:extLst>
                </a:gridCol>
              </a:tblGrid>
              <a:tr h="144793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定数名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/>
                        <a:t>内容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081702"/>
                  </a:ext>
                </a:extLst>
              </a:tr>
              <a:tr h="298495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a2_TBL_</a:t>
                      </a:r>
                      <a:r>
                        <a:rPr kumimoji="1" lang="ja-JP" altLang="en-US" sz="900" dirty="0"/>
                        <a:t>**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/>
                        <a:t>テーブル名。</a:t>
                      </a:r>
                      <a:r>
                        <a:rPr kumimoji="1" lang="en-US" altLang="ja-JP" sz="900"/>
                        <a:t>a2_TBL_Config</a:t>
                      </a:r>
                      <a:r>
                        <a:rPr kumimoji="1" lang="ja-JP" altLang="en-US" sz="900"/>
                        <a:t>など。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115379"/>
                  </a:ext>
                </a:extLst>
              </a:tr>
              <a:tr h="323805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a2_FRM_**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/>
                        <a:t>Form</a:t>
                      </a:r>
                      <a:r>
                        <a:rPr kumimoji="1" lang="ja-JP" altLang="en-US" sz="900"/>
                        <a:t>名。</a:t>
                      </a:r>
                      <a:r>
                        <a:rPr kumimoji="1" lang="en-US" altLang="ja-JP" sz="900"/>
                        <a:t>a2_FRM_Version</a:t>
                      </a:r>
                      <a:r>
                        <a:rPr kumimoji="1" lang="ja-JP" altLang="en-US" sz="900"/>
                        <a:t>など。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30900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a2_Col_**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セル変更など、条件付き書式で設定される背景色。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839687"/>
                  </a:ext>
                </a:extLst>
              </a:tr>
              <a:tr h="222295">
                <a:tc gridSpan="2">
                  <a:txBody>
                    <a:bodyPr/>
                    <a:lstStyle/>
                    <a:p>
                      <a:r>
                        <a:rPr kumimoji="1" lang="ja-JP" altLang="en-US" sz="900" dirty="0"/>
                        <a:t>テーブルタイプ。</a:t>
                      </a:r>
                      <a:r>
                        <a:rPr kumimoji="1" lang="en-US" altLang="ja-JP" sz="900" dirty="0"/>
                        <a:t>a2TableType</a:t>
                      </a:r>
                      <a:r>
                        <a:rPr kumimoji="1" lang="ja-JP" altLang="en-US" sz="900" dirty="0"/>
                        <a:t>関数で返される値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346254"/>
                  </a:ext>
                </a:extLst>
              </a:tr>
              <a:tr h="628695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a2_LinkTable</a:t>
                      </a:r>
                    </a:p>
                    <a:p>
                      <a:r>
                        <a:rPr kumimoji="1" lang="en-US" altLang="ja-JP" sz="900" dirty="0"/>
                        <a:t>a2_LocalTable</a:t>
                      </a:r>
                    </a:p>
                    <a:p>
                      <a:r>
                        <a:rPr kumimoji="1" lang="en-US" altLang="ja-JP" sz="900" dirty="0"/>
                        <a:t>a2_SystemTable</a:t>
                      </a:r>
                    </a:p>
                    <a:p>
                      <a:r>
                        <a:rPr kumimoji="1" lang="en-US" altLang="ja-JP" sz="900" dirty="0"/>
                        <a:t>a2_NonTable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リンクテーブル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ローカルテーブル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システムテーブル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非テーブル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748245"/>
                  </a:ext>
                </a:extLst>
              </a:tr>
              <a:tr h="209550">
                <a:tc gridSpan="2">
                  <a:txBody>
                    <a:bodyPr/>
                    <a:lstStyle/>
                    <a:p>
                      <a:r>
                        <a:rPr kumimoji="1" lang="ja-JP" altLang="en-US" sz="900" dirty="0"/>
                        <a:t>フォームタイプ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82726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a2_SingleForm</a:t>
                      </a:r>
                    </a:p>
                    <a:p>
                      <a:r>
                        <a:rPr kumimoji="1" lang="en-US" altLang="ja-JP" sz="900" dirty="0"/>
                        <a:t>a2_ContinuousForm</a:t>
                      </a:r>
                    </a:p>
                    <a:p>
                      <a:r>
                        <a:rPr kumimoji="1" lang="en-US" altLang="ja-JP" sz="900" dirty="0"/>
                        <a:t>a2_OtherForm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単票</a:t>
                      </a:r>
                      <a:r>
                        <a:rPr kumimoji="1" lang="en-US" altLang="ja-JP" sz="900" dirty="0"/>
                        <a:t>Form</a:t>
                      </a:r>
                    </a:p>
                    <a:p>
                      <a:r>
                        <a:rPr kumimoji="1" lang="ja-JP" altLang="en-US" sz="900" dirty="0"/>
                        <a:t>帳票</a:t>
                      </a:r>
                      <a:r>
                        <a:rPr kumimoji="1" lang="en-US" altLang="ja-JP" sz="900" dirty="0"/>
                        <a:t>Form</a:t>
                      </a:r>
                    </a:p>
                    <a:p>
                      <a:r>
                        <a:rPr kumimoji="1" lang="ja-JP" altLang="en-US" sz="900" dirty="0"/>
                        <a:t>その他の</a:t>
                      </a:r>
                      <a:r>
                        <a:rPr kumimoji="1" lang="en-US" altLang="ja-JP" sz="900" dirty="0"/>
                        <a:t>Form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572549"/>
                  </a:ext>
                </a:extLst>
              </a:tr>
              <a:tr h="144793">
                <a:tc gridSpan="2">
                  <a:txBody>
                    <a:bodyPr/>
                    <a:lstStyle/>
                    <a:p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を初期化する際の編集モード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323334"/>
                  </a:ext>
                </a:extLst>
              </a:tr>
              <a:tr h="144793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a2_EditLocal</a:t>
                      </a:r>
                    </a:p>
                    <a:p>
                      <a:r>
                        <a:rPr kumimoji="1" lang="en-US" altLang="ja-JP" sz="900" dirty="0"/>
                        <a:t>a2_EditClone</a:t>
                      </a:r>
                    </a:p>
                    <a:p>
                      <a:r>
                        <a:rPr kumimoji="1" lang="en-US" altLang="ja-JP" sz="900" dirty="0"/>
                        <a:t>a2_EditShare</a:t>
                      </a:r>
                    </a:p>
                    <a:p>
                      <a:r>
                        <a:rPr kumimoji="1" lang="en-US" altLang="ja-JP" sz="900" dirty="0"/>
                        <a:t>a2_EditUnbound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ローカルテーブルとして編集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共有テーブルをローカルにコピーしたクローンテーブルとして編集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サーバに置いたテーブルを直接編集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非連結の単票</a:t>
                      </a:r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で編集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41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3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C2946-0B61-5759-517A-5B5C97D22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3811"/>
            <a:ext cx="4629150" cy="46249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3.</a:t>
            </a:r>
            <a:r>
              <a:rPr kumimoji="1" lang="ja-JP" altLang="en-US" dirty="0"/>
              <a:t> </a:t>
            </a:r>
            <a:r>
              <a:rPr kumimoji="1" lang="en-US" altLang="ja-JP" dirty="0"/>
              <a:t>ALAYA</a:t>
            </a:r>
            <a:r>
              <a:rPr kumimoji="1" lang="ja-JP" altLang="en-US" dirty="0"/>
              <a:t>関数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95F461-641C-3566-C183-3CCAF8C95CE1}"/>
              </a:ext>
            </a:extLst>
          </p:cNvPr>
          <p:cNvSpPr txBox="1"/>
          <p:nvPr/>
        </p:nvSpPr>
        <p:spPr>
          <a:xfrm>
            <a:off x="220662" y="706303"/>
            <a:ext cx="6095999" cy="32508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/>
              <a:t>　</a:t>
            </a:r>
            <a:r>
              <a:rPr kumimoji="1" lang="en-US" altLang="ja-JP" sz="1100" dirty="0"/>
              <a:t>ALAYA</a:t>
            </a:r>
            <a:r>
              <a:rPr kumimoji="1" lang="ja-JP" altLang="en-US" sz="1100" dirty="0"/>
              <a:t>関数は</a:t>
            </a:r>
            <a:r>
              <a:rPr kumimoji="1" lang="en-US" altLang="ja-JP" sz="1100" dirty="0"/>
              <a:t>a2**</a:t>
            </a:r>
            <a:r>
              <a:rPr kumimoji="1" lang="ja-JP" altLang="en-US" sz="1100" dirty="0"/>
              <a:t>で始まります。</a:t>
            </a:r>
            <a:endParaRPr kumimoji="1" lang="en-US" altLang="ja-JP" sz="1100" dirty="0"/>
          </a:p>
        </p:txBody>
      </p:sp>
      <p:graphicFrame>
        <p:nvGraphicFramePr>
          <p:cNvPr id="7" name="表 14">
            <a:extLst>
              <a:ext uri="{FF2B5EF4-FFF2-40B4-BE49-F238E27FC236}">
                <a16:creationId xmlns:a16="http://schemas.microsoft.com/office/drawing/2014/main" id="{D198549B-9BD6-95DC-1387-336F13A87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353460"/>
              </p:ext>
            </p:extLst>
          </p:nvPr>
        </p:nvGraphicFramePr>
        <p:xfrm>
          <a:off x="450908" y="1168795"/>
          <a:ext cx="5772092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5492">
                  <a:extLst>
                    <a:ext uri="{9D8B030D-6E8A-4147-A177-3AD203B41FA5}">
                      <a16:colId xmlns:a16="http://schemas.microsoft.com/office/drawing/2014/main" val="2719812237"/>
                    </a:ext>
                  </a:extLst>
                </a:gridCol>
                <a:gridCol w="4546600">
                  <a:extLst>
                    <a:ext uri="{9D8B030D-6E8A-4147-A177-3AD203B41FA5}">
                      <a16:colId xmlns:a16="http://schemas.microsoft.com/office/drawing/2014/main" val="3780156597"/>
                    </a:ext>
                  </a:extLst>
                </a:gridCol>
              </a:tblGrid>
              <a:tr h="144793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定数名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/>
                        <a:t>内容</a:t>
                      </a:r>
                      <a:endParaRPr kumimoji="1" lang="ja-JP" altLang="en-US" sz="9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081702"/>
                  </a:ext>
                </a:extLst>
              </a:tr>
              <a:tr h="222295">
                <a:tc gridSpan="2">
                  <a:txBody>
                    <a:bodyPr/>
                    <a:lstStyle/>
                    <a:p>
                      <a:r>
                        <a:rPr kumimoji="1" lang="ja-JP" altLang="en-US" sz="900" dirty="0"/>
                        <a:t>環境設定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673871"/>
                  </a:ext>
                </a:extLst>
              </a:tr>
              <a:tr h="222295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a2Init</a:t>
                      </a:r>
                    </a:p>
                    <a:p>
                      <a:r>
                        <a:rPr kumimoji="1" lang="en-US" altLang="ja-JP" sz="900" dirty="0"/>
                        <a:t>a2Dbg</a:t>
                      </a:r>
                    </a:p>
                    <a:p>
                      <a:r>
                        <a:rPr kumimoji="1" lang="en-US" altLang="ja-JP" sz="900" dirty="0"/>
                        <a:t>DBGON</a:t>
                      </a:r>
                    </a:p>
                    <a:p>
                      <a:r>
                        <a:rPr kumimoji="1" lang="en-US" altLang="ja-JP" sz="900" dirty="0"/>
                        <a:t>DBGOFF</a:t>
                      </a:r>
                    </a:p>
                    <a:p>
                      <a:r>
                        <a:rPr kumimoji="1" lang="en-US" altLang="ja-JP" sz="900" dirty="0"/>
                        <a:t>a2Progress</a:t>
                      </a:r>
                    </a:p>
                    <a:p>
                      <a:r>
                        <a:rPr kumimoji="1" lang="en-US" altLang="ja-JP" sz="900" dirty="0"/>
                        <a:t>a2ProgressBar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環境設定用</a:t>
                      </a:r>
                      <a:r>
                        <a:rPr kumimoji="1" lang="en-US" altLang="ja-JP" sz="900" dirty="0" err="1"/>
                        <a:t>MyEnv</a:t>
                      </a:r>
                      <a:r>
                        <a:rPr kumimoji="1" lang="ja-JP" altLang="en-US" sz="900" dirty="0"/>
                        <a:t>オブジェクトを初期化する</a:t>
                      </a:r>
                      <a:endParaRPr kumimoji="1" lang="en-US" altLang="ja-JP" sz="9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チェックライトを埋め込む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埋め込んだチェックライト出力を有効にする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埋め込んだチェックライト出力を無効にする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進捗状況をステータス領域に表示して砂時計を</a:t>
                      </a:r>
                      <a:r>
                        <a:rPr kumimoji="1" lang="en-US" altLang="ja-JP" sz="900" dirty="0"/>
                        <a:t>On/Off</a:t>
                      </a:r>
                      <a:r>
                        <a:rPr kumimoji="1" lang="ja-JP" altLang="en-US" sz="900" dirty="0"/>
                        <a:t>する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進捗状況をバー表示する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878568"/>
                  </a:ext>
                </a:extLst>
              </a:tr>
              <a:tr h="222295">
                <a:tc gridSpan="2">
                  <a:txBody>
                    <a:bodyPr/>
                    <a:lstStyle/>
                    <a:p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初期化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346254"/>
                  </a:ext>
                </a:extLst>
              </a:tr>
              <a:tr h="482205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a2FormInitCF</a:t>
                      </a:r>
                    </a:p>
                    <a:p>
                      <a:r>
                        <a:rPr kumimoji="1" lang="en-US" altLang="ja-JP" sz="900" dirty="0"/>
                        <a:t>a2FormInitSF</a:t>
                      </a:r>
                    </a:p>
                    <a:p>
                      <a:r>
                        <a:rPr kumimoji="1" lang="en-US" altLang="ja-JP" sz="900" dirty="0"/>
                        <a:t>a2FormCursor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帳票</a:t>
                      </a:r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を初期化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単票</a:t>
                      </a:r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を初期化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帳票</a:t>
                      </a:r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のカーソル機能を効くようにする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748245"/>
                  </a:ext>
                </a:extLst>
              </a:tr>
              <a:tr h="209550">
                <a:tc gridSpan="2">
                  <a:txBody>
                    <a:bodyPr/>
                    <a:lstStyle/>
                    <a:p>
                      <a:r>
                        <a:rPr kumimoji="1" lang="ja-JP" altLang="en-US" sz="900" dirty="0"/>
                        <a:t>フォームの</a:t>
                      </a:r>
                      <a:r>
                        <a:rPr kumimoji="1" lang="en-US" altLang="ja-JP" sz="900" dirty="0"/>
                        <a:t>ALAYA</a:t>
                      </a:r>
                      <a:r>
                        <a:rPr kumimoji="1" lang="ja-JP" altLang="en-US" sz="900" dirty="0"/>
                        <a:t>標準コントロールの機能設定。名前で検索してマッチしたものがあれば機能設定する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82726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a2SetFM</a:t>
                      </a:r>
                      <a:r>
                        <a:rPr kumimoji="1" lang="ja-JP" altLang="en-US" sz="900" dirty="0"/>
                        <a:t>**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Form</a:t>
                      </a:r>
                      <a:r>
                        <a:rPr kumimoji="1" lang="ja-JP" altLang="en-US" sz="900" dirty="0"/>
                        <a:t>中の標準コントロールを名前で検索して、「保存」「閉じる」「</a:t>
                      </a:r>
                      <a:r>
                        <a:rPr kumimoji="1" lang="en-US" altLang="ja-JP" sz="900" dirty="0"/>
                        <a:t>Excel</a:t>
                      </a:r>
                      <a:r>
                        <a:rPr kumimoji="1" lang="ja-JP" altLang="en-US" sz="900" dirty="0"/>
                        <a:t>出力」などの機能を設定する</a:t>
                      </a:r>
                      <a:endParaRPr kumimoji="1" lang="en-US" altLang="ja-JP" sz="900" dirty="0"/>
                    </a:p>
                    <a:p>
                      <a:r>
                        <a:rPr kumimoji="1" lang="en-US" altLang="ja-JP" sz="900" dirty="0"/>
                        <a:t>a2SetFmSaveRows</a:t>
                      </a:r>
                      <a:r>
                        <a:rPr kumimoji="1" lang="ja-JP" altLang="en-US" sz="900" dirty="0"/>
                        <a:t>、</a:t>
                      </a:r>
                      <a:r>
                        <a:rPr kumimoji="1" lang="en-US" altLang="ja-JP" sz="900" dirty="0"/>
                        <a:t>a2SetFmSaveCells</a:t>
                      </a:r>
                      <a:r>
                        <a:rPr kumimoji="1" lang="ja-JP" altLang="en-US" sz="900" dirty="0"/>
                        <a:t>など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572549"/>
                  </a:ext>
                </a:extLst>
              </a:tr>
              <a:tr h="144793">
                <a:tc gridSpan="2">
                  <a:txBody>
                    <a:bodyPr/>
                    <a:lstStyle/>
                    <a:p>
                      <a:r>
                        <a:rPr kumimoji="1" lang="ja-JP" altLang="en-US" sz="900" dirty="0"/>
                        <a:t>コントロールを直接指定して機能設定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323334"/>
                  </a:ext>
                </a:extLst>
              </a:tr>
              <a:tr h="144793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a2SetCmd**</a:t>
                      </a:r>
                    </a:p>
                    <a:p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err="1"/>
                        <a:t>CommandButton</a:t>
                      </a:r>
                      <a:r>
                        <a:rPr kumimoji="1" lang="ja-JP" altLang="en-US" sz="900" dirty="0"/>
                        <a:t>コントロールに機能を設定する</a:t>
                      </a:r>
                      <a:endParaRPr kumimoji="1" lang="en-US" altLang="ja-JP" sz="900" dirty="0"/>
                    </a:p>
                    <a:p>
                      <a:r>
                        <a:rPr kumimoji="1" lang="en-US" altLang="ja-JP" sz="900" dirty="0"/>
                        <a:t>a2SercmdOpenForm</a:t>
                      </a:r>
                      <a:r>
                        <a:rPr kumimoji="1" lang="ja-JP" altLang="en-US" sz="900" dirty="0"/>
                        <a:t>、</a:t>
                      </a:r>
                      <a:r>
                        <a:rPr kumimoji="1" lang="en-US" altLang="ja-JP" sz="900" dirty="0"/>
                        <a:t>a2SetCmdExcelOut</a:t>
                      </a:r>
                      <a:r>
                        <a:rPr kumimoji="1" lang="ja-JP" altLang="en-US" sz="900" dirty="0"/>
                        <a:t>、</a:t>
                      </a:r>
                      <a:r>
                        <a:rPr kumimoji="1" lang="en-US" altLang="ja-JP" sz="900" dirty="0"/>
                        <a:t>a2SetCmdSimpleClose</a:t>
                      </a:r>
                      <a:r>
                        <a:rPr kumimoji="1" lang="ja-JP" altLang="en-US" sz="900" dirty="0"/>
                        <a:t>など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41491"/>
                  </a:ext>
                </a:extLst>
              </a:tr>
              <a:tr h="144793">
                <a:tc>
                  <a:txBody>
                    <a:bodyPr/>
                    <a:lstStyle/>
                    <a:p>
                      <a:r>
                        <a:rPr kumimoji="1" lang="en-US" altLang="ja-JP" sz="900" dirty="0"/>
                        <a:t>a2SetMacro</a:t>
                      </a:r>
                    </a:p>
                    <a:p>
                      <a:r>
                        <a:rPr kumimoji="1" lang="en-US" altLang="ja-JP" sz="900" dirty="0"/>
                        <a:t>a2SetMcTextFilter</a:t>
                      </a:r>
                    </a:p>
                    <a:p>
                      <a:r>
                        <a:rPr kumimoji="1" lang="en-US" altLang="ja-JP" sz="900" dirty="0"/>
                        <a:t>a2SetMcCombFilter</a:t>
                      </a:r>
                    </a:p>
                    <a:p>
                      <a:r>
                        <a:rPr kumimoji="1" lang="en-US" altLang="ja-JP" sz="900" dirty="0"/>
                        <a:t>a2SetMcCheckFilter</a:t>
                      </a:r>
                    </a:p>
                    <a:p>
                      <a:r>
                        <a:rPr kumimoji="1" lang="en-US" altLang="ja-JP" sz="900" dirty="0"/>
                        <a:t>a2SetMacro</a:t>
                      </a:r>
                    </a:p>
                    <a:p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コントロールにイベントマクロを設定する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絞込み用テキストボックスにマクロを設定する</a:t>
                      </a:r>
                      <a:endParaRPr kumimoji="1" lang="en-US" altLang="ja-JP" sz="9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絞込み用コンボボックスにマクロを設定する</a:t>
                      </a:r>
                      <a:endParaRPr kumimoji="1" lang="en-US" altLang="ja-JP" sz="9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/>
                        <a:t>絞込み用チェックボックスにマクロを設定する</a:t>
                      </a:r>
                      <a:endParaRPr kumimoji="1" lang="en-US" altLang="ja-JP" sz="900" dirty="0"/>
                    </a:p>
                    <a:p>
                      <a:r>
                        <a:rPr kumimoji="1" lang="ja-JP" altLang="en-US" sz="900" dirty="0"/>
                        <a:t>コントロールにマクロを設定する</a:t>
                      </a:r>
                      <a:endParaRPr kumimoji="1" lang="en-US" altLang="ja-JP" sz="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870612"/>
                  </a:ext>
                </a:extLst>
              </a:tr>
            </a:tbl>
          </a:graphicData>
        </a:graphic>
      </p:graphicFrame>
      <p:graphicFrame>
        <p:nvGraphicFramePr>
          <p:cNvPr id="5" name="表 9">
            <a:extLst>
              <a:ext uri="{FF2B5EF4-FFF2-40B4-BE49-F238E27FC236}">
                <a16:creationId xmlns:a16="http://schemas.microsoft.com/office/drawing/2014/main" id="{D9FBFD3C-5C02-FE72-1B66-0AF39C93F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3837"/>
              </p:ext>
            </p:extLst>
          </p:nvPr>
        </p:nvGraphicFramePr>
        <p:xfrm>
          <a:off x="503126" y="5895552"/>
          <a:ext cx="5851748" cy="10162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6873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104875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18208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/>
                        <a:t>a2Init</a:t>
                      </a:r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環境設定用グローバル変数 </a:t>
                      </a:r>
                      <a:r>
                        <a:rPr kumimoji="1" lang="en-US" altLang="ja-JP" sz="800" dirty="0" err="1"/>
                        <a:t>MyEnv</a:t>
                      </a:r>
                      <a:r>
                        <a:rPr kumimoji="1" lang="ja-JP" altLang="en-US" sz="800" dirty="0"/>
                        <a:t>を初期化する。</a:t>
                      </a:r>
                      <a:r>
                        <a:rPr kumimoji="1" lang="en-US" altLang="ja-JP" sz="800" dirty="0" err="1"/>
                        <a:t>MyyEnv</a:t>
                      </a:r>
                      <a:r>
                        <a:rPr kumimoji="1" lang="ja-JP" altLang="en-US" sz="800" dirty="0"/>
                        <a:t>が存在していれば何もしない。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Call a2FormInitCF(FRM)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1655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FRM</a:t>
                      </a:r>
                    </a:p>
                    <a:p>
                      <a:pPr algn="l"/>
                      <a:r>
                        <a:rPr kumimoji="1" lang="en-US" altLang="ja-JP" sz="800" dirty="0"/>
                        <a:t>(FORM)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オブジェクト。省略可。</a:t>
                      </a:r>
                      <a:endParaRPr kumimoji="1" lang="en-US" altLang="ja-JP" sz="800" dirty="0"/>
                    </a:p>
                    <a:p>
                      <a:pPr algn="l"/>
                      <a:r>
                        <a:rPr kumimoji="1" lang="ja-JP" altLang="en-US" sz="800" dirty="0"/>
                        <a:t>指定されたときは当該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のタイトルをフォーム名に設定する。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</a:tbl>
          </a:graphicData>
        </a:graphic>
      </p:graphicFrame>
      <p:sp>
        <p:nvSpPr>
          <p:cNvPr id="6" name="タイトル 1">
            <a:extLst>
              <a:ext uri="{FF2B5EF4-FFF2-40B4-BE49-F238E27FC236}">
                <a16:creationId xmlns:a16="http://schemas.microsoft.com/office/drawing/2014/main" id="{57A53CD0-1AB9-C42B-5973-4DC5D9191E8B}"/>
              </a:ext>
            </a:extLst>
          </p:cNvPr>
          <p:cNvSpPr txBox="1">
            <a:spLocks/>
          </p:cNvSpPr>
          <p:nvPr/>
        </p:nvSpPr>
        <p:spPr>
          <a:xfrm>
            <a:off x="325564" y="5517458"/>
            <a:ext cx="4760785" cy="4317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kumimoji="1"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/>
              <a:t>環境設定関数</a:t>
            </a:r>
          </a:p>
        </p:txBody>
      </p:sp>
      <p:graphicFrame>
        <p:nvGraphicFramePr>
          <p:cNvPr id="8" name="表 9">
            <a:extLst>
              <a:ext uri="{FF2B5EF4-FFF2-40B4-BE49-F238E27FC236}">
                <a16:creationId xmlns:a16="http://schemas.microsoft.com/office/drawing/2014/main" id="{5CAE3120-87BE-AB0D-F336-263B40284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997848"/>
              </p:ext>
            </p:extLst>
          </p:nvPr>
        </p:nvGraphicFramePr>
        <p:xfrm>
          <a:off x="503126" y="7038552"/>
          <a:ext cx="5851748" cy="10162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6873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104875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18208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/>
                        <a:t>a2Dbg</a:t>
                      </a:r>
                      <a:r>
                        <a:rPr kumimoji="1" lang="ja-JP" altLang="en-US" sz="1050" dirty="0"/>
                        <a:t> </a:t>
                      </a:r>
                      <a:r>
                        <a:rPr kumimoji="1" lang="en-US" altLang="ja-JP" sz="1050" dirty="0"/>
                        <a:t>/</a:t>
                      </a:r>
                      <a:r>
                        <a:rPr kumimoji="1" lang="ja-JP" altLang="en-US" sz="1050" dirty="0"/>
                        <a:t> </a:t>
                      </a:r>
                      <a:r>
                        <a:rPr kumimoji="1" lang="en-US" altLang="ja-JP" sz="1050" dirty="0"/>
                        <a:t>TRON / TROFF</a:t>
                      </a:r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a2Dbg</a:t>
                      </a:r>
                      <a:r>
                        <a:rPr kumimoji="1" lang="ja-JP" altLang="en-US" sz="800" dirty="0"/>
                        <a:t>はチェックライトを埋め込む。イミディエイトウインドウで</a:t>
                      </a:r>
                      <a:r>
                        <a:rPr kumimoji="1" lang="en-US" altLang="ja-JP" sz="800" dirty="0"/>
                        <a:t>TRON/TROFF</a:t>
                      </a:r>
                      <a:r>
                        <a:rPr kumimoji="1" lang="ja-JP" altLang="en-US" sz="800" dirty="0"/>
                        <a:t>直接投入することで埋め込んだチェックライトが出力され、コードをトレースできるようになる。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 err="1"/>
                        <a:t>adDbg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Msg</a:t>
                      </a:r>
                      <a:r>
                        <a:rPr kumimoji="1" lang="ja-JP" altLang="en-US" sz="800" dirty="0"/>
                        <a:t> ／ </a:t>
                      </a:r>
                      <a:r>
                        <a:rPr kumimoji="1" lang="en-US" altLang="ja-JP" sz="800" dirty="0"/>
                        <a:t>TRON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/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TROFF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1655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Msg(String)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出力したいチェックライト文字列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</a:tbl>
          </a:graphicData>
        </a:graphic>
      </p:graphicFrame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EE397CA2-389D-4AA8-DCBF-5C8E240FE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82512"/>
              </p:ext>
            </p:extLst>
          </p:nvPr>
        </p:nvGraphicFramePr>
        <p:xfrm>
          <a:off x="503126" y="8181552"/>
          <a:ext cx="5851748" cy="1309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6873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104875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18208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/>
                        <a:t>a2Progress</a:t>
                      </a:r>
                      <a:r>
                        <a:rPr kumimoji="1" lang="ja-JP" altLang="en-US" sz="1050" dirty="0"/>
                        <a:t>／</a:t>
                      </a:r>
                      <a:r>
                        <a:rPr kumimoji="1" lang="en-US" altLang="ja-JP" sz="1050" dirty="0"/>
                        <a:t>a2ProgressBar</a:t>
                      </a:r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1070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進捗メッセージをステータスウィンドウに表示する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Call a2Progress(Msg, </a:t>
                      </a:r>
                      <a:r>
                        <a:rPr kumimoji="1" lang="en-US" altLang="ja-JP" sz="800" dirty="0" err="1"/>
                        <a:t>HGlassOn</a:t>
                      </a:r>
                      <a:r>
                        <a:rPr kumimoji="1" lang="en-US" altLang="ja-JP" sz="800" dirty="0"/>
                        <a:t>)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9669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1655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/>
                        <a:t>Msg</a:t>
                      </a:r>
                    </a:p>
                    <a:p>
                      <a:pPr algn="l"/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進捗状況を知らせるメッセージ。</a:t>
                      </a:r>
                      <a:endParaRPr kumimoji="1" lang="en-US" altLang="ja-JP" sz="800" dirty="0"/>
                    </a:p>
                    <a:p>
                      <a:pPr algn="l"/>
                      <a:r>
                        <a:rPr kumimoji="1" lang="en-US" altLang="ja-JP" sz="800" dirty="0"/>
                        <a:t>Access</a:t>
                      </a:r>
                      <a:r>
                        <a:rPr kumimoji="1" lang="ja-JP" altLang="en-US" sz="800" dirty="0"/>
                        <a:t>のステータス表示領域に表示される。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907156"/>
                  </a:ext>
                </a:extLst>
              </a:tr>
              <a:tr h="1655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dirty="0" err="1"/>
                        <a:t>HGlassOn</a:t>
                      </a:r>
                      <a:endParaRPr kumimoji="1" lang="en-US" altLang="ja-JP" sz="800" dirty="0"/>
                    </a:p>
                    <a:p>
                      <a:pPr algn="l"/>
                      <a:r>
                        <a:rPr kumimoji="1" lang="en-US" altLang="ja-JP" sz="800" dirty="0"/>
                        <a:t>(Boolean)</a:t>
                      </a:r>
                      <a:endParaRPr kumimoji="1" lang="ja-JP" altLang="en-US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省略可。デフォルトは</a:t>
                      </a:r>
                      <a:r>
                        <a:rPr kumimoji="1" lang="en-US" altLang="ja-JP" sz="800" dirty="0"/>
                        <a:t>False</a:t>
                      </a:r>
                      <a:r>
                        <a:rPr kumimoji="1" lang="ja-JP" altLang="en-US" sz="800" dirty="0"/>
                        <a:t>。</a:t>
                      </a:r>
                      <a:endParaRPr kumimoji="1" lang="en-US" altLang="ja-JP" sz="800" dirty="0"/>
                    </a:p>
                    <a:p>
                      <a:pPr algn="l"/>
                      <a:r>
                        <a:rPr kumimoji="1" lang="en-US" altLang="ja-JP" sz="800" dirty="0"/>
                        <a:t>True</a:t>
                      </a:r>
                      <a:r>
                        <a:rPr kumimoji="1" lang="ja-JP" altLang="en-US" sz="800" dirty="0"/>
                        <a:t>にするとアイコンが砂時計マークになる。</a:t>
                      </a:r>
                      <a:endParaRPr kumimoji="1" lang="en-US" altLang="ja-JP" sz="800" dirty="0"/>
                    </a:p>
                  </a:txBody>
                  <a:tcPr marT="36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091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C81E06-4E4D-39A2-4E92-1EE740ED6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07" y="279400"/>
            <a:ext cx="4760785" cy="43179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4.</a:t>
            </a:r>
            <a:r>
              <a:rPr kumimoji="1" lang="ja-JP" altLang="en-US" dirty="0"/>
              <a:t> 帳票</a:t>
            </a:r>
            <a:r>
              <a:rPr kumimoji="1" lang="en-US" altLang="ja-JP" dirty="0"/>
              <a:t>Form</a:t>
            </a:r>
            <a:r>
              <a:rPr kumimoji="1" lang="ja-JP" altLang="en-US" dirty="0"/>
              <a:t>の初期化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8720F26-2760-BBA2-9CED-F91CB354805E}"/>
              </a:ext>
            </a:extLst>
          </p:cNvPr>
          <p:cNvSpPr txBox="1"/>
          <p:nvPr/>
        </p:nvSpPr>
        <p:spPr>
          <a:xfrm>
            <a:off x="328862" y="719410"/>
            <a:ext cx="5974713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Ver1.20</a:t>
            </a:r>
            <a:r>
              <a:rPr kumimoji="1" lang="ja-JP" altLang="en-US" sz="1050" dirty="0"/>
              <a:t>から</a:t>
            </a:r>
            <a:r>
              <a:rPr kumimoji="1" lang="en-US" altLang="ja-JP" sz="1050" dirty="0"/>
              <a:t>Form</a:t>
            </a:r>
            <a:r>
              <a:rPr kumimoji="1" lang="ja-JP" altLang="en-US" sz="1050" dirty="0"/>
              <a:t>の初期化にクラスモジュールを導入しました。以前の関数による初期化では</a:t>
            </a:r>
            <a:endParaRPr kumimoji="1" lang="en-US" altLang="ja-JP" sz="1050" dirty="0"/>
          </a:p>
          <a:p>
            <a:r>
              <a:rPr kumimoji="1" lang="ja-JP" altLang="en-US" sz="1050" dirty="0"/>
              <a:t>多くの引数を設定して呼び出す必要がありましたが、クラスモジュール化することにより、他の</a:t>
            </a:r>
            <a:endParaRPr kumimoji="1" lang="en-US" altLang="ja-JP" sz="1050" dirty="0"/>
          </a:p>
          <a:p>
            <a:r>
              <a:rPr kumimoji="1" lang="ja-JP" altLang="en-US" sz="1050" dirty="0"/>
              <a:t>一般的な</a:t>
            </a:r>
            <a:r>
              <a:rPr kumimoji="1" lang="en-US" altLang="ja-JP" sz="1050" dirty="0"/>
              <a:t>VBA</a:t>
            </a:r>
            <a:r>
              <a:rPr kumimoji="1" lang="ja-JP" altLang="en-US" sz="1050" dirty="0"/>
              <a:t>オブジェクトと同じように、パラメータ設定して初期化関数を呼び出すように</a:t>
            </a:r>
            <a:endParaRPr kumimoji="1" lang="en-US" altLang="ja-JP" sz="1050" dirty="0"/>
          </a:p>
          <a:p>
            <a:r>
              <a:rPr kumimoji="1" lang="ja-JP" altLang="en-US" sz="1050" dirty="0"/>
              <a:t>なりました。</a:t>
            </a:r>
            <a:endParaRPr kumimoji="1" lang="en-US" altLang="ja-JP" sz="105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61A0C2C-9CCE-7CB1-BC07-54E1C5127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67" y="1574800"/>
            <a:ext cx="6495193" cy="5099691"/>
          </a:xfrm>
          <a:prstGeom prst="rect">
            <a:avLst/>
          </a:prstGeom>
        </p:spPr>
      </p:pic>
      <p:graphicFrame>
        <p:nvGraphicFramePr>
          <p:cNvPr id="5" name="表 9">
            <a:extLst>
              <a:ext uri="{FF2B5EF4-FFF2-40B4-BE49-F238E27FC236}">
                <a16:creationId xmlns:a16="http://schemas.microsoft.com/office/drawing/2014/main" id="{37014186-5081-FFD0-6720-D94FABB58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426723"/>
              </p:ext>
            </p:extLst>
          </p:nvPr>
        </p:nvGraphicFramePr>
        <p:xfrm>
          <a:off x="179111" y="6791217"/>
          <a:ext cx="6274213" cy="281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70123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a2clsForm</a:t>
                      </a:r>
                      <a:endParaRPr kumimoji="1" lang="ja-JP" altLang="en-US" sz="10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17857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のコントロール用クラスモジュール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ALAYA</a:t>
                      </a:r>
                      <a:r>
                        <a:rPr kumimoji="1" lang="ja-JP" altLang="en-US" sz="800" dirty="0"/>
                        <a:t>標準フォームのパラメータ設定や初期化を行う。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パラメータ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ShareTBL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サーバ上の共有テーブル。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LocalTBL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編集用ローカルテーブル。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ShareRID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共有テーブルのレコード識別子。複合キーの時はカンマ区切りで列挙する。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331464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LocalRID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ローカルテーブルのレコード識別子。複合キーの時はカンマ区切りで列挙する。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451438"/>
                  </a:ext>
                </a:extLst>
              </a:tr>
              <a:tr h="252692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EditCols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編集対象カラムをカンマ区切りで列挙。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指定されたカラムはライトイエローで編集可能となり、それ以外はライトマゼンタで変更不可となる。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05319"/>
                  </a:ext>
                </a:extLst>
              </a:tr>
              <a:tr h="362784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RgstCols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システムで生成したデータなど、編集カラム以外に保存したいカラムをカンマ区切りで列挙する。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ja-JP" altLang="en-US" sz="800" dirty="0"/>
                        <a:t>の更新カラムは</a:t>
                      </a:r>
                      <a:r>
                        <a:rPr kumimoji="1" lang="en-US" altLang="ja-JP" sz="800" dirty="0" err="1"/>
                        <a:t>EditCols</a:t>
                      </a:r>
                      <a:r>
                        <a:rPr kumimoji="1" lang="ja-JP" altLang="en-US" sz="800" dirty="0"/>
                        <a:t>＋</a:t>
                      </a:r>
                      <a:r>
                        <a:rPr kumimoji="1" lang="en-US" altLang="ja-JP" sz="800" dirty="0" err="1"/>
                        <a:t>RgstCols</a:t>
                      </a:r>
                      <a:r>
                        <a:rPr kumimoji="1" lang="ja-JP" altLang="en-US" sz="800" dirty="0"/>
                        <a:t>かつ</a:t>
                      </a:r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ja-JP" altLang="en-US" sz="800" dirty="0"/>
                        <a:t>に存在するカラムとなる。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なお、</a:t>
                      </a:r>
                      <a:r>
                        <a:rPr kumimoji="1" lang="en-US" altLang="ja-JP" sz="800" dirty="0" err="1"/>
                        <a:t>EditCols+RgstCols</a:t>
                      </a:r>
                      <a:r>
                        <a:rPr kumimoji="1" lang="ja-JP" altLang="en-US" sz="800" dirty="0"/>
                        <a:t>はユニーク化するので重複していても特に問題はない。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826662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EditForm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レコード編集用単票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（帳票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のとき）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90221"/>
                  </a:ext>
                </a:extLst>
              </a:tr>
              <a:tr h="14260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FormType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（</a:t>
                      </a:r>
                      <a:r>
                        <a:rPr kumimoji="1" lang="en-US" altLang="ja-JP" sz="800" dirty="0"/>
                        <a:t>a2_ContinuousForm</a:t>
                      </a:r>
                      <a:r>
                        <a:rPr kumimoji="1" lang="ja-JP" altLang="en-US" sz="800" dirty="0"/>
                        <a:t>）</a:t>
                      </a:r>
                      <a:r>
                        <a:rPr kumimoji="1" lang="en-US" altLang="ja-JP" sz="800" dirty="0"/>
                        <a:t>/</a:t>
                      </a:r>
                      <a:r>
                        <a:rPr kumimoji="1" lang="ja-JP" altLang="en-US" sz="800" dirty="0"/>
                        <a:t>単票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（</a:t>
                      </a:r>
                      <a:r>
                        <a:rPr kumimoji="1" lang="en-US" altLang="ja-JP" sz="800" dirty="0"/>
                        <a:t>a2_SingleForm</a:t>
                      </a:r>
                      <a:r>
                        <a:rPr kumimoji="1" lang="ja-JP" altLang="en-US" sz="800" dirty="0"/>
                        <a:t>）の区分。デフォルトは帳票</a:t>
                      </a:r>
                      <a:r>
                        <a:rPr kumimoji="1" lang="en-US" altLang="ja-JP" sz="800" dirty="0"/>
                        <a:t>Form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604192"/>
                  </a:ext>
                </a:extLst>
              </a:tr>
              <a:tr h="273644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EditMode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編集モード。クローン編集</a:t>
                      </a:r>
                      <a:r>
                        <a:rPr kumimoji="1" lang="en-US" altLang="ja-JP" sz="800" dirty="0"/>
                        <a:t>(a2_EditClone)/</a:t>
                      </a:r>
                      <a:r>
                        <a:rPr kumimoji="1" lang="ja-JP" altLang="en-US" sz="800" dirty="0"/>
                        <a:t> ローカルテーブル編集</a:t>
                      </a:r>
                      <a:r>
                        <a:rPr kumimoji="1" lang="en-US" altLang="ja-JP" sz="800" dirty="0"/>
                        <a:t>(a2_EditLocal)/</a:t>
                      </a:r>
                      <a:r>
                        <a:rPr kumimoji="1" lang="ja-JP" altLang="en-US" sz="800" dirty="0"/>
                        <a:t>サーバ直接編集</a:t>
                      </a:r>
                      <a:r>
                        <a:rPr kumimoji="1" lang="en-US" altLang="ja-JP" sz="800" dirty="0"/>
                        <a:t>(a2_editShare)</a:t>
                      </a:r>
                    </a:p>
                    <a:p>
                      <a:r>
                        <a:rPr kumimoji="1" lang="ja-JP" altLang="en-US" sz="800" dirty="0"/>
                        <a:t>デフォルトはクローン編集モード（共有テーブルのデータをローカルにコピーして編集する）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709597"/>
                  </a:ext>
                </a:extLst>
              </a:tr>
              <a:tr h="109829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DictArgs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フォームを開いたときに</a:t>
                      </a:r>
                      <a:r>
                        <a:rPr kumimoji="1" lang="en-US" altLang="ja-JP" sz="800" dirty="0" err="1"/>
                        <a:t>OpenArgs</a:t>
                      </a:r>
                      <a:r>
                        <a:rPr kumimoji="1" lang="ja-JP" altLang="en-US" sz="800" dirty="0"/>
                        <a:t>で渡された引数を</a:t>
                      </a:r>
                      <a:r>
                        <a:rPr kumimoji="1" lang="en-US" altLang="ja-JP" sz="800" dirty="0"/>
                        <a:t>Dictionary</a:t>
                      </a:r>
                      <a:r>
                        <a:rPr kumimoji="1" lang="ja-JP" altLang="en-US" sz="800" dirty="0"/>
                        <a:t>オブジェクトにしたもの。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Init</a:t>
                      </a:r>
                      <a:r>
                        <a:rPr kumimoji="1" lang="ja-JP" altLang="en-US" sz="800" dirty="0"/>
                        <a:t>メソッドで設定される。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84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508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7CD94-257E-A5F1-3864-013197860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DE2CC0D3-710F-AC7A-5C00-D60E94A4A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1" y="4135897"/>
            <a:ext cx="5299710" cy="2513203"/>
          </a:xfrm>
          <a:prstGeom prst="rect">
            <a:avLst/>
          </a:prstGeom>
        </p:spPr>
      </p:pic>
      <p:graphicFrame>
        <p:nvGraphicFramePr>
          <p:cNvPr id="5" name="表 9">
            <a:extLst>
              <a:ext uri="{FF2B5EF4-FFF2-40B4-BE49-F238E27FC236}">
                <a16:creationId xmlns:a16="http://schemas.microsoft.com/office/drawing/2014/main" id="{934D9FE3-21E4-488F-7CAE-FD30FFC2C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687383"/>
              </p:ext>
            </p:extLst>
          </p:nvPr>
        </p:nvGraphicFramePr>
        <p:xfrm>
          <a:off x="259937" y="317640"/>
          <a:ext cx="6274213" cy="34091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4142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a2clsForm</a:t>
                      </a:r>
                      <a:r>
                        <a:rPr kumimoji="1" lang="ja-JP" altLang="en-US" sz="1000" dirty="0"/>
                        <a:t>続き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メソッド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Init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DictArgs</a:t>
                      </a:r>
                      <a:r>
                        <a:rPr kumimoji="1" lang="ja-JP" altLang="en-US" sz="800" dirty="0"/>
                        <a:t>パラメータの設定など、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オブジェクトを初期化する。</a:t>
                      </a:r>
                      <a:r>
                        <a:rPr kumimoji="1" lang="en-US" altLang="ja-JP" sz="800" dirty="0"/>
                        <a:t>VB</a:t>
                      </a:r>
                      <a:r>
                        <a:rPr kumimoji="1" lang="ja-JP" altLang="en-US" sz="800" dirty="0"/>
                        <a:t>にはコンストラクタがないのでその代用。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868722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InitCF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を初期化する。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 編集可／不可セルの色分けと条件付き書式の設定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・絞り込みコントロールの設定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・イメージコントロールの設定（ダブルクリックでデフォルトビューワを開く）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・標準ボタンコントロールの設定（</a:t>
                      </a:r>
                      <a:r>
                        <a:rPr kumimoji="1" lang="en-US" altLang="ja-JP" sz="800" dirty="0"/>
                        <a:t>Excel</a:t>
                      </a:r>
                      <a:r>
                        <a:rPr kumimoji="1" lang="ja-JP" altLang="en-US" sz="800" dirty="0"/>
                        <a:t>出力、保存、絞込み解除、閉じる）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・編集用テーブルへのデータのロード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・編集用コマンドボタンの設定（行挿入、行複写、行編集、行削除）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ShowModRows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更新のあった行だけに絞り込む。保存レコードの確認用。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665697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InitSF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単票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を初期化する。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・編集可／不可セルの色分けと条件付き書式の設定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</a:t>
                      </a:r>
                      <a:r>
                        <a:rPr kumimoji="1" lang="en-US" altLang="ja-JP" sz="800" dirty="0" err="1"/>
                        <a:t>OpenArgs</a:t>
                      </a:r>
                      <a:r>
                        <a:rPr kumimoji="1" lang="ja-JP" altLang="en-US" sz="800" dirty="0"/>
                        <a:t>引数に設定された値を非連結コントロールに転写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・イメージコントロールの設定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・標準ボタンコントロールの設定（保存、閉じる）　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・イメージコントロールの設定（ダブルクリックでデフォルトビューワを開く）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331464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OrderBy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のレコードソースをソートする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451438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EditCols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編集対象カラムをカンマ区切りで列挙。省略可能。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指定されたカラムはライトイエローで編集可能となり、それ以外はライトマゼンタで変更不可となる。</a:t>
                      </a:r>
                      <a:endParaRPr kumimoji="1" lang="en-US" altLang="ja-JP" sz="800" dirty="0"/>
                    </a:p>
                    <a:p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05319"/>
                  </a:ext>
                </a:extLst>
              </a:tr>
              <a:tr h="303043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IDColumn</a:t>
                      </a:r>
                      <a:br>
                        <a:rPr kumimoji="1" lang="en-US" altLang="ja-JP" sz="800" dirty="0"/>
                      </a:br>
                      <a:r>
                        <a:rPr kumimoji="1" lang="en-US" altLang="ja-JP" sz="800" dirty="0"/>
                        <a:t>(String)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共有テーブルのレコードを識別するカラム。複合キーは指定できないのでその際は</a:t>
                      </a:r>
                      <a:r>
                        <a:rPr kumimoji="1" lang="en-US" altLang="ja-JP" sz="800" dirty="0"/>
                        <a:t>AutoNumber</a:t>
                      </a:r>
                      <a:r>
                        <a:rPr kumimoji="1" lang="ja-JP" altLang="en-US" sz="800" dirty="0"/>
                        <a:t>などのサロゲートキーを使う。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編集カラムがあるときは必須。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826662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6D3A146-025E-8D5B-9F5C-7576580713F3}"/>
              </a:ext>
            </a:extLst>
          </p:cNvPr>
          <p:cNvSpPr/>
          <p:nvPr/>
        </p:nvSpPr>
        <p:spPr>
          <a:xfrm>
            <a:off x="947086" y="4643298"/>
            <a:ext cx="3406140" cy="259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45D8C48-3971-07CF-FAB1-DB85766B5850}"/>
              </a:ext>
            </a:extLst>
          </p:cNvPr>
          <p:cNvSpPr/>
          <p:nvPr/>
        </p:nvSpPr>
        <p:spPr>
          <a:xfrm>
            <a:off x="3225967" y="4352486"/>
            <a:ext cx="2120165" cy="259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DE8DDF6-9549-E053-9A4A-82198BE5C187}"/>
              </a:ext>
            </a:extLst>
          </p:cNvPr>
          <p:cNvSpPr/>
          <p:nvPr/>
        </p:nvSpPr>
        <p:spPr>
          <a:xfrm>
            <a:off x="2173906" y="6091098"/>
            <a:ext cx="188976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セルの色分け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64F9633-790C-2B4E-29E6-F64BF8BFFDD2}"/>
              </a:ext>
            </a:extLst>
          </p:cNvPr>
          <p:cNvSpPr/>
          <p:nvPr/>
        </p:nvSpPr>
        <p:spPr>
          <a:xfrm>
            <a:off x="3357211" y="3999235"/>
            <a:ext cx="188976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標準ボタン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BD36DBB-526E-4637-806F-674D70942E4D}"/>
              </a:ext>
            </a:extLst>
          </p:cNvPr>
          <p:cNvSpPr/>
          <p:nvPr/>
        </p:nvSpPr>
        <p:spPr>
          <a:xfrm>
            <a:off x="1229026" y="4277538"/>
            <a:ext cx="173736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絞り込み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95E352F-77C5-6FF7-8AB9-2F91530ED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565" y="6711747"/>
            <a:ext cx="3070860" cy="3048727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A67699A-E69A-9320-1035-D23871FD34EF}"/>
              </a:ext>
            </a:extLst>
          </p:cNvPr>
          <p:cNvSpPr/>
          <p:nvPr/>
        </p:nvSpPr>
        <p:spPr>
          <a:xfrm>
            <a:off x="3357211" y="7717125"/>
            <a:ext cx="188976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セルの色分け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E1DF379-E3BF-77F2-A426-822ED604C726}"/>
              </a:ext>
            </a:extLst>
          </p:cNvPr>
          <p:cNvSpPr/>
          <p:nvPr/>
        </p:nvSpPr>
        <p:spPr>
          <a:xfrm>
            <a:off x="4401252" y="6976781"/>
            <a:ext cx="188976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標準ボタン</a:t>
            </a:r>
          </a:p>
        </p:txBody>
      </p:sp>
    </p:spTree>
    <p:extLst>
      <p:ext uri="{BB962C8B-B14F-4D97-AF65-F5344CB8AC3E}">
        <p14:creationId xmlns:p14="http://schemas.microsoft.com/office/powerpoint/2010/main" val="2879970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9">
            <a:extLst>
              <a:ext uri="{FF2B5EF4-FFF2-40B4-BE49-F238E27FC236}">
                <a16:creationId xmlns:a16="http://schemas.microsoft.com/office/drawing/2014/main" id="{4C9FF158-AEAD-475B-3DA2-4F38B9373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8595"/>
              </p:ext>
            </p:extLst>
          </p:nvPr>
        </p:nvGraphicFramePr>
        <p:xfrm>
          <a:off x="474773" y="695951"/>
          <a:ext cx="6274213" cy="146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4142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a2FormCursor</a:t>
                      </a:r>
                      <a:endParaRPr kumimoji="1" lang="ja-JP" altLang="en-US" sz="10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のカーソルキーを有効にする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有効にしたい帳票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 </a:t>
                      </a:r>
                      <a:r>
                        <a:rPr kumimoji="1" lang="en-US" altLang="ja-JP" sz="800" dirty="0" err="1"/>
                        <a:t>KeyDown</a:t>
                      </a:r>
                      <a:r>
                        <a:rPr kumimoji="1" lang="ja-JP" altLang="en-US" sz="800" dirty="0"/>
                        <a:t>イベントに記述する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横方向の移動順はコントロールのタブオーダーに依存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Call a2FormCursor(FRM,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 </a:t>
                      </a:r>
                      <a:r>
                        <a:rPr kumimoji="1" lang="en-US" altLang="ja-JP" sz="800" dirty="0" err="1"/>
                        <a:t>KeyCode</a:t>
                      </a:r>
                      <a:r>
                        <a:rPr kumimoji="1" lang="en-US" altLang="ja-JP" sz="800" dirty="0"/>
                        <a:t>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FRM</a:t>
                      </a:r>
                    </a:p>
                    <a:p>
                      <a:r>
                        <a:rPr kumimoji="1" lang="en-US" altLang="ja-JP" sz="800" dirty="0"/>
                        <a:t>(FORM)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有効にしたい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オブジェクトを指定。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通常は</a:t>
                      </a:r>
                      <a:r>
                        <a:rPr kumimoji="1" lang="en-US" altLang="ja-JP" sz="800" dirty="0"/>
                        <a:t>Me</a:t>
                      </a:r>
                      <a:r>
                        <a:rPr kumimoji="1" lang="ja-JP" altLang="en-US" sz="800" dirty="0"/>
                        <a:t>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107029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KeyCode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(Long)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KeyDown</a:t>
                      </a:r>
                      <a:r>
                        <a:rPr kumimoji="1" lang="ja-JP" altLang="en-US" sz="800" dirty="0"/>
                        <a:t>イベントで返される</a:t>
                      </a:r>
                      <a:r>
                        <a:rPr kumimoji="1" lang="en-US" altLang="ja-JP" sz="800" dirty="0" err="1"/>
                        <a:t>KeyCode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</a:tbl>
          </a:graphicData>
        </a:graphic>
      </p:graphicFrame>
      <p:pic>
        <p:nvPicPr>
          <p:cNvPr id="16" name="図 15">
            <a:extLst>
              <a:ext uri="{FF2B5EF4-FFF2-40B4-BE49-F238E27FC236}">
                <a16:creationId xmlns:a16="http://schemas.microsoft.com/office/drawing/2014/main" id="{A912FFAC-5410-0EAD-1F01-2D29828ED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780" b="25081"/>
          <a:stretch/>
        </p:blipFill>
        <p:spPr>
          <a:xfrm>
            <a:off x="705474" y="2815591"/>
            <a:ext cx="5277976" cy="65795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5280BA2A-0C32-D230-EC9B-4404A786FA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803"/>
          <a:stretch/>
        </p:blipFill>
        <p:spPr>
          <a:xfrm>
            <a:off x="790012" y="4198727"/>
            <a:ext cx="2554450" cy="1653434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0E7B62-58C2-CECD-97C1-E54ADFB1EC58}"/>
              </a:ext>
            </a:extLst>
          </p:cNvPr>
          <p:cNvSpPr/>
          <p:nvPr/>
        </p:nvSpPr>
        <p:spPr>
          <a:xfrm>
            <a:off x="543352" y="2359071"/>
            <a:ext cx="3726180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100" dirty="0"/>
              <a:t>使い方：帳票</a:t>
            </a:r>
            <a:r>
              <a:rPr kumimoji="1" lang="en-US" altLang="ja-JP" sz="1100" dirty="0"/>
              <a:t>Form</a:t>
            </a:r>
            <a:r>
              <a:rPr kumimoji="1" lang="ja-JP" altLang="en-US" sz="1100" dirty="0"/>
              <a:t>の</a:t>
            </a:r>
            <a:r>
              <a:rPr kumimoji="1" lang="en-US" altLang="ja-JP" sz="1100" dirty="0" err="1"/>
              <a:t>KeyDown</a:t>
            </a:r>
            <a:r>
              <a:rPr kumimoji="1" lang="ja-JP" altLang="en-US" sz="1100" dirty="0"/>
              <a:t>イベントに追加する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6402CDB-6340-C28C-EF40-39CDA41B69B7}"/>
              </a:ext>
            </a:extLst>
          </p:cNvPr>
          <p:cNvSpPr/>
          <p:nvPr/>
        </p:nvSpPr>
        <p:spPr>
          <a:xfrm>
            <a:off x="543352" y="3862274"/>
            <a:ext cx="4097227" cy="259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100" dirty="0"/>
              <a:t>横方向の移動はプロパティ「タブ移動順」で設定する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E238E692-3A5C-9B09-41A0-CCD8AE23B7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936" b="31576"/>
          <a:stretch/>
        </p:blipFill>
        <p:spPr>
          <a:xfrm>
            <a:off x="745904" y="6576806"/>
            <a:ext cx="5277976" cy="97935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2979678-7A6C-D205-A609-99325E5EECA9}"/>
              </a:ext>
            </a:extLst>
          </p:cNvPr>
          <p:cNvSpPr txBox="1"/>
          <p:nvPr/>
        </p:nvSpPr>
        <p:spPr>
          <a:xfrm>
            <a:off x="350177" y="6286582"/>
            <a:ext cx="5633273" cy="25391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参考：</a:t>
            </a:r>
            <a:r>
              <a:rPr kumimoji="1" lang="en-US" altLang="ja-JP" sz="1050" dirty="0" err="1"/>
              <a:t>FormCursor</a:t>
            </a:r>
            <a:r>
              <a:rPr kumimoji="1" lang="ja-JP" altLang="en-US" sz="1050" dirty="0"/>
              <a:t>を使わないときは下記のように</a:t>
            </a:r>
            <a:r>
              <a:rPr kumimoji="1" lang="en-US" altLang="ja-JP" sz="1050" dirty="0" err="1"/>
              <a:t>KeyDown</a:t>
            </a:r>
            <a:r>
              <a:rPr kumimoji="1" lang="ja-JP" altLang="en-US" sz="1050" dirty="0"/>
              <a:t>イベントに記述しても</a:t>
            </a:r>
            <a:r>
              <a:rPr kumimoji="1" lang="en-US" altLang="ja-JP" sz="1050" dirty="0"/>
              <a:t>OK</a:t>
            </a:r>
            <a:r>
              <a:rPr kumimoji="1" lang="ja-JP" altLang="en-US" sz="1050" dirty="0"/>
              <a:t>です。</a:t>
            </a:r>
            <a:endParaRPr kumimoji="1" lang="en-US" altLang="ja-JP" sz="1050" dirty="0"/>
          </a:p>
        </p:txBody>
      </p:sp>
      <p:graphicFrame>
        <p:nvGraphicFramePr>
          <p:cNvPr id="25" name="表 9">
            <a:extLst>
              <a:ext uri="{FF2B5EF4-FFF2-40B4-BE49-F238E27FC236}">
                <a16:creationId xmlns:a16="http://schemas.microsoft.com/office/drawing/2014/main" id="{B2D90359-33D2-C93D-38B4-48D7C12DE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489795"/>
              </p:ext>
            </p:extLst>
          </p:nvPr>
        </p:nvGraphicFramePr>
        <p:xfrm>
          <a:off x="350177" y="7731473"/>
          <a:ext cx="6274213" cy="186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4142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a2CtrlAddFC</a:t>
                      </a:r>
                      <a:endParaRPr kumimoji="1" lang="ja-JP" altLang="en-US" sz="10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コントロールに条件付き書式を追加する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ルール数は無制限で</a:t>
                      </a:r>
                      <a:r>
                        <a:rPr kumimoji="1" lang="en-US" altLang="ja-JP" sz="800" dirty="0"/>
                        <a:t>10</a:t>
                      </a:r>
                      <a:r>
                        <a:rPr kumimoji="1" lang="ja-JP" altLang="en-US" sz="800" dirty="0"/>
                        <a:t>個くらいまでなら実用的に動作する（</a:t>
                      </a:r>
                      <a:r>
                        <a:rPr kumimoji="1" lang="en-US" altLang="ja-JP" sz="800" dirty="0"/>
                        <a:t>Access</a:t>
                      </a:r>
                      <a:r>
                        <a:rPr kumimoji="1" lang="ja-JP" altLang="en-US" sz="800" dirty="0"/>
                        <a:t>の性能）</a:t>
                      </a:r>
                      <a:endParaRPr kumimoji="1" lang="en-US" altLang="ja-JP" sz="8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ルールの適用は追加順による</a:t>
                      </a:r>
                      <a:endParaRPr kumimoji="1" lang="en-US" altLang="ja-JP" sz="800" dirty="0"/>
                    </a:p>
                    <a:p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Call a2CtrlAddFC(CTRL,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Contition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Color)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CTRL</a:t>
                      </a:r>
                    </a:p>
                    <a:p>
                      <a:r>
                        <a:rPr kumimoji="1" lang="en-US" altLang="ja-JP" sz="800" dirty="0"/>
                        <a:t>(Control)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条件付き書式設定対象のコントロール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107029"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Condition</a:t>
                      </a:r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条件、ルール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107029"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Color</a:t>
                      </a:r>
                    </a:p>
                    <a:p>
                      <a:r>
                        <a:rPr kumimoji="1" lang="en-US" altLang="ja-JP" sz="800" dirty="0"/>
                        <a:t>(Long)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設定したい背景色</a:t>
                      </a:r>
                      <a:endParaRPr kumimoji="1" lang="en-US" altLang="ja-JP" sz="800" dirty="0"/>
                    </a:p>
                    <a:p>
                      <a:r>
                        <a:rPr kumimoji="1" lang="ja-JP" altLang="en-US" sz="800" dirty="0"/>
                        <a:t>太字やセル罫線など、背景色以外を設定したいときはここのコードを参考に自前で設定してください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37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64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矢印: 右 69">
            <a:extLst>
              <a:ext uri="{FF2B5EF4-FFF2-40B4-BE49-F238E27FC236}">
                <a16:creationId xmlns:a16="http://schemas.microsoft.com/office/drawing/2014/main" id="{AD986092-A1C6-A0F1-1201-ABE13AFA0EA9}"/>
              </a:ext>
            </a:extLst>
          </p:cNvPr>
          <p:cNvSpPr/>
          <p:nvPr/>
        </p:nvSpPr>
        <p:spPr>
          <a:xfrm flipH="1">
            <a:off x="4622634" y="8915104"/>
            <a:ext cx="270510" cy="11112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D7B646C-2B8D-43A0-3E42-875393F63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3" y="248073"/>
            <a:ext cx="4760785" cy="414867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5.</a:t>
            </a:r>
            <a:r>
              <a:rPr lang="ja-JP" altLang="en-US" dirty="0"/>
              <a:t> 帳票</a:t>
            </a:r>
            <a:r>
              <a:rPr lang="en-US" altLang="ja-JP" dirty="0"/>
              <a:t>Form</a:t>
            </a:r>
            <a:r>
              <a:rPr lang="ja-JP" altLang="en-US" dirty="0"/>
              <a:t>のレコード保存</a:t>
            </a:r>
          </a:p>
        </p:txBody>
      </p:sp>
      <p:graphicFrame>
        <p:nvGraphicFramePr>
          <p:cNvPr id="2" name="表 9">
            <a:extLst>
              <a:ext uri="{FF2B5EF4-FFF2-40B4-BE49-F238E27FC236}">
                <a16:creationId xmlns:a16="http://schemas.microsoft.com/office/drawing/2014/main" id="{FAB77DCA-60EF-6801-44A2-5431FC8885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140381"/>
              </p:ext>
            </p:extLst>
          </p:nvPr>
        </p:nvGraphicFramePr>
        <p:xfrm>
          <a:off x="215692" y="680711"/>
          <a:ext cx="6274213" cy="1821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4142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 err="1"/>
                        <a:t>FRM.SaveRows</a:t>
                      </a:r>
                      <a:r>
                        <a:rPr kumimoji="1" lang="ja-JP" altLang="en-US" sz="1000" dirty="0"/>
                        <a:t>メソッド</a:t>
                      </a:r>
                      <a:endParaRPr kumimoji="1" lang="en-US" altLang="ja-JP" sz="10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219289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帳票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の更新行をサーバテーブルに保存する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a2SetCmdSaveRows(CMD,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FormName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LocalTBL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IDColumn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RgstCols</a:t>
                      </a:r>
                      <a:r>
                        <a:rPr kumimoji="1" lang="en-US" altLang="ja-JP" sz="800" dirty="0"/>
                        <a:t>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戻値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更新、削除行数を示す実行結果のログ文字列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890968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TargetSaveTBL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保存対象テーブル。省略時は</a:t>
                      </a:r>
                      <a:r>
                        <a:rPr kumimoji="1" lang="en-US" altLang="ja-JP" sz="800" dirty="0" err="1"/>
                        <a:t>FRM.ShareTBL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TargetRecordID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UpdateJoin</a:t>
                      </a:r>
                      <a:r>
                        <a:rPr kumimoji="1" lang="ja-JP" altLang="en-US" sz="800" dirty="0"/>
                        <a:t>する際の</a:t>
                      </a:r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ja-JP" altLang="en-US" sz="800" dirty="0"/>
                        <a:t>側の</a:t>
                      </a:r>
                      <a:r>
                        <a:rPr kumimoji="1" lang="en-US" altLang="ja-JP" sz="800" dirty="0"/>
                        <a:t>ID</a:t>
                      </a:r>
                      <a:r>
                        <a:rPr kumimoji="1" lang="ja-JP" altLang="en-US" sz="800" dirty="0"/>
                        <a:t>カラム。省略時は</a:t>
                      </a:r>
                      <a:r>
                        <a:rPr kumimoji="1" lang="en-US" altLang="ja-JP" sz="800" dirty="0" err="1"/>
                        <a:t>FRM.ShareRID</a:t>
                      </a:r>
                      <a:endParaRPr kumimoji="1" lang="en-US" altLang="ja-JP" sz="800" dirty="0"/>
                    </a:p>
                    <a:p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LocalTargetID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 err="1"/>
                        <a:t>UpdateJoin</a:t>
                      </a:r>
                      <a:r>
                        <a:rPr kumimoji="1" lang="ja-JP" altLang="en-US" sz="800" dirty="0"/>
                        <a:t>する際の</a:t>
                      </a:r>
                      <a:r>
                        <a:rPr kumimoji="1" lang="en-US" altLang="ja-JP" sz="800" dirty="0" err="1"/>
                        <a:t>LocalTBL</a:t>
                      </a:r>
                      <a:r>
                        <a:rPr kumimoji="1" lang="ja-JP" altLang="en-US" sz="800" dirty="0"/>
                        <a:t>側の</a:t>
                      </a:r>
                      <a:r>
                        <a:rPr kumimoji="1" lang="en-US" altLang="ja-JP" sz="800" dirty="0"/>
                        <a:t>ID</a:t>
                      </a:r>
                      <a:r>
                        <a:rPr kumimoji="1" lang="ja-JP" altLang="en-US" sz="800" dirty="0"/>
                        <a:t>カラム。省略時は</a:t>
                      </a:r>
                      <a:r>
                        <a:rPr kumimoji="1" lang="en-US" altLang="ja-JP" sz="800" dirty="0" err="1"/>
                        <a:t>FRM.LocalRID</a:t>
                      </a:r>
                      <a:endParaRPr kumimoji="1" lang="en-US" altLang="ja-JP" sz="8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49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Wcond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Update</a:t>
                      </a:r>
                      <a:r>
                        <a:rPr kumimoji="1" lang="ja-JP" altLang="en-US" sz="800" dirty="0"/>
                        <a:t>するときに</a:t>
                      </a:r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ja-JP" altLang="en-US" sz="800" dirty="0"/>
                        <a:t>を限定したいときの</a:t>
                      </a:r>
                      <a:r>
                        <a:rPr kumimoji="1" lang="en-US" altLang="ja-JP" sz="800" dirty="0"/>
                        <a:t>Where</a:t>
                      </a:r>
                      <a:r>
                        <a:rPr kumimoji="1" lang="ja-JP" altLang="en-US" sz="800" dirty="0"/>
                        <a:t>条件。省略時は指定なし。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993241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6A4A1A-762B-5007-7FB2-64F3FEB11084}"/>
              </a:ext>
            </a:extLst>
          </p:cNvPr>
          <p:cNvSpPr txBox="1"/>
          <p:nvPr/>
        </p:nvSpPr>
        <p:spPr>
          <a:xfrm>
            <a:off x="215687" y="2769757"/>
            <a:ext cx="6274213" cy="9002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解説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　デフォルトでは</a:t>
            </a:r>
            <a:r>
              <a:rPr kumimoji="1" lang="en-US" altLang="ja-JP" sz="1050" dirty="0" err="1"/>
              <a:t>LocalTBL</a:t>
            </a:r>
            <a:r>
              <a:rPr kumimoji="1" lang="ja-JP" altLang="en-US" sz="1050" dirty="0"/>
              <a:t>の編集内容が</a:t>
            </a:r>
            <a:r>
              <a:rPr kumimoji="1" lang="en-US" altLang="ja-JP" sz="1050" dirty="0" err="1"/>
              <a:t>ShareTBL</a:t>
            </a:r>
            <a:r>
              <a:rPr kumimoji="1" lang="ja-JP" altLang="en-US" sz="1050" dirty="0"/>
              <a:t>に反映して保存されますが、</a:t>
            </a:r>
            <a:r>
              <a:rPr kumimoji="1" lang="en-US" altLang="ja-JP" sz="1050" dirty="0" err="1"/>
              <a:t>LocalTBL</a:t>
            </a:r>
            <a:r>
              <a:rPr kumimoji="1" lang="ja-JP" altLang="en-US" sz="1050" dirty="0"/>
              <a:t>の形が</a:t>
            </a:r>
            <a:r>
              <a:rPr kumimoji="1" lang="en-US" altLang="ja-JP" sz="1050" dirty="0" err="1"/>
              <a:t>ShareTBL</a:t>
            </a:r>
            <a:r>
              <a:rPr kumimoji="1" lang="ja-JP" altLang="en-US" sz="1050" dirty="0"/>
              <a:t>と異なっている場合や複数テーブルに保存したい場合などでは自前で保存のイベントコードを記述しなければいけません。この場合、</a:t>
            </a:r>
            <a:r>
              <a:rPr kumimoji="1" lang="en-US" altLang="ja-JP" sz="1050" dirty="0" err="1"/>
              <a:t>FRM.SaveRows</a:t>
            </a:r>
            <a:r>
              <a:rPr kumimoji="1" lang="ja-JP" altLang="en-US" sz="1050" dirty="0"/>
              <a:t>メソッドを使って保存すると比較的楽に記述できます。詳細は</a:t>
            </a:r>
            <a:r>
              <a:rPr kumimoji="1" lang="en-US" altLang="ja-JP" sz="1050" dirty="0"/>
              <a:t>ALAYA</a:t>
            </a:r>
            <a:r>
              <a:rPr kumimoji="1" lang="ja-JP" altLang="en-US" sz="1050" dirty="0"/>
              <a:t>関数 </a:t>
            </a:r>
            <a:r>
              <a:rPr kumimoji="1" lang="en-US" altLang="ja-JP" sz="1050" dirty="0"/>
              <a:t>a2EditSaveRows</a:t>
            </a:r>
            <a:r>
              <a:rPr kumimoji="1" lang="ja-JP" altLang="en-US" sz="1050" dirty="0"/>
              <a:t> → </a:t>
            </a:r>
            <a:r>
              <a:rPr kumimoji="1" lang="en-US" altLang="ja-JP" sz="1050" dirty="0"/>
              <a:t>a2EditTBL2Server</a:t>
            </a:r>
            <a:r>
              <a:rPr kumimoji="1" lang="ja-JP" altLang="en-US" sz="1050" dirty="0"/>
              <a:t> のコードを参照してください。</a:t>
            </a:r>
            <a:endParaRPr kumimoji="1" lang="en-US" altLang="ja-JP" sz="1050" dirty="0"/>
          </a:p>
        </p:txBody>
      </p:sp>
      <p:sp>
        <p:nvSpPr>
          <p:cNvPr id="7" name="フローチャート: 内部記憶 6">
            <a:extLst>
              <a:ext uri="{FF2B5EF4-FFF2-40B4-BE49-F238E27FC236}">
                <a16:creationId xmlns:a16="http://schemas.microsoft.com/office/drawing/2014/main" id="{CB51B69E-D63D-D3E6-0453-A59F8568DC1D}"/>
              </a:ext>
            </a:extLst>
          </p:cNvPr>
          <p:cNvSpPr/>
          <p:nvPr/>
        </p:nvSpPr>
        <p:spPr>
          <a:xfrm>
            <a:off x="867248" y="8540645"/>
            <a:ext cx="589914" cy="294649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/>
              <a:t>Edit</a:t>
            </a:r>
          </a:p>
          <a:p>
            <a:pPr algn="ctr"/>
            <a:r>
              <a:rPr kumimoji="1" lang="en-US" altLang="ja-JP" sz="1050" dirty="0"/>
              <a:t>TBL</a:t>
            </a:r>
            <a:endParaRPr kumimoji="1" lang="ja-JP" altLang="en-US" sz="1050" dirty="0"/>
          </a:p>
        </p:txBody>
      </p:sp>
      <p:sp>
        <p:nvSpPr>
          <p:cNvPr id="8" name="フローチャート: 磁気ディスク 7">
            <a:extLst>
              <a:ext uri="{FF2B5EF4-FFF2-40B4-BE49-F238E27FC236}">
                <a16:creationId xmlns:a16="http://schemas.microsoft.com/office/drawing/2014/main" id="{F62B21D4-A173-C0EE-4E46-984BE4FEC22E}"/>
              </a:ext>
            </a:extLst>
          </p:cNvPr>
          <p:cNvSpPr/>
          <p:nvPr/>
        </p:nvSpPr>
        <p:spPr>
          <a:xfrm>
            <a:off x="885345" y="7925178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13" name="フローチャート: 磁気ディスク 12">
            <a:extLst>
              <a:ext uri="{FF2B5EF4-FFF2-40B4-BE49-F238E27FC236}">
                <a16:creationId xmlns:a16="http://schemas.microsoft.com/office/drawing/2014/main" id="{FD1B9C15-A63E-D1B5-DAFF-B75696415579}"/>
              </a:ext>
            </a:extLst>
          </p:cNvPr>
          <p:cNvSpPr/>
          <p:nvPr/>
        </p:nvSpPr>
        <p:spPr>
          <a:xfrm>
            <a:off x="885345" y="9217159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1CF03F6-7D4E-FB43-C9C7-A559232C0433}"/>
              </a:ext>
            </a:extLst>
          </p:cNvPr>
          <p:cNvCxnSpPr>
            <a:cxnSpLocks/>
            <a:stCxn id="8" idx="3"/>
            <a:endCxn id="7" idx="0"/>
          </p:cNvCxnSpPr>
          <p:nvPr/>
        </p:nvCxnSpPr>
        <p:spPr>
          <a:xfrm>
            <a:off x="1155855" y="8266529"/>
            <a:ext cx="6350" cy="274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0B55C99-4E6F-4EDC-EB4F-6E91091F4D63}"/>
              </a:ext>
            </a:extLst>
          </p:cNvPr>
          <p:cNvCxnSpPr>
            <a:cxnSpLocks/>
            <a:stCxn id="7" idx="2"/>
            <a:endCxn id="13" idx="1"/>
          </p:cNvCxnSpPr>
          <p:nvPr/>
        </p:nvCxnSpPr>
        <p:spPr>
          <a:xfrm flipH="1">
            <a:off x="1155855" y="8835294"/>
            <a:ext cx="6350" cy="381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フローチャート: 内部記憶 53">
            <a:extLst>
              <a:ext uri="{FF2B5EF4-FFF2-40B4-BE49-F238E27FC236}">
                <a16:creationId xmlns:a16="http://schemas.microsoft.com/office/drawing/2014/main" id="{62B0D4BE-0134-5000-F9F4-F636369F3170}"/>
              </a:ext>
            </a:extLst>
          </p:cNvPr>
          <p:cNvSpPr/>
          <p:nvPr/>
        </p:nvSpPr>
        <p:spPr>
          <a:xfrm>
            <a:off x="3564728" y="8520396"/>
            <a:ext cx="589914" cy="294649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/>
              <a:t>Edit</a:t>
            </a:r>
          </a:p>
          <a:p>
            <a:pPr algn="ctr"/>
            <a:r>
              <a:rPr kumimoji="1" lang="en-US" altLang="ja-JP" sz="1050" dirty="0"/>
              <a:t>TBL</a:t>
            </a:r>
            <a:endParaRPr kumimoji="1" lang="ja-JP" altLang="en-US" sz="1050" dirty="0"/>
          </a:p>
        </p:txBody>
      </p:sp>
      <p:sp>
        <p:nvSpPr>
          <p:cNvPr id="55" name="フローチャート: 磁気ディスク 54">
            <a:extLst>
              <a:ext uri="{FF2B5EF4-FFF2-40B4-BE49-F238E27FC236}">
                <a16:creationId xmlns:a16="http://schemas.microsoft.com/office/drawing/2014/main" id="{0F239315-EED3-A8E1-E5AE-465FC66B021F}"/>
              </a:ext>
            </a:extLst>
          </p:cNvPr>
          <p:cNvSpPr/>
          <p:nvPr/>
        </p:nvSpPr>
        <p:spPr>
          <a:xfrm>
            <a:off x="3582825" y="7904929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56" name="フローチャート: 磁気ディスク 55">
            <a:extLst>
              <a:ext uri="{FF2B5EF4-FFF2-40B4-BE49-F238E27FC236}">
                <a16:creationId xmlns:a16="http://schemas.microsoft.com/office/drawing/2014/main" id="{017380CA-B762-516F-460E-B778DBEB3C1C}"/>
              </a:ext>
            </a:extLst>
          </p:cNvPr>
          <p:cNvSpPr/>
          <p:nvPr/>
        </p:nvSpPr>
        <p:spPr>
          <a:xfrm>
            <a:off x="4394355" y="7904929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B</a:t>
            </a:r>
            <a:endParaRPr kumimoji="1" lang="ja-JP" altLang="en-US" sz="1000" dirty="0"/>
          </a:p>
        </p:txBody>
      </p:sp>
      <p:sp>
        <p:nvSpPr>
          <p:cNvPr id="57" name="フローチャート: 磁気ディスク 56">
            <a:extLst>
              <a:ext uri="{FF2B5EF4-FFF2-40B4-BE49-F238E27FC236}">
                <a16:creationId xmlns:a16="http://schemas.microsoft.com/office/drawing/2014/main" id="{FD4814EC-4C8F-A60F-61E7-9BD081D663D5}"/>
              </a:ext>
            </a:extLst>
          </p:cNvPr>
          <p:cNvSpPr/>
          <p:nvPr/>
        </p:nvSpPr>
        <p:spPr>
          <a:xfrm>
            <a:off x="3589175" y="9212009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cxnSp>
        <p:nvCxnSpPr>
          <p:cNvPr id="58" name="コネクタ: カギ線 57">
            <a:extLst>
              <a:ext uri="{FF2B5EF4-FFF2-40B4-BE49-F238E27FC236}">
                <a16:creationId xmlns:a16="http://schemas.microsoft.com/office/drawing/2014/main" id="{C479F226-F13E-74BE-6D7E-C2CA5B721F5C}"/>
              </a:ext>
            </a:extLst>
          </p:cNvPr>
          <p:cNvCxnSpPr>
            <a:cxnSpLocks/>
            <a:stCxn id="55" idx="3"/>
            <a:endCxn id="56" idx="3"/>
          </p:cNvCxnSpPr>
          <p:nvPr/>
        </p:nvCxnSpPr>
        <p:spPr>
          <a:xfrm rot="16200000" flipH="1">
            <a:off x="4259100" y="7840515"/>
            <a:ext cx="12700" cy="811530"/>
          </a:xfrm>
          <a:prstGeom prst="bentConnector3">
            <a:avLst>
              <a:gd name="adj1" fmla="val 102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E968C10-2F07-EFB1-4E16-5604264663C5}"/>
              </a:ext>
            </a:extLst>
          </p:cNvPr>
          <p:cNvCxnSpPr>
            <a:cxnSpLocks/>
            <a:stCxn id="55" idx="3"/>
            <a:endCxn id="54" idx="0"/>
          </p:cNvCxnSpPr>
          <p:nvPr/>
        </p:nvCxnSpPr>
        <p:spPr>
          <a:xfrm>
            <a:off x="3853335" y="8246280"/>
            <a:ext cx="6350" cy="274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0E0FD784-4F74-043D-75E0-AB3F0706BC97}"/>
              </a:ext>
            </a:extLst>
          </p:cNvPr>
          <p:cNvCxnSpPr>
            <a:cxnSpLocks/>
            <a:stCxn id="54" idx="2"/>
            <a:endCxn id="57" idx="1"/>
          </p:cNvCxnSpPr>
          <p:nvPr/>
        </p:nvCxnSpPr>
        <p:spPr>
          <a:xfrm>
            <a:off x="3859685" y="8815045"/>
            <a:ext cx="0" cy="396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フローチャート: 磁気ディスク 63">
            <a:extLst>
              <a:ext uri="{FF2B5EF4-FFF2-40B4-BE49-F238E27FC236}">
                <a16:creationId xmlns:a16="http://schemas.microsoft.com/office/drawing/2014/main" id="{3D5988F0-C0C6-D761-C8C8-0FE90ACA9D9A}"/>
              </a:ext>
            </a:extLst>
          </p:cNvPr>
          <p:cNvSpPr/>
          <p:nvPr/>
        </p:nvSpPr>
        <p:spPr>
          <a:xfrm>
            <a:off x="4448008" y="9212008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B</a:t>
            </a:r>
            <a:endParaRPr kumimoji="1" lang="ja-JP" altLang="en-US" sz="1000" dirty="0"/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A09E2EC9-DFBD-02A4-80DB-9EDE04051E84}"/>
              </a:ext>
            </a:extLst>
          </p:cNvPr>
          <p:cNvCxnSpPr>
            <a:cxnSpLocks/>
            <a:stCxn id="54" idx="2"/>
            <a:endCxn id="64" idx="1"/>
          </p:cNvCxnSpPr>
          <p:nvPr/>
        </p:nvCxnSpPr>
        <p:spPr>
          <a:xfrm>
            <a:off x="3859685" y="8815045"/>
            <a:ext cx="858833" cy="396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87A29147-6950-9186-4463-425B670EFB85}"/>
              </a:ext>
            </a:extLst>
          </p:cNvPr>
          <p:cNvSpPr/>
          <p:nvPr/>
        </p:nvSpPr>
        <p:spPr>
          <a:xfrm>
            <a:off x="4852030" y="8815045"/>
            <a:ext cx="1440976" cy="2946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a2EditTBL2Server</a:t>
            </a:r>
            <a:r>
              <a:rPr kumimoji="1" lang="ja-JP" altLang="en-US" sz="900" dirty="0"/>
              <a:t>で</a:t>
            </a:r>
            <a:endParaRPr kumimoji="1" lang="en-US" altLang="ja-JP" sz="900" dirty="0"/>
          </a:p>
          <a:p>
            <a:pPr algn="ctr"/>
            <a:r>
              <a:rPr kumimoji="1" lang="ja-JP" altLang="en-US" sz="900" dirty="0"/>
              <a:t>イベントコードを記述</a:t>
            </a:r>
          </a:p>
        </p:txBody>
      </p:sp>
      <p:sp>
        <p:nvSpPr>
          <p:cNvPr id="86" name="矢印: 右 85">
            <a:extLst>
              <a:ext uri="{FF2B5EF4-FFF2-40B4-BE49-F238E27FC236}">
                <a16:creationId xmlns:a16="http://schemas.microsoft.com/office/drawing/2014/main" id="{1DC8A48C-8DF4-3DDD-43F2-FE7A6D1BDDE1}"/>
              </a:ext>
            </a:extLst>
          </p:cNvPr>
          <p:cNvSpPr/>
          <p:nvPr/>
        </p:nvSpPr>
        <p:spPr>
          <a:xfrm flipH="1">
            <a:off x="1446363" y="8935353"/>
            <a:ext cx="270510" cy="11112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6FA5251-C258-583D-CFD6-DD102CB8077F}"/>
              </a:ext>
            </a:extLst>
          </p:cNvPr>
          <p:cNvSpPr/>
          <p:nvPr/>
        </p:nvSpPr>
        <p:spPr>
          <a:xfrm>
            <a:off x="1675759" y="8835294"/>
            <a:ext cx="1440976" cy="2946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a2SetCmdSaveRows</a:t>
            </a:r>
            <a:r>
              <a:rPr kumimoji="1" lang="ja-JP" altLang="en-US" sz="900" dirty="0"/>
              <a:t>で</a:t>
            </a:r>
            <a:endParaRPr kumimoji="1" lang="en-US" altLang="ja-JP" sz="900" dirty="0"/>
          </a:p>
          <a:p>
            <a:pPr algn="ctr"/>
            <a:r>
              <a:rPr kumimoji="1" lang="en-US" altLang="ja-JP" sz="900" dirty="0"/>
              <a:t>OK</a:t>
            </a:r>
            <a:endParaRPr kumimoji="1" lang="ja-JP" altLang="en-US" sz="900" dirty="0"/>
          </a:p>
        </p:txBody>
      </p:sp>
      <p:graphicFrame>
        <p:nvGraphicFramePr>
          <p:cNvPr id="88" name="表 9">
            <a:extLst>
              <a:ext uri="{FF2B5EF4-FFF2-40B4-BE49-F238E27FC236}">
                <a16:creationId xmlns:a16="http://schemas.microsoft.com/office/drawing/2014/main" id="{9E93C484-4A92-4A65-6AA9-E3826F988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110901"/>
              </p:ext>
            </p:extLst>
          </p:nvPr>
        </p:nvGraphicFramePr>
        <p:xfrm>
          <a:off x="215686" y="4105744"/>
          <a:ext cx="6274213" cy="25604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14142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a2EditTBL2Server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219289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編集用ローカルテーブルの更新内容を共有テーブルに反映する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a2EditTBL2Server(</a:t>
                      </a:r>
                      <a:r>
                        <a:rPr kumimoji="1" lang="en-US" altLang="ja-JP" sz="800" dirty="0" err="1"/>
                        <a:t>ShareTBL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LocalTBL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UpdateCols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SCol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LCol</a:t>
                      </a:r>
                      <a:r>
                        <a:rPr kumimoji="1" lang="en-US" altLang="ja-JP" sz="800" dirty="0"/>
                        <a:t>, </a:t>
                      </a:r>
                      <a:r>
                        <a:rPr kumimoji="1" lang="en-US" altLang="ja-JP" sz="800" dirty="0" err="1"/>
                        <a:t>WhrCond</a:t>
                      </a:r>
                      <a:r>
                        <a:rPr kumimoji="1" lang="en-US" altLang="ja-JP" sz="800" dirty="0"/>
                        <a:t>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戻値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更新、削除行数を示す実行結果のログ文字列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890968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222231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ShareTBL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保存対象のテーブル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12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LocalTBL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編集用ローカルテーブル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UpdateCols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更新対象のカラム名をカンマ区切りで列挙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49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SCol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Join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/>
                        <a:t>On</a:t>
                      </a:r>
                      <a:r>
                        <a:rPr kumimoji="1" lang="ja-JP" altLang="en-US" sz="800" dirty="0"/>
                        <a:t>で一致させるカラム名（</a:t>
                      </a:r>
                      <a:r>
                        <a:rPr kumimoji="1" lang="en-US" altLang="ja-JP" sz="800" dirty="0"/>
                        <a:t>Share</a:t>
                      </a:r>
                      <a:r>
                        <a:rPr kumimoji="1" lang="ja-JP" altLang="en-US" sz="800" dirty="0"/>
                        <a:t>側）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993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IDColumn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/>
                        <a:t>Join On</a:t>
                      </a:r>
                      <a:r>
                        <a:rPr kumimoji="1" lang="ja-JP" altLang="en-US" sz="800" dirty="0"/>
                        <a:t> で一致させるカラム名（</a:t>
                      </a:r>
                      <a:r>
                        <a:rPr kumimoji="1" lang="en-US" altLang="ja-JP" sz="800" dirty="0"/>
                        <a:t>Local</a:t>
                      </a:r>
                      <a:r>
                        <a:rPr kumimoji="1" lang="ja-JP" altLang="en-US" sz="800" dirty="0"/>
                        <a:t>側）。省略可能。</a:t>
                      </a:r>
                      <a:endParaRPr kumimoji="1" lang="en-US" altLang="ja-JP" sz="8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省略された場合は</a:t>
                      </a:r>
                      <a:r>
                        <a:rPr kumimoji="1" lang="en-US" altLang="ja-JP" sz="800" dirty="0" err="1"/>
                        <a:t>SCol</a:t>
                      </a:r>
                      <a:r>
                        <a:rPr kumimoji="1" lang="ja-JP" altLang="en-US" sz="800" dirty="0"/>
                        <a:t>と同じ名前と見なす。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245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RgstCols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ユーザ指定で追加する</a:t>
                      </a:r>
                      <a:r>
                        <a:rPr kumimoji="1" lang="en-US" altLang="ja-JP" sz="800" dirty="0"/>
                        <a:t>Update</a:t>
                      </a:r>
                      <a:r>
                        <a:rPr kumimoji="1" lang="ja-JP" altLang="en-US" sz="800" dirty="0"/>
                        <a:t>対象の</a:t>
                      </a:r>
                      <a:r>
                        <a:rPr kumimoji="1" lang="en-US" altLang="ja-JP" sz="800" dirty="0"/>
                        <a:t>Where</a:t>
                      </a:r>
                      <a:r>
                        <a:rPr kumimoji="1" lang="ja-JP" altLang="en-US" sz="800" dirty="0"/>
                        <a:t>条件。</a:t>
                      </a:r>
                      <a:endParaRPr kumimoji="1" lang="en-US" altLang="ja-JP" sz="800" dirty="0"/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省略可能。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349889"/>
                  </a:ext>
                </a:extLst>
              </a:tr>
            </a:tbl>
          </a:graphicData>
        </a:graphic>
      </p:graphicFrame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B1DF4AE-4D65-CFDE-939E-67E412786693}"/>
              </a:ext>
            </a:extLst>
          </p:cNvPr>
          <p:cNvSpPr txBox="1"/>
          <p:nvPr/>
        </p:nvSpPr>
        <p:spPr>
          <a:xfrm>
            <a:off x="215685" y="6704480"/>
            <a:ext cx="6274213" cy="10618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解説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　</a:t>
            </a:r>
            <a:r>
              <a:rPr kumimoji="1" lang="en-US" altLang="ja-JP" sz="1050" dirty="0"/>
              <a:t>a2SetCmdSaveRows</a:t>
            </a:r>
            <a:r>
              <a:rPr kumimoji="1" lang="ja-JP" altLang="en-US" sz="1050" dirty="0"/>
              <a:t>では保存の際に一つのテーブルしか更新できません。保存時に複数のテーブルを同時に更新したい場合は、保存ボタンのイベントに各テーブルをそれぞれ個別に更新するコードを記述する必要があります。</a:t>
            </a:r>
            <a:endParaRPr kumimoji="1" lang="en-US" altLang="ja-JP" sz="1050" dirty="0"/>
          </a:p>
          <a:p>
            <a:r>
              <a:rPr kumimoji="1" lang="ja-JP" altLang="en-US" sz="1050" dirty="0"/>
              <a:t>　コードの書き方は</a:t>
            </a:r>
            <a:r>
              <a:rPr kumimoji="1" lang="en-US" altLang="ja-JP" sz="1050" dirty="0"/>
              <a:t>a2MacroSaveRows</a:t>
            </a:r>
            <a:r>
              <a:rPr kumimoji="1" lang="ja-JP" altLang="en-US" sz="1050" dirty="0"/>
              <a:t>を参考にしてください。</a:t>
            </a:r>
            <a:endParaRPr kumimoji="1" lang="en-US" altLang="ja-JP" sz="1050" dirty="0"/>
          </a:p>
          <a:p>
            <a:r>
              <a:rPr kumimoji="1" lang="ja-JP" altLang="en-US" sz="1050" dirty="0"/>
              <a:t>　</a:t>
            </a:r>
            <a:endParaRPr kumimoji="1" lang="en-US" altLang="ja-JP" sz="1050" dirty="0"/>
          </a:p>
        </p:txBody>
      </p:sp>
      <p:sp>
        <p:nvSpPr>
          <p:cNvPr id="95" name="フローチャート: 磁気ディスク 94">
            <a:extLst>
              <a:ext uri="{FF2B5EF4-FFF2-40B4-BE49-F238E27FC236}">
                <a16:creationId xmlns:a16="http://schemas.microsoft.com/office/drawing/2014/main" id="{3FD6BF06-EB98-12E2-A65D-9AD16AFB52B0}"/>
              </a:ext>
            </a:extLst>
          </p:cNvPr>
          <p:cNvSpPr/>
          <p:nvPr/>
        </p:nvSpPr>
        <p:spPr>
          <a:xfrm>
            <a:off x="1674968" y="7911279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B</a:t>
            </a:r>
            <a:endParaRPr kumimoji="1" lang="ja-JP" altLang="en-US" sz="1000" dirty="0"/>
          </a:p>
        </p:txBody>
      </p:sp>
      <p:cxnSp>
        <p:nvCxnSpPr>
          <p:cNvPr id="96" name="コネクタ: カギ線 95">
            <a:extLst>
              <a:ext uri="{FF2B5EF4-FFF2-40B4-BE49-F238E27FC236}">
                <a16:creationId xmlns:a16="http://schemas.microsoft.com/office/drawing/2014/main" id="{81AD5D0B-1B17-BDF9-7294-FC238F892377}"/>
              </a:ext>
            </a:extLst>
          </p:cNvPr>
          <p:cNvCxnSpPr>
            <a:cxnSpLocks/>
            <a:stCxn id="8" idx="3"/>
            <a:endCxn id="95" idx="3"/>
          </p:cNvCxnSpPr>
          <p:nvPr/>
        </p:nvCxnSpPr>
        <p:spPr>
          <a:xfrm rot="5400000" flipH="1" flipV="1">
            <a:off x="1543716" y="7864768"/>
            <a:ext cx="13899" cy="789623"/>
          </a:xfrm>
          <a:prstGeom prst="bentConnector3">
            <a:avLst>
              <a:gd name="adj1" fmla="val -7675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371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D7B646C-2B8D-43A0-3E42-875393F63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3" y="248073"/>
            <a:ext cx="4760785" cy="414867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単票</a:t>
            </a:r>
            <a:r>
              <a:rPr lang="en-US" altLang="ja-JP" dirty="0"/>
              <a:t>Form</a:t>
            </a:r>
            <a:r>
              <a:rPr lang="ja-JP" altLang="en-US" dirty="0"/>
              <a:t>のレコード保存</a:t>
            </a:r>
          </a:p>
        </p:txBody>
      </p:sp>
      <p:graphicFrame>
        <p:nvGraphicFramePr>
          <p:cNvPr id="2" name="表 9">
            <a:extLst>
              <a:ext uri="{FF2B5EF4-FFF2-40B4-BE49-F238E27FC236}">
                <a16:creationId xmlns:a16="http://schemas.microsoft.com/office/drawing/2014/main" id="{FAB77DCA-60EF-6801-44A2-5431FC8885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162124"/>
              </p:ext>
            </p:extLst>
          </p:nvPr>
        </p:nvGraphicFramePr>
        <p:xfrm>
          <a:off x="240136" y="834799"/>
          <a:ext cx="6274213" cy="2000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032">
                  <a:extLst>
                    <a:ext uri="{9D8B030D-6E8A-4147-A177-3AD203B41FA5}">
                      <a16:colId xmlns:a16="http://schemas.microsoft.com/office/drawing/2014/main" val="1629670982"/>
                    </a:ext>
                  </a:extLst>
                </a:gridCol>
                <a:gridCol w="5369181">
                  <a:extLst>
                    <a:ext uri="{9D8B030D-6E8A-4147-A177-3AD203B41FA5}">
                      <a16:colId xmlns:a16="http://schemas.microsoft.com/office/drawing/2014/main" val="219642508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a2MacroSaveCells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89767"/>
                  </a:ext>
                </a:extLst>
              </a:tr>
              <a:tr h="219289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機能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非連結の単票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のセルの値をテーブルに保存する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71050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構文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/>
                        <a:t>a2MacroSaveCells(</a:t>
                      </a:r>
                      <a:r>
                        <a:rPr kumimoji="1" lang="en-US" altLang="ja-JP" sz="800" dirty="0" err="1"/>
                        <a:t>FormName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SaveTBL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RegCols</a:t>
                      </a:r>
                      <a:r>
                        <a:rPr kumimoji="1" lang="en-US" altLang="ja-JP" sz="800" dirty="0"/>
                        <a:t>,</a:t>
                      </a:r>
                      <a:r>
                        <a:rPr kumimoji="1" lang="ja-JP" altLang="en-US" sz="800" dirty="0"/>
                        <a:t> </a:t>
                      </a:r>
                      <a:r>
                        <a:rPr kumimoji="1" lang="en-US" altLang="ja-JP" sz="800" dirty="0" err="1"/>
                        <a:t>WhrCond</a:t>
                      </a:r>
                      <a:r>
                        <a:rPr kumimoji="1" lang="en-US" altLang="ja-JP" sz="800" dirty="0"/>
                        <a:t>)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38944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戻値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更新、削除行数を示す実行結果のログ文字列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890968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引数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説明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057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FormName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単票</a:t>
                      </a:r>
                      <a:r>
                        <a:rPr kumimoji="1" lang="en-US" altLang="ja-JP" sz="800" dirty="0"/>
                        <a:t>Form</a:t>
                      </a:r>
                      <a:r>
                        <a:rPr kumimoji="1" lang="ja-JP" altLang="en-US" sz="800" dirty="0"/>
                        <a:t>の名前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SaveTBL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保存対象のテーブル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49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RegCols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/>
                        <a:t>更新対象セル名をカンマ区切りで列挙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3498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WhrCond</a:t>
                      </a:r>
                      <a:endParaRPr kumimoji="1" lang="en-US" altLang="ja-JP" sz="800" dirty="0"/>
                    </a:p>
                    <a:p>
                      <a:r>
                        <a:rPr kumimoji="1" lang="en-US" altLang="ja-JP" sz="800" dirty="0"/>
                        <a:t>(String)</a:t>
                      </a:r>
                      <a:endParaRPr kumimoji="1" lang="ja-JP" altLang="en-US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err="1"/>
                        <a:t>SaveTBL</a:t>
                      </a:r>
                      <a:r>
                        <a:rPr kumimoji="1" lang="ja-JP" altLang="en-US" sz="800" dirty="0"/>
                        <a:t>の保存対象レコードを特定するための</a:t>
                      </a:r>
                      <a:r>
                        <a:rPr kumimoji="1" lang="en-US" altLang="ja-JP" sz="800" dirty="0"/>
                        <a:t>Where</a:t>
                      </a:r>
                      <a:r>
                        <a:rPr kumimoji="1" lang="ja-JP" altLang="en-US" sz="800" dirty="0"/>
                        <a:t>条件</a:t>
                      </a:r>
                      <a:endParaRPr kumimoji="1" lang="en-US" altLang="ja-JP" sz="800" dirty="0"/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4797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6A4A1A-762B-5007-7FB2-64F3FEB11084}"/>
              </a:ext>
            </a:extLst>
          </p:cNvPr>
          <p:cNvSpPr txBox="1"/>
          <p:nvPr/>
        </p:nvSpPr>
        <p:spPr>
          <a:xfrm>
            <a:off x="291893" y="2972995"/>
            <a:ext cx="627421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解説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　標準の単票</a:t>
            </a:r>
            <a:r>
              <a:rPr kumimoji="1" lang="en-US" altLang="ja-JP" sz="1050" dirty="0"/>
              <a:t>Form</a:t>
            </a:r>
            <a:r>
              <a:rPr kumimoji="1" lang="ja-JP" altLang="en-US" sz="1050" dirty="0"/>
              <a:t>では本機能を使うことはありません。</a:t>
            </a:r>
            <a:endParaRPr kumimoji="1" lang="en-US" altLang="ja-JP" sz="1050" dirty="0"/>
          </a:p>
          <a:p>
            <a:r>
              <a:rPr kumimoji="1" lang="ja-JP" altLang="en-US" sz="1050" dirty="0"/>
              <a:t>　単票</a:t>
            </a:r>
            <a:r>
              <a:rPr kumimoji="1" lang="en-US" altLang="ja-JP" sz="1050" dirty="0"/>
              <a:t>Form</a:t>
            </a:r>
            <a:r>
              <a:rPr kumimoji="1" lang="ja-JP" altLang="en-US" sz="1050" dirty="0"/>
              <a:t>を非連結</a:t>
            </a:r>
            <a:r>
              <a:rPr kumimoji="1" lang="en-US" altLang="ja-JP" sz="1050" dirty="0"/>
              <a:t>Form</a:t>
            </a:r>
            <a:r>
              <a:rPr kumimoji="1" lang="ja-JP" altLang="en-US" sz="1050" dirty="0"/>
              <a:t>としたときに、非連結のセルの値を直接テーブルに書き戻すときに</a:t>
            </a:r>
            <a:endParaRPr kumimoji="1" lang="en-US" altLang="ja-JP" sz="1050" dirty="0"/>
          </a:p>
          <a:p>
            <a:r>
              <a:rPr kumimoji="1" lang="ja-JP" altLang="en-US" sz="1050" dirty="0"/>
              <a:t>本関数を使用します。</a:t>
            </a:r>
            <a:endParaRPr kumimoji="1" lang="en-US" altLang="ja-JP" sz="1050" dirty="0"/>
          </a:p>
          <a:p>
            <a:r>
              <a:rPr kumimoji="1" lang="ja-JP" altLang="en-US" sz="1050" dirty="0"/>
              <a:t>　通常はローカルテーブルにクローンされたテーブルのレコードを連結コントロールで編集</a:t>
            </a:r>
            <a:endParaRPr kumimoji="1" lang="en-US" altLang="ja-JP" sz="1050" dirty="0"/>
          </a:p>
          <a:p>
            <a:r>
              <a:rPr kumimoji="1" lang="ja-JP" altLang="en-US" sz="1050" dirty="0"/>
              <a:t>するため、非連結</a:t>
            </a:r>
            <a:r>
              <a:rPr kumimoji="1" lang="en-US" altLang="ja-JP" sz="1050" dirty="0"/>
              <a:t>Form</a:t>
            </a:r>
            <a:r>
              <a:rPr kumimoji="1" lang="ja-JP" altLang="en-US" sz="1050" dirty="0"/>
              <a:t>となることはあまりないかもしれません。</a:t>
            </a:r>
            <a:endParaRPr kumimoji="1" lang="en-US" altLang="ja-JP" sz="1050" dirty="0"/>
          </a:p>
          <a:p>
            <a:r>
              <a:rPr kumimoji="1" lang="ja-JP" altLang="en-US" sz="1050" dirty="0"/>
              <a:t>　サーバのデータを</a:t>
            </a:r>
            <a:r>
              <a:rPr kumimoji="1" lang="en-US" altLang="ja-JP" sz="1050" dirty="0"/>
              <a:t>1</a:t>
            </a:r>
            <a:r>
              <a:rPr kumimoji="1" lang="ja-JP" altLang="en-US" sz="1050" dirty="0"/>
              <a:t>レコードだけ直接開いて編集保存するような場面で使用します。</a:t>
            </a:r>
            <a:endParaRPr kumimoji="1" lang="en-US" altLang="ja-JP" sz="1050" dirty="0"/>
          </a:p>
        </p:txBody>
      </p:sp>
      <p:sp>
        <p:nvSpPr>
          <p:cNvPr id="7" name="フローチャート: 内部記憶 6">
            <a:extLst>
              <a:ext uri="{FF2B5EF4-FFF2-40B4-BE49-F238E27FC236}">
                <a16:creationId xmlns:a16="http://schemas.microsoft.com/office/drawing/2014/main" id="{CB51B69E-D63D-D3E6-0453-A59F8568DC1D}"/>
              </a:ext>
            </a:extLst>
          </p:cNvPr>
          <p:cNvSpPr/>
          <p:nvPr/>
        </p:nvSpPr>
        <p:spPr>
          <a:xfrm>
            <a:off x="478631" y="5651863"/>
            <a:ext cx="589914" cy="294649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/>
              <a:t>Edit</a:t>
            </a:r>
          </a:p>
          <a:p>
            <a:pPr algn="ctr"/>
            <a:r>
              <a:rPr kumimoji="1" lang="en-US" altLang="ja-JP" sz="1050" dirty="0"/>
              <a:t>TBL</a:t>
            </a:r>
            <a:endParaRPr kumimoji="1" lang="ja-JP" altLang="en-US" sz="1050" dirty="0"/>
          </a:p>
        </p:txBody>
      </p:sp>
      <p:sp>
        <p:nvSpPr>
          <p:cNvPr id="8" name="フローチャート: 磁気ディスク 7">
            <a:extLst>
              <a:ext uri="{FF2B5EF4-FFF2-40B4-BE49-F238E27FC236}">
                <a16:creationId xmlns:a16="http://schemas.microsoft.com/office/drawing/2014/main" id="{F62B21D4-A173-C0EE-4E46-984BE4FEC22E}"/>
              </a:ext>
            </a:extLst>
          </p:cNvPr>
          <p:cNvSpPr/>
          <p:nvPr/>
        </p:nvSpPr>
        <p:spPr>
          <a:xfrm>
            <a:off x="496728" y="5036396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13" name="フローチャート: 磁気ディスク 12">
            <a:extLst>
              <a:ext uri="{FF2B5EF4-FFF2-40B4-BE49-F238E27FC236}">
                <a16:creationId xmlns:a16="http://schemas.microsoft.com/office/drawing/2014/main" id="{FD1B9C15-A63E-D1B5-DAFF-B75696415579}"/>
              </a:ext>
            </a:extLst>
          </p:cNvPr>
          <p:cNvSpPr/>
          <p:nvPr/>
        </p:nvSpPr>
        <p:spPr>
          <a:xfrm>
            <a:off x="496728" y="6328377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1CF03F6-7D4E-FB43-C9C7-A559232C0433}"/>
              </a:ext>
            </a:extLst>
          </p:cNvPr>
          <p:cNvCxnSpPr>
            <a:cxnSpLocks/>
            <a:stCxn id="8" idx="3"/>
            <a:endCxn id="7" idx="0"/>
          </p:cNvCxnSpPr>
          <p:nvPr/>
        </p:nvCxnSpPr>
        <p:spPr>
          <a:xfrm>
            <a:off x="767238" y="5377747"/>
            <a:ext cx="6350" cy="274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0B55C99-4E6F-4EDC-EB4F-6E91091F4D63}"/>
              </a:ext>
            </a:extLst>
          </p:cNvPr>
          <p:cNvCxnSpPr>
            <a:cxnSpLocks/>
            <a:stCxn id="7" idx="2"/>
            <a:endCxn id="13" idx="1"/>
          </p:cNvCxnSpPr>
          <p:nvPr/>
        </p:nvCxnSpPr>
        <p:spPr>
          <a:xfrm flipH="1">
            <a:off x="767238" y="5946512"/>
            <a:ext cx="6350" cy="381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フローチャート: 内部記憶 53">
            <a:extLst>
              <a:ext uri="{FF2B5EF4-FFF2-40B4-BE49-F238E27FC236}">
                <a16:creationId xmlns:a16="http://schemas.microsoft.com/office/drawing/2014/main" id="{62B0D4BE-0134-5000-F9F4-F636369F3170}"/>
              </a:ext>
            </a:extLst>
          </p:cNvPr>
          <p:cNvSpPr/>
          <p:nvPr/>
        </p:nvSpPr>
        <p:spPr>
          <a:xfrm>
            <a:off x="3352796" y="5651862"/>
            <a:ext cx="589914" cy="294649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/>
              <a:t>Edit</a:t>
            </a:r>
          </a:p>
          <a:p>
            <a:pPr algn="ctr"/>
            <a:r>
              <a:rPr kumimoji="1" lang="en-US" altLang="ja-JP" sz="1050" dirty="0"/>
              <a:t>TBL</a:t>
            </a:r>
            <a:endParaRPr kumimoji="1" lang="ja-JP" altLang="en-US" sz="1050" dirty="0"/>
          </a:p>
        </p:txBody>
      </p:sp>
      <p:sp>
        <p:nvSpPr>
          <p:cNvPr id="55" name="フローチャート: 磁気ディスク 54">
            <a:extLst>
              <a:ext uri="{FF2B5EF4-FFF2-40B4-BE49-F238E27FC236}">
                <a16:creationId xmlns:a16="http://schemas.microsoft.com/office/drawing/2014/main" id="{0F239315-EED3-A8E1-E5AE-465FC66B021F}"/>
              </a:ext>
            </a:extLst>
          </p:cNvPr>
          <p:cNvSpPr/>
          <p:nvPr/>
        </p:nvSpPr>
        <p:spPr>
          <a:xfrm>
            <a:off x="3370893" y="5036395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57" name="フローチャート: 磁気ディスク 56">
            <a:extLst>
              <a:ext uri="{FF2B5EF4-FFF2-40B4-BE49-F238E27FC236}">
                <a16:creationId xmlns:a16="http://schemas.microsoft.com/office/drawing/2014/main" id="{FD4814EC-4C8F-A60F-61E7-9BD081D663D5}"/>
              </a:ext>
            </a:extLst>
          </p:cNvPr>
          <p:cNvSpPr/>
          <p:nvPr/>
        </p:nvSpPr>
        <p:spPr>
          <a:xfrm>
            <a:off x="3377243" y="6343475"/>
            <a:ext cx="541020" cy="341351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Share</a:t>
            </a:r>
          </a:p>
          <a:p>
            <a:pPr algn="ctr"/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E968C10-2F07-EFB1-4E16-5604264663C5}"/>
              </a:ext>
            </a:extLst>
          </p:cNvPr>
          <p:cNvCxnSpPr>
            <a:cxnSpLocks/>
            <a:stCxn id="55" idx="3"/>
            <a:endCxn id="54" idx="0"/>
          </p:cNvCxnSpPr>
          <p:nvPr/>
        </p:nvCxnSpPr>
        <p:spPr>
          <a:xfrm>
            <a:off x="3641403" y="5377746"/>
            <a:ext cx="6350" cy="274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0E0FD784-4F74-043D-75E0-AB3F0706BC97}"/>
              </a:ext>
            </a:extLst>
          </p:cNvPr>
          <p:cNvCxnSpPr>
            <a:cxnSpLocks/>
            <a:stCxn id="54" idx="2"/>
            <a:endCxn id="57" idx="1"/>
          </p:cNvCxnSpPr>
          <p:nvPr/>
        </p:nvCxnSpPr>
        <p:spPr>
          <a:xfrm>
            <a:off x="3647753" y="5946511"/>
            <a:ext cx="0" cy="396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矢印: 左右 74">
            <a:extLst>
              <a:ext uri="{FF2B5EF4-FFF2-40B4-BE49-F238E27FC236}">
                <a16:creationId xmlns:a16="http://schemas.microsoft.com/office/drawing/2014/main" id="{6CF28EBD-101E-8A8A-12D5-219136C22270}"/>
              </a:ext>
            </a:extLst>
          </p:cNvPr>
          <p:cNvSpPr/>
          <p:nvPr/>
        </p:nvSpPr>
        <p:spPr>
          <a:xfrm>
            <a:off x="1726725" y="5778938"/>
            <a:ext cx="190500" cy="884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074E94D-1622-E4B0-BAC5-8864E81F07D3}"/>
              </a:ext>
            </a:extLst>
          </p:cNvPr>
          <p:cNvSpPr/>
          <p:nvPr/>
        </p:nvSpPr>
        <p:spPr>
          <a:xfrm>
            <a:off x="1105853" y="5613823"/>
            <a:ext cx="583564" cy="4186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/>
              <a:t>帳票</a:t>
            </a:r>
            <a:br>
              <a:rPr kumimoji="1" lang="en-US" altLang="ja-JP" sz="900" dirty="0"/>
            </a:br>
            <a:r>
              <a:rPr kumimoji="1" lang="en-US" altLang="ja-JP" sz="900" dirty="0"/>
              <a:t>Form</a:t>
            </a:r>
            <a:endParaRPr kumimoji="1" lang="ja-JP" altLang="en-US" sz="9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FF10EC-3746-AFE4-AC97-3B440D1E1ECF}"/>
              </a:ext>
            </a:extLst>
          </p:cNvPr>
          <p:cNvSpPr/>
          <p:nvPr/>
        </p:nvSpPr>
        <p:spPr>
          <a:xfrm>
            <a:off x="1996679" y="5613822"/>
            <a:ext cx="583564" cy="4186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/>
              <a:t>単票</a:t>
            </a:r>
            <a:br>
              <a:rPr kumimoji="1" lang="en-US" altLang="ja-JP" sz="900" dirty="0"/>
            </a:br>
            <a:r>
              <a:rPr kumimoji="1" lang="en-US" altLang="ja-JP" sz="900" dirty="0"/>
              <a:t>Form</a:t>
            </a:r>
            <a:endParaRPr kumimoji="1" lang="ja-JP" altLang="en-US" sz="9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C85EA6D-0BF6-99B5-22B0-7DA600F4A3C3}"/>
              </a:ext>
            </a:extLst>
          </p:cNvPr>
          <p:cNvSpPr/>
          <p:nvPr/>
        </p:nvSpPr>
        <p:spPr>
          <a:xfrm>
            <a:off x="4427358" y="5616309"/>
            <a:ext cx="583564" cy="4186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/>
              <a:t>単票</a:t>
            </a:r>
            <a:br>
              <a:rPr kumimoji="1" lang="en-US" altLang="ja-JP" sz="900" dirty="0"/>
            </a:br>
            <a:r>
              <a:rPr kumimoji="1" lang="en-US" altLang="ja-JP" sz="900" dirty="0"/>
              <a:t>Form</a:t>
            </a:r>
            <a:endParaRPr kumimoji="1" lang="ja-JP" altLang="en-US" sz="9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DE9DE34C-EEA2-DD37-137B-A31190F6423F}"/>
              </a:ext>
            </a:extLst>
          </p:cNvPr>
          <p:cNvCxnSpPr>
            <a:cxnSpLocks/>
          </p:cNvCxnSpPr>
          <p:nvPr/>
        </p:nvCxnSpPr>
        <p:spPr>
          <a:xfrm>
            <a:off x="4132401" y="5342193"/>
            <a:ext cx="264160" cy="19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765FF5D-EA4F-B1AC-598B-7C6890F87EA6}"/>
              </a:ext>
            </a:extLst>
          </p:cNvPr>
          <p:cNvCxnSpPr>
            <a:cxnSpLocks/>
          </p:cNvCxnSpPr>
          <p:nvPr/>
        </p:nvCxnSpPr>
        <p:spPr>
          <a:xfrm flipH="1">
            <a:off x="4132401" y="6125137"/>
            <a:ext cx="322579" cy="218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3DA674C-EDAE-3FDF-D987-7EB506458B44}"/>
              </a:ext>
            </a:extLst>
          </p:cNvPr>
          <p:cNvSpPr/>
          <p:nvPr/>
        </p:nvSpPr>
        <p:spPr>
          <a:xfrm>
            <a:off x="627174" y="4550814"/>
            <a:ext cx="1661287" cy="2946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/>
              <a:t>連結コントロールのときは</a:t>
            </a:r>
            <a:br>
              <a:rPr kumimoji="1" lang="en-US" altLang="ja-JP" sz="900" dirty="0"/>
            </a:br>
            <a:r>
              <a:rPr kumimoji="1" lang="ja-JP" altLang="en-US" sz="900" dirty="0"/>
              <a:t>使わない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979CDA1-666F-BF31-CF82-5BBBA0D47868}"/>
              </a:ext>
            </a:extLst>
          </p:cNvPr>
          <p:cNvSpPr/>
          <p:nvPr/>
        </p:nvSpPr>
        <p:spPr>
          <a:xfrm>
            <a:off x="3323312" y="4563807"/>
            <a:ext cx="1687610" cy="2946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/>
              <a:t>非連結コントロールの値を</a:t>
            </a:r>
            <a:br>
              <a:rPr kumimoji="1" lang="en-US" altLang="ja-JP" sz="900" dirty="0"/>
            </a:br>
            <a:r>
              <a:rPr kumimoji="1" lang="ja-JP" altLang="en-US" sz="900" dirty="0"/>
              <a:t>保存する場合は必要</a:t>
            </a:r>
          </a:p>
        </p:txBody>
      </p:sp>
    </p:spTree>
    <p:extLst>
      <p:ext uri="{BB962C8B-B14F-4D97-AF65-F5344CB8AC3E}">
        <p14:creationId xmlns:p14="http://schemas.microsoft.com/office/powerpoint/2010/main" val="22305576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1396</TotalTime>
  <Words>2308</Words>
  <Application>Microsoft Office PowerPoint</Application>
  <PresentationFormat>A4 210 x 297 mm</PresentationFormat>
  <Paragraphs>398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ファセット</vt:lpstr>
      <vt:lpstr>AccessALAYAの始め方 =定数及び主な関数=</vt:lpstr>
      <vt:lpstr>1. ALAYAモジュールとライブラリ</vt:lpstr>
      <vt:lpstr>2. ALAYA定数と主な関数</vt:lpstr>
      <vt:lpstr>3. ALAYA関数</vt:lpstr>
      <vt:lpstr>4. 帳票Formの初期化</vt:lpstr>
      <vt:lpstr>PowerPoint プレゼンテーション</vt:lpstr>
      <vt:lpstr>PowerPoint プレゼンテーション</vt:lpstr>
      <vt:lpstr>5. 帳票Formのレコード保存</vt:lpstr>
      <vt:lpstr>単票Formのレコード保存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AccessALAYAの始め方 =起動スクリプト=</dc:title>
  <dc:creator>abete21</dc:creator>
  <cp:lastModifiedBy>哲一 阿部</cp:lastModifiedBy>
  <cp:revision>13</cp:revision>
  <dcterms:created xsi:type="dcterms:W3CDTF">2023-04-27T23:30:34Z</dcterms:created>
  <dcterms:modified xsi:type="dcterms:W3CDTF">2025-08-02T07:33:18Z</dcterms:modified>
</cp:coreProperties>
</file>