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Lst>
  <p:sldIdLst>
    <p:sldId id="256" r:id="rId2"/>
    <p:sldId id="257" r:id="rId3"/>
    <p:sldId id="259" r:id="rId4"/>
    <p:sldId id="258" r:id="rId5"/>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25" d="100"/>
          <a:sy n="125" d="100"/>
        </p:scale>
        <p:origin x="1374" y="-29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6350" y="-12231"/>
            <a:ext cx="6877353" cy="9930462"/>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847947" y="3473216"/>
            <a:ext cx="4370039" cy="2377992"/>
          </a:xfrm>
        </p:spPr>
        <p:txBody>
          <a:bodyPr anchor="b">
            <a:noAutofit/>
          </a:bodyPr>
          <a:lstStyle>
            <a:lvl1pPr algn="r">
              <a:defRPr sz="405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847947" y="5851205"/>
            <a:ext cx="4370039" cy="1584410"/>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3243024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6" cy="4916311"/>
          </a:xfrm>
        </p:spPr>
        <p:txBody>
          <a:bodyPr anchor="ctr">
            <a:normAutofit/>
          </a:bodyPr>
          <a:lstStyle>
            <a:lvl1pPr algn="l">
              <a:defRPr sz="33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200" y="6457245"/>
            <a:ext cx="4760786" cy="2269167"/>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368421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581164" y="880533"/>
            <a:ext cx="4554137"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825806" y="5246511"/>
            <a:ext cx="4064853" cy="550333"/>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457245"/>
            <a:ext cx="4760786" cy="2269167"/>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
        <p:nvSpPr>
          <p:cNvPr id="24" name="TextBox 23"/>
          <p:cNvSpPr txBox="1"/>
          <p:nvPr/>
        </p:nvSpPr>
        <p:spPr>
          <a:xfrm>
            <a:off x="362034" y="1141657"/>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5060775" y="4169470"/>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961177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457199" y="2790649"/>
            <a:ext cx="4760786" cy="3748998"/>
          </a:xfrm>
        </p:spPr>
        <p:txBody>
          <a:bodyPr anchor="b">
            <a:normAutofit/>
          </a:bodyPr>
          <a:lstStyle>
            <a:lvl1pPr algn="l">
              <a:defRPr sz="33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2622458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581164" y="880533"/>
            <a:ext cx="4554137"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457198" y="5796844"/>
            <a:ext cx="4760787" cy="742803"/>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
        <p:nvSpPr>
          <p:cNvPr id="24" name="TextBox 23"/>
          <p:cNvSpPr txBox="1"/>
          <p:nvPr/>
        </p:nvSpPr>
        <p:spPr>
          <a:xfrm>
            <a:off x="362034" y="1141657"/>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5060775" y="4169470"/>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738708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461886" y="880533"/>
            <a:ext cx="4756099"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457198" y="5796844"/>
            <a:ext cx="4760787" cy="742803"/>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20204280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4794853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82984" y="880534"/>
            <a:ext cx="734109" cy="7585429"/>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57199" y="880534"/>
            <a:ext cx="3896270" cy="7585429"/>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1494710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1563990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57199" y="3901254"/>
            <a:ext cx="4760786" cy="2638395"/>
          </a:xfrm>
        </p:spPr>
        <p:txBody>
          <a:bodyPr anchor="b"/>
          <a:lstStyle>
            <a:lvl1pPr algn="l">
              <a:defRPr sz="3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6539647"/>
            <a:ext cx="4760786" cy="12428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3919908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6" cy="1907822"/>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57200" y="3120851"/>
            <a:ext cx="2316082" cy="5605560"/>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2901903" y="3120853"/>
            <a:ext cx="2316083" cy="5605561"/>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3835594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5" cy="1907822"/>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3121420"/>
            <a:ext cx="2318004" cy="83237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57199" y="3953801"/>
            <a:ext cx="2318004" cy="47726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2899980" y="3121420"/>
            <a:ext cx="2318004" cy="83237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2899980" y="3953801"/>
            <a:ext cx="2318004" cy="47726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1866692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457199" y="880533"/>
            <a:ext cx="4760786" cy="1907822"/>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488571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2214796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199" y="2164650"/>
            <a:ext cx="2092637" cy="1846673"/>
          </a:xfrm>
        </p:spPr>
        <p:txBody>
          <a:bodyPr anchor="b">
            <a:normAutofit/>
          </a:bodyPr>
          <a:lstStyle>
            <a:lvl1pPr>
              <a:defRPr sz="1500"/>
            </a:lvl1pPr>
          </a:lstStyle>
          <a:p>
            <a:r>
              <a:rPr lang="ja-JP" altLang="en-US"/>
              <a:t>マスター タイトルの書式設定</a:t>
            </a:r>
            <a:endParaRPr lang="en-US" dirty="0"/>
          </a:p>
        </p:txBody>
      </p:sp>
      <p:sp>
        <p:nvSpPr>
          <p:cNvPr id="3" name="Content Placeholder 2"/>
          <p:cNvSpPr>
            <a:spLocks noGrp="1"/>
          </p:cNvSpPr>
          <p:nvPr>
            <p:ph idx="1"/>
          </p:nvPr>
        </p:nvSpPr>
        <p:spPr>
          <a:xfrm>
            <a:off x="2678456" y="743781"/>
            <a:ext cx="2539528" cy="798263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199" y="4011323"/>
            <a:ext cx="2092637" cy="3733093"/>
          </a:xfrm>
        </p:spPr>
        <p:txBody>
          <a:bodyPr>
            <a:normAutofit/>
          </a:bodyPr>
          <a:lstStyle>
            <a:lvl1pPr marL="0" indent="0">
              <a:buNone/>
              <a:defRPr sz="105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42454417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57199" y="6934200"/>
            <a:ext cx="4760786" cy="818622"/>
          </a:xfrm>
        </p:spPr>
        <p:txBody>
          <a:bodyPr anchor="b">
            <a:normAutofit/>
          </a:bodyPr>
          <a:lstStyle>
            <a:lvl1pPr algn="l">
              <a:defRPr sz="18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57199" y="880533"/>
            <a:ext cx="4760786" cy="5554926"/>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57199" y="7752822"/>
            <a:ext cx="4760786" cy="973590"/>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1351183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6350" y="-12231"/>
            <a:ext cx="6877354" cy="9930462"/>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457200" y="880533"/>
            <a:ext cx="4760785" cy="1907822"/>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3120853"/>
            <a:ext cx="4760786" cy="5605561"/>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053944" y="8726414"/>
            <a:ext cx="513099" cy="527403"/>
          </a:xfrm>
          <a:prstGeom prst="rect">
            <a:avLst/>
          </a:prstGeom>
        </p:spPr>
        <p:txBody>
          <a:bodyPr vert="horz" lIns="91440" tIns="45720" rIns="91440" bIns="45720" rtlCol="0" anchor="ctr"/>
          <a:lstStyle>
            <a:lvl1pPr algn="r">
              <a:defRPr sz="675">
                <a:solidFill>
                  <a:schemeClr val="tx1">
                    <a:tint val="75000"/>
                  </a:schemeClr>
                </a:solidFill>
              </a:defRPr>
            </a:lvl1p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3"/>
          </p:nvPr>
        </p:nvSpPr>
        <p:spPr>
          <a:xfrm>
            <a:off x="457200" y="8726414"/>
            <a:ext cx="3467230" cy="527403"/>
          </a:xfrm>
          <a:prstGeom prst="rect">
            <a:avLst/>
          </a:prstGeom>
        </p:spPr>
        <p:txBody>
          <a:bodyPr vert="horz" lIns="91440" tIns="45720" rIns="91440" bIns="45720" rtlCol="0" anchor="ctr"/>
          <a:lstStyle>
            <a:lvl1pPr algn="l">
              <a:defRPr sz="675">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33507" y="8726414"/>
            <a:ext cx="384479" cy="527403"/>
          </a:xfrm>
          <a:prstGeom prst="rect">
            <a:avLst/>
          </a:prstGeom>
        </p:spPr>
        <p:txBody>
          <a:bodyPr vert="horz" lIns="91440" tIns="45720" rIns="91440" bIns="45720" rtlCol="0" anchor="ctr"/>
          <a:lstStyle>
            <a:lvl1pPr algn="r">
              <a:defRPr sz="675">
                <a:solidFill>
                  <a:schemeClr val="accent1"/>
                </a:solidFill>
              </a:defRPr>
            </a:lvl1p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70904535"/>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Lst>
  <p:txStyles>
    <p:titleStyle>
      <a:lvl1pPr algn="l" defTabSz="342900" rtl="0" eaLnBrk="1" latinLnBrk="0" hangingPunct="1">
        <a:spcBef>
          <a:spcPct val="0"/>
        </a:spcBef>
        <a:buNone/>
        <a:defRPr kumimoji="1" sz="27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kumimoji="1"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kumimoji="1"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kumimoji="1" sz="1350" kern="1200">
          <a:solidFill>
            <a:schemeClr val="tx1"/>
          </a:solidFill>
          <a:latin typeface="+mn-lt"/>
          <a:ea typeface="+mn-ea"/>
          <a:cs typeface="+mn-cs"/>
        </a:defRPr>
      </a:lvl1pPr>
      <a:lvl2pPr marL="342900" algn="l" defTabSz="342900" rtl="0" eaLnBrk="1" latinLnBrk="0" hangingPunct="1">
        <a:defRPr kumimoji="1" sz="1350" kern="1200">
          <a:solidFill>
            <a:schemeClr val="tx1"/>
          </a:solidFill>
          <a:latin typeface="+mn-lt"/>
          <a:ea typeface="+mn-ea"/>
          <a:cs typeface="+mn-cs"/>
        </a:defRPr>
      </a:lvl2pPr>
      <a:lvl3pPr marL="685800" algn="l" defTabSz="342900" rtl="0" eaLnBrk="1" latinLnBrk="0" hangingPunct="1">
        <a:defRPr kumimoji="1" sz="1350" kern="1200">
          <a:solidFill>
            <a:schemeClr val="tx1"/>
          </a:solidFill>
          <a:latin typeface="+mn-lt"/>
          <a:ea typeface="+mn-ea"/>
          <a:cs typeface="+mn-cs"/>
        </a:defRPr>
      </a:lvl3pPr>
      <a:lvl4pPr marL="1028700" algn="l" defTabSz="342900" rtl="0" eaLnBrk="1" latinLnBrk="0" hangingPunct="1">
        <a:defRPr kumimoji="1" sz="1350" kern="1200">
          <a:solidFill>
            <a:schemeClr val="tx1"/>
          </a:solidFill>
          <a:latin typeface="+mn-lt"/>
          <a:ea typeface="+mn-ea"/>
          <a:cs typeface="+mn-cs"/>
        </a:defRPr>
      </a:lvl4pPr>
      <a:lvl5pPr marL="1371600" algn="l" defTabSz="342900" rtl="0" eaLnBrk="1" latinLnBrk="0" hangingPunct="1">
        <a:defRPr kumimoji="1" sz="1350" kern="1200">
          <a:solidFill>
            <a:schemeClr val="tx1"/>
          </a:solidFill>
          <a:latin typeface="+mn-lt"/>
          <a:ea typeface="+mn-ea"/>
          <a:cs typeface="+mn-cs"/>
        </a:defRPr>
      </a:lvl5pPr>
      <a:lvl6pPr marL="1714500" algn="l" defTabSz="342900" rtl="0" eaLnBrk="1" latinLnBrk="0" hangingPunct="1">
        <a:defRPr kumimoji="1" sz="1350" kern="1200">
          <a:solidFill>
            <a:schemeClr val="tx1"/>
          </a:solidFill>
          <a:latin typeface="+mn-lt"/>
          <a:ea typeface="+mn-ea"/>
          <a:cs typeface="+mn-cs"/>
        </a:defRPr>
      </a:lvl6pPr>
      <a:lvl7pPr marL="2057400" algn="l" defTabSz="342900" rtl="0" eaLnBrk="1" latinLnBrk="0" hangingPunct="1">
        <a:defRPr kumimoji="1" sz="1350" kern="1200">
          <a:solidFill>
            <a:schemeClr val="tx1"/>
          </a:solidFill>
          <a:latin typeface="+mn-lt"/>
          <a:ea typeface="+mn-ea"/>
          <a:cs typeface="+mn-cs"/>
        </a:defRPr>
      </a:lvl7pPr>
      <a:lvl8pPr marL="2400300" algn="l" defTabSz="342900" rtl="0" eaLnBrk="1" latinLnBrk="0" hangingPunct="1">
        <a:defRPr kumimoji="1" sz="1350" kern="1200">
          <a:solidFill>
            <a:schemeClr val="tx1"/>
          </a:solidFill>
          <a:latin typeface="+mn-lt"/>
          <a:ea typeface="+mn-ea"/>
          <a:cs typeface="+mn-cs"/>
        </a:defRPr>
      </a:lvl8pPr>
      <a:lvl9pPr marL="2743200" algn="l" defTabSz="3429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E91211-DE8D-B330-1C16-ADA54D7EE2BD}"/>
              </a:ext>
            </a:extLst>
          </p:cNvPr>
          <p:cNvSpPr>
            <a:spLocks noGrp="1"/>
          </p:cNvSpPr>
          <p:nvPr>
            <p:ph type="ctrTitle"/>
          </p:nvPr>
        </p:nvSpPr>
        <p:spPr>
          <a:xfrm>
            <a:off x="857250" y="1621191"/>
            <a:ext cx="5143500" cy="1871309"/>
          </a:xfrm>
        </p:spPr>
        <p:txBody>
          <a:bodyPr/>
          <a:lstStyle/>
          <a:p>
            <a:r>
              <a:rPr kumimoji="1" lang="en-US" altLang="ja-JP" dirty="0" err="1"/>
              <a:t>AccessALAYA</a:t>
            </a:r>
            <a:r>
              <a:rPr kumimoji="1" lang="ja-JP" altLang="en-US" dirty="0"/>
              <a:t>の始め方</a:t>
            </a:r>
            <a:br>
              <a:rPr kumimoji="1" lang="en-US" altLang="ja-JP" dirty="0"/>
            </a:br>
            <a:r>
              <a:rPr kumimoji="1" lang="en-US" altLang="ja-JP" sz="3200" dirty="0"/>
              <a:t>=</a:t>
            </a:r>
            <a:r>
              <a:rPr kumimoji="1" lang="ja-JP" altLang="en-US" sz="3200" dirty="0"/>
              <a:t>起動スクリプト</a:t>
            </a:r>
            <a:r>
              <a:rPr kumimoji="1" lang="en-US" altLang="ja-JP" sz="3200" dirty="0"/>
              <a:t>=</a:t>
            </a:r>
            <a:endParaRPr kumimoji="1" lang="ja-JP" altLang="en-US" dirty="0"/>
          </a:p>
        </p:txBody>
      </p:sp>
      <p:sp>
        <p:nvSpPr>
          <p:cNvPr id="3" name="字幕 2">
            <a:extLst>
              <a:ext uri="{FF2B5EF4-FFF2-40B4-BE49-F238E27FC236}">
                <a16:creationId xmlns:a16="http://schemas.microsoft.com/office/drawing/2014/main" id="{EA7E498F-7217-6C23-E6D5-94F60F3D7896}"/>
              </a:ext>
            </a:extLst>
          </p:cNvPr>
          <p:cNvSpPr>
            <a:spLocks noGrp="1"/>
          </p:cNvSpPr>
          <p:nvPr>
            <p:ph type="subTitle" idx="1"/>
          </p:nvPr>
        </p:nvSpPr>
        <p:spPr>
          <a:xfrm>
            <a:off x="857250" y="5202944"/>
            <a:ext cx="5143500" cy="842256"/>
          </a:xfrm>
        </p:spPr>
        <p:txBody>
          <a:bodyPr/>
          <a:lstStyle/>
          <a:p>
            <a:r>
              <a:rPr kumimoji="1" lang="en-US" altLang="ja-JP" dirty="0"/>
              <a:t>Access</a:t>
            </a:r>
            <a:r>
              <a:rPr kumimoji="1" lang="ja-JP" altLang="en-US" dirty="0"/>
              <a:t>によるアプリケーションフレームワーク</a:t>
            </a:r>
            <a:endParaRPr kumimoji="1" lang="en-US" altLang="ja-JP" dirty="0"/>
          </a:p>
          <a:p>
            <a:r>
              <a:rPr lang="ja-JP" altLang="en-US" dirty="0"/>
              <a:t>始め方解説資料 ⑤</a:t>
            </a:r>
            <a:endParaRPr kumimoji="1" lang="ja-JP" altLang="en-US" dirty="0"/>
          </a:p>
        </p:txBody>
      </p:sp>
      <p:sp>
        <p:nvSpPr>
          <p:cNvPr id="4" name="テキスト ボックス 3">
            <a:extLst>
              <a:ext uri="{FF2B5EF4-FFF2-40B4-BE49-F238E27FC236}">
                <a16:creationId xmlns:a16="http://schemas.microsoft.com/office/drawing/2014/main" id="{F2CD7544-9782-C572-6953-715BD98A5655}"/>
              </a:ext>
            </a:extLst>
          </p:cNvPr>
          <p:cNvSpPr txBox="1"/>
          <p:nvPr/>
        </p:nvSpPr>
        <p:spPr>
          <a:xfrm>
            <a:off x="1438275" y="9444335"/>
            <a:ext cx="3268510" cy="430887"/>
          </a:xfrm>
          <a:prstGeom prst="rect">
            <a:avLst/>
          </a:prstGeom>
          <a:noFill/>
        </p:spPr>
        <p:txBody>
          <a:bodyPr wrap="square" rtlCol="0">
            <a:spAutoFit/>
          </a:bodyPr>
          <a:lstStyle/>
          <a:p>
            <a:pPr algn="ctr"/>
            <a:r>
              <a:rPr kumimoji="1" lang="en-US" altLang="ja-JP" sz="1050" dirty="0"/>
              <a:t>©</a:t>
            </a:r>
            <a:r>
              <a:rPr kumimoji="1" lang="ja-JP" altLang="en-US" sz="1050" dirty="0"/>
              <a:t> </a:t>
            </a:r>
            <a:r>
              <a:rPr kumimoji="1" lang="en-US" altLang="ja-JP" sz="1050" dirty="0"/>
              <a:t>2022</a:t>
            </a:r>
            <a:r>
              <a:rPr kumimoji="1" lang="ja-JP" altLang="en-US" sz="1050" dirty="0"/>
              <a:t> </a:t>
            </a:r>
            <a:r>
              <a:rPr kumimoji="1" lang="en-US" altLang="ja-JP" sz="1050" dirty="0" err="1"/>
              <a:t>AccessALAYA</a:t>
            </a:r>
            <a:endParaRPr kumimoji="1" lang="en-US" altLang="ja-JP" sz="1050" dirty="0"/>
          </a:p>
          <a:p>
            <a:pPr algn="ctr"/>
            <a:r>
              <a:rPr kumimoji="1" lang="ja-JP" altLang="en-US" sz="1050" dirty="0"/>
              <a:t>問い合わせは</a:t>
            </a:r>
            <a:r>
              <a:rPr kumimoji="1" lang="en-US" altLang="ja-JP" sz="1050" dirty="0"/>
              <a:t>AccessALAYA@gmail.com</a:t>
            </a:r>
            <a:endParaRPr kumimoji="1" lang="ja-JP" altLang="en-US" sz="1050" dirty="0"/>
          </a:p>
        </p:txBody>
      </p:sp>
    </p:spTree>
    <p:extLst>
      <p:ext uri="{BB962C8B-B14F-4D97-AF65-F5344CB8AC3E}">
        <p14:creationId xmlns:p14="http://schemas.microsoft.com/office/powerpoint/2010/main" val="3233240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F5E413-731C-3864-2925-25E15CBCEF2D}"/>
              </a:ext>
            </a:extLst>
          </p:cNvPr>
          <p:cNvSpPr>
            <a:spLocks noGrp="1"/>
          </p:cNvSpPr>
          <p:nvPr>
            <p:ph type="title"/>
          </p:nvPr>
        </p:nvSpPr>
        <p:spPr>
          <a:xfrm>
            <a:off x="298393" y="348660"/>
            <a:ext cx="5651500" cy="554567"/>
          </a:xfrm>
        </p:spPr>
        <p:txBody>
          <a:bodyPr/>
          <a:lstStyle/>
          <a:p>
            <a:r>
              <a:rPr kumimoji="1" lang="en-US" altLang="ja-JP" dirty="0"/>
              <a:t>1.ALAYA</a:t>
            </a:r>
            <a:r>
              <a:rPr kumimoji="1" lang="ja-JP" altLang="en-US" dirty="0"/>
              <a:t>起動スクリプト</a:t>
            </a:r>
          </a:p>
        </p:txBody>
      </p:sp>
      <p:sp>
        <p:nvSpPr>
          <p:cNvPr id="6" name="テキスト ボックス 5">
            <a:extLst>
              <a:ext uri="{FF2B5EF4-FFF2-40B4-BE49-F238E27FC236}">
                <a16:creationId xmlns:a16="http://schemas.microsoft.com/office/drawing/2014/main" id="{63BC9724-B466-A6E7-9224-C81E78FB0254}"/>
              </a:ext>
            </a:extLst>
          </p:cNvPr>
          <p:cNvSpPr txBox="1"/>
          <p:nvPr/>
        </p:nvSpPr>
        <p:spPr>
          <a:xfrm>
            <a:off x="457200" y="901562"/>
            <a:ext cx="6095999" cy="1150315"/>
          </a:xfrm>
          <a:prstGeom prst="rect">
            <a:avLst/>
          </a:prstGeom>
          <a:noFill/>
          <a:ln>
            <a:noFill/>
          </a:ln>
        </p:spPr>
        <p:txBody>
          <a:bodyPr wrap="square" rtlCol="0">
            <a:spAutoFit/>
          </a:bodyPr>
          <a:lstStyle/>
          <a:p>
            <a:pPr>
              <a:lnSpc>
                <a:spcPct val="150000"/>
              </a:lnSpc>
            </a:pPr>
            <a:r>
              <a:rPr kumimoji="1" lang="ja-JP" altLang="en-US" sz="1100" dirty="0"/>
              <a:t>　</a:t>
            </a:r>
            <a:r>
              <a:rPr kumimoji="1" lang="en-US" altLang="ja-JP" sz="1100" dirty="0"/>
              <a:t>ALAYA</a:t>
            </a:r>
            <a:r>
              <a:rPr kumimoji="1" lang="ja-JP" altLang="en-US" sz="1100" dirty="0"/>
              <a:t>メニュー起動スクリプトは</a:t>
            </a:r>
            <a:r>
              <a:rPr kumimoji="1" lang="en-US" altLang="ja-JP" sz="1100" dirty="0"/>
              <a:t>GUI</a:t>
            </a:r>
            <a:r>
              <a:rPr kumimoji="1" lang="ja-JP" altLang="en-US" sz="1100" dirty="0"/>
              <a:t>モジュールのバージョン管理、アップグレードと配布管理を行います。スクリプトはテキストで記述された</a:t>
            </a:r>
            <a:r>
              <a:rPr kumimoji="1" lang="en-US" altLang="ja-JP" sz="1100" dirty="0"/>
              <a:t>VBScript</a:t>
            </a:r>
            <a:r>
              <a:rPr kumimoji="1" lang="ja-JP" altLang="en-US" sz="1100" dirty="0"/>
              <a:t>なので解読はそれほど難しくないでしょう。</a:t>
            </a:r>
            <a:endParaRPr kumimoji="1" lang="en-US" altLang="ja-JP" sz="1100" dirty="0"/>
          </a:p>
          <a:p>
            <a:pPr>
              <a:lnSpc>
                <a:spcPct val="200000"/>
              </a:lnSpc>
            </a:pPr>
            <a:r>
              <a:rPr kumimoji="1" lang="ja-JP" altLang="en-US" sz="1100" dirty="0"/>
              <a:t>　本章ではこのスクリプトについて解説します。</a:t>
            </a:r>
            <a:endParaRPr kumimoji="1" lang="en-US" altLang="ja-JP" sz="1100" dirty="0"/>
          </a:p>
        </p:txBody>
      </p:sp>
      <p:pic>
        <p:nvPicPr>
          <p:cNvPr id="9" name="図 8">
            <a:extLst>
              <a:ext uri="{FF2B5EF4-FFF2-40B4-BE49-F238E27FC236}">
                <a16:creationId xmlns:a16="http://schemas.microsoft.com/office/drawing/2014/main" id="{B275DC68-0956-6FA0-B4C9-8E35B16CFD66}"/>
              </a:ext>
            </a:extLst>
          </p:cNvPr>
          <p:cNvPicPr>
            <a:picLocks noChangeAspect="1"/>
          </p:cNvPicPr>
          <p:nvPr/>
        </p:nvPicPr>
        <p:blipFill>
          <a:blip r:embed="rId2"/>
          <a:stretch>
            <a:fillRect/>
          </a:stretch>
        </p:blipFill>
        <p:spPr>
          <a:xfrm>
            <a:off x="340361" y="2771956"/>
            <a:ext cx="4662488" cy="2438400"/>
          </a:xfrm>
          <a:prstGeom prst="rect">
            <a:avLst/>
          </a:prstGeom>
        </p:spPr>
      </p:pic>
      <p:sp>
        <p:nvSpPr>
          <p:cNvPr id="13" name="テキスト ボックス 12">
            <a:extLst>
              <a:ext uri="{FF2B5EF4-FFF2-40B4-BE49-F238E27FC236}">
                <a16:creationId xmlns:a16="http://schemas.microsoft.com/office/drawing/2014/main" id="{994FD112-8BF6-75E3-8EB9-3F09AB32AC01}"/>
              </a:ext>
            </a:extLst>
          </p:cNvPr>
          <p:cNvSpPr txBox="1"/>
          <p:nvPr/>
        </p:nvSpPr>
        <p:spPr>
          <a:xfrm>
            <a:off x="271462" y="6039051"/>
            <a:ext cx="6315075" cy="1848583"/>
          </a:xfrm>
          <a:prstGeom prst="rect">
            <a:avLst/>
          </a:prstGeom>
          <a:noFill/>
          <a:ln>
            <a:noFill/>
          </a:ln>
        </p:spPr>
        <p:txBody>
          <a:bodyPr wrap="square" rtlCol="0">
            <a:spAutoFit/>
          </a:bodyPr>
          <a:lstStyle/>
          <a:p>
            <a:pPr>
              <a:lnSpc>
                <a:spcPct val="150000"/>
              </a:lnSpc>
            </a:pPr>
            <a:r>
              <a:rPr kumimoji="1" lang="ja-JP" altLang="en-US" sz="1100" dirty="0"/>
              <a:t>　通常メニューと管理者用メニューがあり、デフォルト</a:t>
            </a:r>
            <a:r>
              <a:rPr kumimoji="1" lang="en-US" altLang="ja-JP" sz="1100" dirty="0"/>
              <a:t>(Y)</a:t>
            </a:r>
            <a:r>
              <a:rPr kumimoji="1" lang="ja-JP" altLang="en-US" sz="1100" dirty="0"/>
              <a:t>では通常メニューが起動しますが、</a:t>
            </a:r>
            <a:endParaRPr kumimoji="1" lang="en-US" altLang="ja-JP" sz="1100" dirty="0"/>
          </a:p>
          <a:p>
            <a:pPr>
              <a:lnSpc>
                <a:spcPct val="150000"/>
              </a:lnSpc>
            </a:pPr>
            <a:r>
              <a:rPr kumimoji="1" lang="en-US" altLang="ja-JP" sz="1100" dirty="0"/>
              <a:t>Y/N</a:t>
            </a:r>
            <a:r>
              <a:rPr kumimoji="1" lang="ja-JP" altLang="en-US" sz="1100" dirty="0"/>
              <a:t>投入で「</a:t>
            </a:r>
            <a:r>
              <a:rPr kumimoji="1" lang="en-US" altLang="ja-JP" sz="1100" dirty="0"/>
              <a:t>ad</a:t>
            </a:r>
            <a:r>
              <a:rPr kumimoji="1" lang="ja-JP" altLang="en-US" sz="1100" dirty="0"/>
              <a:t>」と投入すると管理者メニュー</a:t>
            </a:r>
            <a:r>
              <a:rPr kumimoji="1" lang="en-US" altLang="ja-JP" sz="1100" dirty="0"/>
              <a:t>(admin</a:t>
            </a:r>
            <a:r>
              <a:rPr kumimoji="1" lang="ja-JP" altLang="en-US" sz="1100" dirty="0"/>
              <a:t> </a:t>
            </a:r>
            <a:r>
              <a:rPr kumimoji="1" lang="en-US" altLang="ja-JP" sz="1100" dirty="0"/>
              <a:t>menu)</a:t>
            </a:r>
            <a:r>
              <a:rPr kumimoji="1" lang="ja-JP" altLang="en-US" sz="1100" dirty="0"/>
              <a:t>に遷移します。</a:t>
            </a:r>
            <a:endParaRPr kumimoji="1" lang="en-US" altLang="ja-JP" sz="1100" dirty="0"/>
          </a:p>
          <a:p>
            <a:pPr>
              <a:lnSpc>
                <a:spcPct val="150000"/>
              </a:lnSpc>
            </a:pPr>
            <a:r>
              <a:rPr kumimoji="1" lang="ja-JP" altLang="en-US" sz="1100" dirty="0"/>
              <a:t>　スクリプトファイル名は任意です。自分のプロジェクトに合わせて自由に変更して構いません。</a:t>
            </a:r>
            <a:endParaRPr kumimoji="1" lang="en-US" altLang="ja-JP" sz="1100" dirty="0"/>
          </a:p>
          <a:p>
            <a:pPr>
              <a:lnSpc>
                <a:spcPct val="150000"/>
              </a:lnSpc>
            </a:pPr>
            <a:r>
              <a:rPr kumimoji="1" lang="ja-JP" altLang="en-US" sz="1100" dirty="0"/>
              <a:t>　必要に応じてスクリプトも更新することがあるので、クライアントにはスクリプトのショートカットを配布したほうが良いでしょう。</a:t>
            </a:r>
            <a:endParaRPr kumimoji="1" lang="en-US" altLang="ja-JP" sz="1100" dirty="0"/>
          </a:p>
          <a:p>
            <a:pPr>
              <a:lnSpc>
                <a:spcPct val="150000"/>
              </a:lnSpc>
            </a:pPr>
            <a:r>
              <a:rPr kumimoji="1" lang="ja-JP" altLang="en-US" sz="1100" dirty="0"/>
              <a:t>　なお、ショートカットでなくスクリプトそのものを配布する場合は、スクリプトを編集して「</a:t>
            </a:r>
            <a:r>
              <a:rPr kumimoji="1" lang="en-US" altLang="ja-JP" sz="1100" dirty="0" err="1"/>
              <a:t>MenuFolder</a:t>
            </a:r>
            <a:r>
              <a:rPr kumimoji="1" lang="ja-JP" altLang="en-US" sz="1100" dirty="0"/>
              <a:t>」に絶対パスを指定して配布するようにしてください。</a:t>
            </a:r>
            <a:endParaRPr kumimoji="1" lang="en-US" altLang="ja-JP" sz="1100" dirty="0"/>
          </a:p>
        </p:txBody>
      </p:sp>
      <p:pic>
        <p:nvPicPr>
          <p:cNvPr id="14" name="図 13">
            <a:extLst>
              <a:ext uri="{FF2B5EF4-FFF2-40B4-BE49-F238E27FC236}">
                <a16:creationId xmlns:a16="http://schemas.microsoft.com/office/drawing/2014/main" id="{AE8A9AD2-E76D-02E7-723D-13E261F7701F}"/>
              </a:ext>
            </a:extLst>
          </p:cNvPr>
          <p:cNvPicPr>
            <a:picLocks noChangeAspect="1"/>
          </p:cNvPicPr>
          <p:nvPr/>
        </p:nvPicPr>
        <p:blipFill>
          <a:blip r:embed="rId3"/>
          <a:stretch>
            <a:fillRect/>
          </a:stretch>
        </p:blipFill>
        <p:spPr>
          <a:xfrm>
            <a:off x="533343" y="2156514"/>
            <a:ext cx="272172" cy="319694"/>
          </a:xfrm>
          <a:prstGeom prst="rect">
            <a:avLst/>
          </a:prstGeom>
        </p:spPr>
      </p:pic>
      <p:sp>
        <p:nvSpPr>
          <p:cNvPr id="15" name="テキスト ボックス 14">
            <a:extLst>
              <a:ext uri="{FF2B5EF4-FFF2-40B4-BE49-F238E27FC236}">
                <a16:creationId xmlns:a16="http://schemas.microsoft.com/office/drawing/2014/main" id="{0D69CD01-EA6D-28C4-8B7B-CE92B037E2EC}"/>
              </a:ext>
            </a:extLst>
          </p:cNvPr>
          <p:cNvSpPr txBox="1"/>
          <p:nvPr/>
        </p:nvSpPr>
        <p:spPr>
          <a:xfrm>
            <a:off x="805515" y="2209215"/>
            <a:ext cx="1975785" cy="246221"/>
          </a:xfrm>
          <a:prstGeom prst="rect">
            <a:avLst/>
          </a:prstGeom>
          <a:noFill/>
        </p:spPr>
        <p:txBody>
          <a:bodyPr wrap="square" rtlCol="0">
            <a:spAutoFit/>
          </a:bodyPr>
          <a:lstStyle/>
          <a:p>
            <a:r>
              <a:rPr lang="en-US" altLang="ja-JP" sz="1000" dirty="0"/>
              <a:t>ALAYA</a:t>
            </a:r>
            <a:r>
              <a:rPr lang="ja-JP" altLang="en-US" sz="1000" dirty="0"/>
              <a:t>メニュー起動</a:t>
            </a:r>
            <a:r>
              <a:rPr lang="en-US" altLang="ja-JP" sz="1000" dirty="0"/>
              <a:t>.</a:t>
            </a:r>
            <a:r>
              <a:rPr lang="en-US" altLang="ja-JP" sz="1000" dirty="0" err="1"/>
              <a:t>vbs</a:t>
            </a:r>
            <a:endParaRPr lang="en-US" altLang="ja-JP" sz="1000" dirty="0"/>
          </a:p>
        </p:txBody>
      </p:sp>
      <p:pic>
        <p:nvPicPr>
          <p:cNvPr id="4" name="図 3">
            <a:extLst>
              <a:ext uri="{FF2B5EF4-FFF2-40B4-BE49-F238E27FC236}">
                <a16:creationId xmlns:a16="http://schemas.microsoft.com/office/drawing/2014/main" id="{4C246716-75F0-EE64-9DC4-D4C1A39D1830}"/>
              </a:ext>
            </a:extLst>
          </p:cNvPr>
          <p:cNvPicPr>
            <a:picLocks noChangeAspect="1"/>
          </p:cNvPicPr>
          <p:nvPr/>
        </p:nvPicPr>
        <p:blipFill>
          <a:blip r:embed="rId4"/>
          <a:stretch>
            <a:fillRect/>
          </a:stretch>
        </p:blipFill>
        <p:spPr>
          <a:xfrm>
            <a:off x="805604" y="3942241"/>
            <a:ext cx="3090651" cy="1327726"/>
          </a:xfrm>
          <a:prstGeom prst="rect">
            <a:avLst/>
          </a:prstGeom>
        </p:spPr>
      </p:pic>
      <p:pic>
        <p:nvPicPr>
          <p:cNvPr id="7" name="図 6">
            <a:extLst>
              <a:ext uri="{FF2B5EF4-FFF2-40B4-BE49-F238E27FC236}">
                <a16:creationId xmlns:a16="http://schemas.microsoft.com/office/drawing/2014/main" id="{C7F62320-FDE8-CF8B-BC30-54299B0E5BCA}"/>
              </a:ext>
            </a:extLst>
          </p:cNvPr>
          <p:cNvPicPr>
            <a:picLocks noChangeAspect="1"/>
          </p:cNvPicPr>
          <p:nvPr/>
        </p:nvPicPr>
        <p:blipFill>
          <a:blip r:embed="rId5"/>
          <a:stretch>
            <a:fillRect/>
          </a:stretch>
        </p:blipFill>
        <p:spPr>
          <a:xfrm>
            <a:off x="4023496" y="3611986"/>
            <a:ext cx="2619690" cy="2138267"/>
          </a:xfrm>
          <a:prstGeom prst="rect">
            <a:avLst/>
          </a:prstGeom>
        </p:spPr>
      </p:pic>
      <p:sp>
        <p:nvSpPr>
          <p:cNvPr id="8" name="矢印: 右 7">
            <a:extLst>
              <a:ext uri="{FF2B5EF4-FFF2-40B4-BE49-F238E27FC236}">
                <a16:creationId xmlns:a16="http://schemas.microsoft.com/office/drawing/2014/main" id="{48E6B26B-AA1B-EB99-4BBB-DB028033530C}"/>
              </a:ext>
            </a:extLst>
          </p:cNvPr>
          <p:cNvSpPr/>
          <p:nvPr/>
        </p:nvSpPr>
        <p:spPr>
          <a:xfrm>
            <a:off x="3617148" y="5232847"/>
            <a:ext cx="347876" cy="3239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68CEA83D-CD21-0CFA-0FD1-975D8A6A24B1}"/>
              </a:ext>
            </a:extLst>
          </p:cNvPr>
          <p:cNvSpPr txBox="1"/>
          <p:nvPr/>
        </p:nvSpPr>
        <p:spPr>
          <a:xfrm>
            <a:off x="1167438" y="5286415"/>
            <a:ext cx="2449710" cy="253916"/>
          </a:xfrm>
          <a:prstGeom prst="rect">
            <a:avLst/>
          </a:prstGeom>
          <a:noFill/>
        </p:spPr>
        <p:txBody>
          <a:bodyPr wrap="none" rtlCol="0">
            <a:spAutoFit/>
          </a:bodyPr>
          <a:lstStyle/>
          <a:p>
            <a:r>
              <a:rPr kumimoji="1" lang="en-US" altLang="ja-JP" sz="1050" dirty="0"/>
              <a:t>[ad]</a:t>
            </a:r>
            <a:r>
              <a:rPr kumimoji="1" lang="ja-JP" altLang="en-US" sz="1050" dirty="0"/>
              <a:t>と指定すると管理者モードに遷移</a:t>
            </a:r>
          </a:p>
        </p:txBody>
      </p:sp>
    </p:spTree>
    <p:extLst>
      <p:ext uri="{BB962C8B-B14F-4D97-AF65-F5344CB8AC3E}">
        <p14:creationId xmlns:p14="http://schemas.microsoft.com/office/powerpoint/2010/main" val="22955823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6CC2946-0B61-5759-517A-5B5C97D2244B}"/>
              </a:ext>
            </a:extLst>
          </p:cNvPr>
          <p:cNvSpPr>
            <a:spLocks noGrp="1"/>
          </p:cNvSpPr>
          <p:nvPr>
            <p:ph type="title"/>
          </p:nvPr>
        </p:nvSpPr>
        <p:spPr>
          <a:xfrm>
            <a:off x="457199" y="243811"/>
            <a:ext cx="4629150" cy="462492"/>
          </a:xfrm>
        </p:spPr>
        <p:txBody>
          <a:bodyPr>
            <a:normAutofit fontScale="90000"/>
          </a:bodyPr>
          <a:lstStyle/>
          <a:p>
            <a:r>
              <a:rPr kumimoji="1" lang="en-US" altLang="ja-JP" dirty="0"/>
              <a:t>3.</a:t>
            </a:r>
            <a:r>
              <a:rPr kumimoji="1" lang="ja-JP" altLang="en-US" dirty="0"/>
              <a:t> 管理者メニュー</a:t>
            </a:r>
          </a:p>
        </p:txBody>
      </p:sp>
      <p:sp>
        <p:nvSpPr>
          <p:cNvPr id="4" name="テキスト ボックス 3">
            <a:extLst>
              <a:ext uri="{FF2B5EF4-FFF2-40B4-BE49-F238E27FC236}">
                <a16:creationId xmlns:a16="http://schemas.microsoft.com/office/drawing/2014/main" id="{7FDFD002-B4EB-DBE6-B520-1D95DD63705E}"/>
              </a:ext>
            </a:extLst>
          </p:cNvPr>
          <p:cNvSpPr txBox="1"/>
          <p:nvPr/>
        </p:nvSpPr>
        <p:spPr>
          <a:xfrm>
            <a:off x="233958" y="791715"/>
            <a:ext cx="6315075" cy="314510"/>
          </a:xfrm>
          <a:prstGeom prst="rect">
            <a:avLst/>
          </a:prstGeom>
          <a:noFill/>
          <a:ln>
            <a:noFill/>
          </a:ln>
        </p:spPr>
        <p:txBody>
          <a:bodyPr wrap="square" rtlCol="0">
            <a:spAutoFit/>
          </a:bodyPr>
          <a:lstStyle/>
          <a:p>
            <a:pPr>
              <a:lnSpc>
                <a:spcPct val="150000"/>
              </a:lnSpc>
            </a:pPr>
            <a:r>
              <a:rPr kumimoji="1" lang="ja-JP" altLang="en-US" sz="1050" dirty="0"/>
              <a:t>　通常メニューから隠しコマンドの「</a:t>
            </a:r>
            <a:r>
              <a:rPr kumimoji="1" lang="en-US" altLang="ja-JP" sz="1050" dirty="0"/>
              <a:t>ad</a:t>
            </a:r>
            <a:r>
              <a:rPr kumimoji="1" lang="ja-JP" altLang="en-US" sz="1050" dirty="0"/>
              <a:t>」を入力すると管理者メニューに遷移します。</a:t>
            </a:r>
            <a:endParaRPr kumimoji="1" lang="en-US" altLang="ja-JP" sz="1050" dirty="0"/>
          </a:p>
        </p:txBody>
      </p:sp>
      <p:sp>
        <p:nvSpPr>
          <p:cNvPr id="8" name="テキスト ボックス 7">
            <a:extLst>
              <a:ext uri="{FF2B5EF4-FFF2-40B4-BE49-F238E27FC236}">
                <a16:creationId xmlns:a16="http://schemas.microsoft.com/office/drawing/2014/main" id="{13EDEBAB-EE8C-0AEA-10CD-371B559B56FD}"/>
              </a:ext>
            </a:extLst>
          </p:cNvPr>
          <p:cNvSpPr txBox="1"/>
          <p:nvPr/>
        </p:nvSpPr>
        <p:spPr>
          <a:xfrm>
            <a:off x="308966" y="3321819"/>
            <a:ext cx="6240067" cy="3766416"/>
          </a:xfrm>
          <a:prstGeom prst="rect">
            <a:avLst/>
          </a:prstGeom>
          <a:noFill/>
          <a:ln>
            <a:noFill/>
          </a:ln>
        </p:spPr>
        <p:txBody>
          <a:bodyPr wrap="square" rtlCol="0">
            <a:spAutoFit/>
          </a:bodyPr>
          <a:lstStyle/>
          <a:p>
            <a:pPr>
              <a:lnSpc>
                <a:spcPct val="150000"/>
              </a:lnSpc>
            </a:pPr>
            <a:r>
              <a:rPr kumimoji="1" lang="en-US" altLang="ja-JP" sz="1000" b="1" dirty="0"/>
              <a:t>【</a:t>
            </a:r>
            <a:r>
              <a:rPr kumimoji="1" lang="ja-JP" altLang="en-US" sz="1000" b="1" dirty="0"/>
              <a:t>管理者メニューのコマンド</a:t>
            </a:r>
            <a:r>
              <a:rPr kumimoji="1" lang="en-US" altLang="ja-JP" sz="1000" b="1" dirty="0"/>
              <a:t>】</a:t>
            </a:r>
            <a:endParaRPr kumimoji="1" lang="en-US" altLang="ja-JP" sz="1000" dirty="0"/>
          </a:p>
          <a:p>
            <a:pPr>
              <a:lnSpc>
                <a:spcPct val="150000"/>
              </a:lnSpc>
            </a:pPr>
            <a:r>
              <a:rPr kumimoji="1" lang="en-US" altLang="ja-JP" sz="1000" dirty="0"/>
              <a:t>M:</a:t>
            </a:r>
            <a:r>
              <a:rPr kumimoji="1" lang="ja-JP" altLang="en-US" sz="1000" dirty="0"/>
              <a:t>　開発モジュールをメンテナンスモードで起動します。</a:t>
            </a:r>
            <a:endParaRPr kumimoji="1" lang="en-US" altLang="ja-JP" sz="1000" dirty="0"/>
          </a:p>
          <a:p>
            <a:pPr>
              <a:lnSpc>
                <a:spcPct val="150000"/>
              </a:lnSpc>
            </a:pPr>
            <a:r>
              <a:rPr kumimoji="1" lang="ja-JP" altLang="en-US" sz="1000" dirty="0"/>
              <a:t>　　</a:t>
            </a:r>
            <a:r>
              <a:rPr kumimoji="1" lang="en-US" altLang="ja-JP" sz="1000" dirty="0"/>
              <a:t>/excl</a:t>
            </a:r>
            <a:r>
              <a:rPr kumimoji="1" lang="ja-JP" altLang="en-US" sz="1000" dirty="0"/>
              <a:t> オプションで一度にひとりのユーザしか起動できません。</a:t>
            </a:r>
            <a:endParaRPr kumimoji="1" lang="en-US" altLang="ja-JP" sz="1000" dirty="0"/>
          </a:p>
          <a:p>
            <a:pPr>
              <a:lnSpc>
                <a:spcPct val="150000"/>
              </a:lnSpc>
            </a:pPr>
            <a:r>
              <a:rPr kumimoji="1" lang="en-US" altLang="ja-JP" sz="1000" dirty="0"/>
              <a:t>N</a:t>
            </a:r>
            <a:r>
              <a:rPr kumimoji="1" lang="ja-JP" altLang="en-US" sz="1000" dirty="0"/>
              <a:t>： 通常メニューを起動します。</a:t>
            </a:r>
            <a:endParaRPr kumimoji="1" lang="en-US" altLang="ja-JP" sz="1000" dirty="0"/>
          </a:p>
          <a:p>
            <a:pPr>
              <a:lnSpc>
                <a:spcPct val="150000"/>
              </a:lnSpc>
            </a:pPr>
            <a:r>
              <a:rPr kumimoji="1" lang="en-US" altLang="ja-JP" sz="1000" dirty="0"/>
              <a:t>F</a:t>
            </a:r>
            <a:r>
              <a:rPr kumimoji="1" lang="ja-JP" altLang="en-US" sz="1000" dirty="0"/>
              <a:t>： </a:t>
            </a:r>
            <a:r>
              <a:rPr kumimoji="1" lang="en-US" altLang="ja-JP" sz="1000" dirty="0" err="1"/>
              <a:t>MenuFolder</a:t>
            </a:r>
            <a:r>
              <a:rPr kumimoji="1" lang="ja-JP" altLang="en-US" sz="1000" dirty="0"/>
              <a:t>に設定されたフォルダを開きます。</a:t>
            </a:r>
            <a:endParaRPr kumimoji="1" lang="en-US" altLang="ja-JP" sz="1000" dirty="0"/>
          </a:p>
          <a:p>
            <a:pPr>
              <a:lnSpc>
                <a:spcPct val="150000"/>
              </a:lnSpc>
            </a:pPr>
            <a:r>
              <a:rPr kumimoji="1" lang="en-US" altLang="ja-JP" sz="1000" dirty="0"/>
              <a:t>D</a:t>
            </a:r>
            <a:r>
              <a:rPr kumimoji="1" lang="ja-JP" altLang="en-US" sz="1000" dirty="0"/>
              <a:t>： 開発モジュールをコピーして新しいバージョンの開発モジュールを作成します。</a:t>
            </a:r>
            <a:endParaRPr kumimoji="1" lang="en-US" altLang="ja-JP" sz="1000" dirty="0"/>
          </a:p>
          <a:p>
            <a:pPr>
              <a:lnSpc>
                <a:spcPct val="150000"/>
              </a:lnSpc>
            </a:pPr>
            <a:r>
              <a:rPr kumimoji="1" lang="en-US" altLang="ja-JP" sz="1000" dirty="0"/>
              <a:t>R</a:t>
            </a:r>
            <a:r>
              <a:rPr kumimoji="1" lang="ja-JP" altLang="en-US" sz="1000" dirty="0"/>
              <a:t>：開発モジュールを配布モジュールとしてリリースします。</a:t>
            </a:r>
            <a:endParaRPr kumimoji="1" lang="en-US" altLang="ja-JP" sz="1000" dirty="0"/>
          </a:p>
          <a:p>
            <a:pPr>
              <a:lnSpc>
                <a:spcPct val="150000"/>
              </a:lnSpc>
            </a:pPr>
            <a:r>
              <a:rPr kumimoji="1" lang="en-US" altLang="ja-JP" sz="1000" dirty="0"/>
              <a:t>O</a:t>
            </a:r>
            <a:r>
              <a:rPr kumimoji="1" lang="ja-JP" altLang="en-US" sz="1000" dirty="0"/>
              <a:t>：モジュールの最適化を行います。</a:t>
            </a:r>
            <a:endParaRPr kumimoji="1" lang="en-US" altLang="ja-JP" sz="1000" dirty="0"/>
          </a:p>
          <a:p>
            <a:pPr>
              <a:lnSpc>
                <a:spcPct val="150000"/>
              </a:lnSpc>
            </a:pPr>
            <a:r>
              <a:rPr kumimoji="1" lang="ja-JP" altLang="en-US" sz="1000" dirty="0"/>
              <a:t>　</a:t>
            </a:r>
            <a:r>
              <a:rPr kumimoji="1" lang="en-US" altLang="ja-JP" sz="1000" dirty="0"/>
              <a:t>Access</a:t>
            </a:r>
            <a:r>
              <a:rPr kumimoji="1" lang="ja-JP" altLang="en-US" sz="1000" dirty="0"/>
              <a:t>にはガベージコレクションの機能がないため、ワークテーブルなどを作った場合レコードを削除しても領域が解放されずモジュールが肥大していきます。このため手動で適宜ガベージコレクションを行って領域を解放してやる必要があります。本機能はこのような場合に使用します。</a:t>
            </a:r>
            <a:endParaRPr kumimoji="1" lang="en-US" altLang="ja-JP" sz="1000" dirty="0"/>
          </a:p>
          <a:p>
            <a:pPr>
              <a:lnSpc>
                <a:spcPct val="150000"/>
              </a:lnSpc>
            </a:pPr>
            <a:endParaRPr kumimoji="1" lang="en-US" altLang="ja-JP" sz="1000" dirty="0"/>
          </a:p>
          <a:p>
            <a:pPr>
              <a:lnSpc>
                <a:spcPct val="150000"/>
              </a:lnSpc>
            </a:pPr>
            <a:r>
              <a:rPr kumimoji="1" lang="en-US" altLang="ja-JP" sz="1000" b="1" dirty="0"/>
              <a:t>【</a:t>
            </a:r>
            <a:r>
              <a:rPr kumimoji="1" lang="ja-JP" altLang="en-US" sz="1000" b="1" dirty="0"/>
              <a:t>一般用メニュー</a:t>
            </a:r>
            <a:r>
              <a:rPr kumimoji="1" lang="en-US" altLang="ja-JP" sz="1000" b="1" dirty="0"/>
              <a:t>】</a:t>
            </a:r>
          </a:p>
          <a:p>
            <a:pPr>
              <a:lnSpc>
                <a:spcPct val="150000"/>
              </a:lnSpc>
            </a:pPr>
            <a:r>
              <a:rPr kumimoji="1" lang="ja-JP" altLang="en-US" sz="1000" dirty="0"/>
              <a:t>　一般用メニューは内部関数「</a:t>
            </a:r>
            <a:r>
              <a:rPr kumimoji="1" lang="en-US" altLang="ja-JP" sz="1000" dirty="0" err="1"/>
              <a:t>RunNormalMenu</a:t>
            </a:r>
            <a:r>
              <a:rPr kumimoji="1" lang="ja-JP" altLang="en-US" sz="1000" dirty="0"/>
              <a:t>」を実行します。この関数では、ローカルモジュールと配布モジュールを比較して新しいモジュールがリリースされていたら配布モジュールをローカルにコピーして起動し、されていなければ既存モジュールを起動します。</a:t>
            </a:r>
            <a:endParaRPr kumimoji="1" lang="en-US" altLang="ja-JP" sz="1000" dirty="0"/>
          </a:p>
        </p:txBody>
      </p:sp>
      <p:pic>
        <p:nvPicPr>
          <p:cNvPr id="3" name="図 2">
            <a:extLst>
              <a:ext uri="{FF2B5EF4-FFF2-40B4-BE49-F238E27FC236}">
                <a16:creationId xmlns:a16="http://schemas.microsoft.com/office/drawing/2014/main" id="{676471AF-ED42-EA19-3C5B-71007C2899FE}"/>
              </a:ext>
            </a:extLst>
          </p:cNvPr>
          <p:cNvPicPr>
            <a:picLocks noChangeAspect="1"/>
          </p:cNvPicPr>
          <p:nvPr/>
        </p:nvPicPr>
        <p:blipFill>
          <a:blip r:embed="rId2"/>
          <a:stretch>
            <a:fillRect/>
          </a:stretch>
        </p:blipFill>
        <p:spPr>
          <a:xfrm>
            <a:off x="409944" y="1330902"/>
            <a:ext cx="3019055" cy="1578913"/>
          </a:xfrm>
          <a:prstGeom prst="rect">
            <a:avLst/>
          </a:prstGeom>
        </p:spPr>
      </p:pic>
      <p:pic>
        <p:nvPicPr>
          <p:cNvPr id="13" name="図 12">
            <a:extLst>
              <a:ext uri="{FF2B5EF4-FFF2-40B4-BE49-F238E27FC236}">
                <a16:creationId xmlns:a16="http://schemas.microsoft.com/office/drawing/2014/main" id="{406AE933-8473-4FAB-E340-B81B40B6BF29}"/>
              </a:ext>
            </a:extLst>
          </p:cNvPr>
          <p:cNvPicPr>
            <a:picLocks noChangeAspect="1"/>
          </p:cNvPicPr>
          <p:nvPr/>
        </p:nvPicPr>
        <p:blipFill>
          <a:blip r:embed="rId3"/>
          <a:stretch>
            <a:fillRect/>
          </a:stretch>
        </p:blipFill>
        <p:spPr>
          <a:xfrm>
            <a:off x="2155031" y="1196057"/>
            <a:ext cx="2700337" cy="2204094"/>
          </a:xfrm>
          <a:prstGeom prst="rect">
            <a:avLst/>
          </a:prstGeom>
        </p:spPr>
      </p:pic>
      <p:graphicFrame>
        <p:nvGraphicFramePr>
          <p:cNvPr id="14" name="表 14">
            <a:extLst>
              <a:ext uri="{FF2B5EF4-FFF2-40B4-BE49-F238E27FC236}">
                <a16:creationId xmlns:a16="http://schemas.microsoft.com/office/drawing/2014/main" id="{30C1316E-C5D8-1E6C-820D-8C0EB372527C}"/>
              </a:ext>
            </a:extLst>
          </p:cNvPr>
          <p:cNvGraphicFramePr>
            <a:graphicFrameLocks noGrp="1"/>
          </p:cNvGraphicFramePr>
          <p:nvPr>
            <p:extLst>
              <p:ext uri="{D42A27DB-BD31-4B8C-83A1-F6EECF244321}">
                <p14:modId xmlns:p14="http://schemas.microsoft.com/office/powerpoint/2010/main" val="825851914"/>
              </p:ext>
            </p:extLst>
          </p:nvPr>
        </p:nvGraphicFramePr>
        <p:xfrm>
          <a:off x="619125" y="7435911"/>
          <a:ext cx="5772150" cy="2286000"/>
        </p:xfrm>
        <a:graphic>
          <a:graphicData uri="http://schemas.openxmlformats.org/drawingml/2006/table">
            <a:tbl>
              <a:tblPr firstRow="1" bandRow="1">
                <a:tableStyleId>{5940675A-B579-460E-94D1-54222C63F5DA}</a:tableStyleId>
              </a:tblPr>
              <a:tblGrid>
                <a:gridCol w="1250788">
                  <a:extLst>
                    <a:ext uri="{9D8B030D-6E8A-4147-A177-3AD203B41FA5}">
                      <a16:colId xmlns:a16="http://schemas.microsoft.com/office/drawing/2014/main" val="2719812237"/>
                    </a:ext>
                  </a:extLst>
                </a:gridCol>
                <a:gridCol w="4521362">
                  <a:extLst>
                    <a:ext uri="{9D8B030D-6E8A-4147-A177-3AD203B41FA5}">
                      <a16:colId xmlns:a16="http://schemas.microsoft.com/office/drawing/2014/main" val="2317183674"/>
                    </a:ext>
                  </a:extLst>
                </a:gridCol>
              </a:tblGrid>
              <a:tr h="144793">
                <a:tc>
                  <a:txBody>
                    <a:bodyPr/>
                    <a:lstStyle/>
                    <a:p>
                      <a:r>
                        <a:rPr kumimoji="1" lang="en-US" altLang="ja-JP" sz="900" dirty="0" err="1"/>
                        <a:t>UseNetDrive</a:t>
                      </a:r>
                      <a:endParaRPr kumimoji="1" lang="ja-JP" altLang="en-US" sz="900" dirty="0"/>
                    </a:p>
                  </a:txBody>
                  <a:tcPr/>
                </a:tc>
                <a:tc>
                  <a:txBody>
                    <a:bodyPr/>
                    <a:lstStyle/>
                    <a:p>
                      <a:r>
                        <a:rPr kumimoji="1" lang="ja-JP" altLang="en-US" sz="900" dirty="0"/>
                        <a:t>ネットワークドライブを接続する</a:t>
                      </a:r>
                    </a:p>
                  </a:txBody>
                  <a:tcPr/>
                </a:tc>
                <a:extLst>
                  <a:ext uri="{0D108BD9-81ED-4DB2-BD59-A6C34878D82A}">
                    <a16:rowId xmlns:a16="http://schemas.microsoft.com/office/drawing/2014/main" val="530081702"/>
                  </a:ext>
                </a:extLst>
              </a:tr>
              <a:tr h="144793">
                <a:tc>
                  <a:txBody>
                    <a:bodyPr/>
                    <a:lstStyle/>
                    <a:p>
                      <a:r>
                        <a:rPr kumimoji="1" lang="en-US" altLang="ja-JP" sz="900" dirty="0" err="1"/>
                        <a:t>RunNormalMenu</a:t>
                      </a:r>
                      <a:endParaRPr kumimoji="1" lang="ja-JP" altLang="en-US" sz="900" dirty="0"/>
                    </a:p>
                  </a:txBody>
                  <a:tcPr/>
                </a:tc>
                <a:tc>
                  <a:txBody>
                    <a:bodyPr/>
                    <a:lstStyle/>
                    <a:p>
                      <a:r>
                        <a:rPr kumimoji="1" lang="ja-JP" altLang="en-US" sz="900" dirty="0"/>
                        <a:t>一般用メニューを起動する</a:t>
                      </a:r>
                    </a:p>
                  </a:txBody>
                  <a:tcPr/>
                </a:tc>
                <a:extLst>
                  <a:ext uri="{0D108BD9-81ED-4DB2-BD59-A6C34878D82A}">
                    <a16:rowId xmlns:a16="http://schemas.microsoft.com/office/drawing/2014/main" val="1137115379"/>
                  </a:ext>
                </a:extLst>
              </a:tr>
              <a:tr h="144793">
                <a:tc>
                  <a:txBody>
                    <a:bodyPr/>
                    <a:lstStyle/>
                    <a:p>
                      <a:r>
                        <a:rPr kumimoji="1" lang="en-US" altLang="ja-JP" sz="900" dirty="0" err="1"/>
                        <a:t>RunAdminMenu</a:t>
                      </a:r>
                      <a:endParaRPr kumimoji="1" lang="ja-JP" altLang="en-US" sz="900" dirty="0"/>
                    </a:p>
                  </a:txBody>
                  <a:tcPr/>
                </a:tc>
                <a:tc>
                  <a:txBody>
                    <a:bodyPr/>
                    <a:lstStyle/>
                    <a:p>
                      <a:r>
                        <a:rPr kumimoji="1" lang="ja-JP" altLang="en-US" sz="900" dirty="0"/>
                        <a:t>管理者メニューを起動する</a:t>
                      </a:r>
                      <a:endParaRPr kumimoji="1" lang="en-US" altLang="ja-JP" sz="900" dirty="0"/>
                    </a:p>
                  </a:txBody>
                  <a:tcPr/>
                </a:tc>
                <a:extLst>
                  <a:ext uri="{0D108BD9-81ED-4DB2-BD59-A6C34878D82A}">
                    <a16:rowId xmlns:a16="http://schemas.microsoft.com/office/drawing/2014/main" val="153830900"/>
                  </a:ext>
                </a:extLst>
              </a:tr>
              <a:tr h="144793">
                <a:tc>
                  <a:txBody>
                    <a:bodyPr/>
                    <a:lstStyle/>
                    <a:p>
                      <a:r>
                        <a:rPr kumimoji="1" lang="en-US" altLang="ja-JP" sz="900" dirty="0" err="1"/>
                        <a:t>GetDevModule</a:t>
                      </a:r>
                      <a:endParaRPr kumimoji="1" lang="ja-JP" altLang="en-US" sz="900" dirty="0"/>
                    </a:p>
                  </a:txBody>
                  <a:tcPr/>
                </a:tc>
                <a:tc>
                  <a:txBody>
                    <a:bodyPr/>
                    <a:lstStyle/>
                    <a:p>
                      <a:r>
                        <a:rPr kumimoji="1" lang="ja-JP" altLang="en-US" sz="900" dirty="0"/>
                        <a:t>開発モジュール名を返す</a:t>
                      </a:r>
                    </a:p>
                  </a:txBody>
                  <a:tcPr/>
                </a:tc>
                <a:extLst>
                  <a:ext uri="{0D108BD9-81ED-4DB2-BD59-A6C34878D82A}">
                    <a16:rowId xmlns:a16="http://schemas.microsoft.com/office/drawing/2014/main" val="1299839687"/>
                  </a:ext>
                </a:extLst>
              </a:tr>
              <a:tr h="144793">
                <a:tc>
                  <a:txBody>
                    <a:bodyPr/>
                    <a:lstStyle/>
                    <a:p>
                      <a:r>
                        <a:rPr kumimoji="1" lang="en-US" altLang="ja-JP" sz="900" dirty="0" err="1"/>
                        <a:t>GetRelModule</a:t>
                      </a:r>
                      <a:endParaRPr kumimoji="1" lang="ja-JP" altLang="en-US" sz="900" dirty="0"/>
                    </a:p>
                  </a:txBody>
                  <a:tcPr/>
                </a:tc>
                <a:tc>
                  <a:txBody>
                    <a:bodyPr/>
                    <a:lstStyle/>
                    <a:p>
                      <a:r>
                        <a:rPr kumimoji="1" lang="ja-JP" altLang="en-US" sz="900" dirty="0"/>
                        <a:t>配布モジュール名を返す</a:t>
                      </a:r>
                    </a:p>
                  </a:txBody>
                  <a:tcPr/>
                </a:tc>
                <a:extLst>
                  <a:ext uri="{0D108BD9-81ED-4DB2-BD59-A6C34878D82A}">
                    <a16:rowId xmlns:a16="http://schemas.microsoft.com/office/drawing/2014/main" val="1345748245"/>
                  </a:ext>
                </a:extLst>
              </a:tr>
              <a:tr h="144793">
                <a:tc>
                  <a:txBody>
                    <a:bodyPr/>
                    <a:lstStyle/>
                    <a:p>
                      <a:r>
                        <a:rPr kumimoji="1" lang="en-US" altLang="ja-JP" sz="900" dirty="0" err="1"/>
                        <a:t>GetLocModule</a:t>
                      </a:r>
                      <a:endParaRPr kumimoji="1" lang="ja-JP" altLang="en-US" sz="900" dirty="0"/>
                    </a:p>
                  </a:txBody>
                  <a:tcPr/>
                </a:tc>
                <a:tc>
                  <a:txBody>
                    <a:bodyPr/>
                    <a:lstStyle/>
                    <a:p>
                      <a:r>
                        <a:rPr kumimoji="1" lang="ja-JP" altLang="en-US" sz="900" dirty="0"/>
                        <a:t>ローカルモジュール名（バージョン含む）を返す</a:t>
                      </a:r>
                    </a:p>
                  </a:txBody>
                  <a:tcPr/>
                </a:tc>
                <a:extLst>
                  <a:ext uri="{0D108BD9-81ED-4DB2-BD59-A6C34878D82A}">
                    <a16:rowId xmlns:a16="http://schemas.microsoft.com/office/drawing/2014/main" val="1930572549"/>
                  </a:ext>
                </a:extLst>
              </a:tr>
              <a:tr h="144793">
                <a:tc>
                  <a:txBody>
                    <a:bodyPr/>
                    <a:lstStyle/>
                    <a:p>
                      <a:r>
                        <a:rPr kumimoji="1" lang="en-US" altLang="ja-JP" sz="900" dirty="0" err="1"/>
                        <a:t>CreateDevModule</a:t>
                      </a:r>
                      <a:endParaRPr kumimoji="1" lang="ja-JP" altLang="en-US" sz="900" dirty="0"/>
                    </a:p>
                  </a:txBody>
                  <a:tcPr/>
                </a:tc>
                <a:tc>
                  <a:txBody>
                    <a:bodyPr/>
                    <a:lstStyle/>
                    <a:p>
                      <a:r>
                        <a:rPr kumimoji="1" lang="ja-JP" altLang="en-US" sz="900" dirty="0"/>
                        <a:t>新しいバージョンの開発モジュールを作成する</a:t>
                      </a:r>
                    </a:p>
                  </a:txBody>
                  <a:tcPr/>
                </a:tc>
                <a:extLst>
                  <a:ext uri="{0D108BD9-81ED-4DB2-BD59-A6C34878D82A}">
                    <a16:rowId xmlns:a16="http://schemas.microsoft.com/office/drawing/2014/main" val="3325141491"/>
                  </a:ext>
                </a:extLst>
              </a:tr>
              <a:tr h="144793">
                <a:tc>
                  <a:txBody>
                    <a:bodyPr/>
                    <a:lstStyle/>
                    <a:p>
                      <a:r>
                        <a:rPr kumimoji="1" lang="en-US" altLang="ja-JP" sz="900" dirty="0" err="1"/>
                        <a:t>ReleaseDevModule</a:t>
                      </a:r>
                      <a:endParaRPr kumimoji="1" lang="ja-JP" altLang="en-US" sz="900" dirty="0"/>
                    </a:p>
                  </a:txBody>
                  <a:tcPr/>
                </a:tc>
                <a:tc>
                  <a:txBody>
                    <a:bodyPr/>
                    <a:lstStyle/>
                    <a:p>
                      <a:r>
                        <a:rPr kumimoji="1" lang="ja-JP" altLang="en-US" sz="900" dirty="0"/>
                        <a:t>開発モジュールを配布モジュールとしてリリースする</a:t>
                      </a:r>
                    </a:p>
                  </a:txBody>
                  <a:tcPr/>
                </a:tc>
                <a:extLst>
                  <a:ext uri="{0D108BD9-81ED-4DB2-BD59-A6C34878D82A}">
                    <a16:rowId xmlns:a16="http://schemas.microsoft.com/office/drawing/2014/main" val="1286731852"/>
                  </a:ext>
                </a:extLst>
              </a:tr>
              <a:tr h="144793">
                <a:tc>
                  <a:txBody>
                    <a:bodyPr/>
                    <a:lstStyle/>
                    <a:p>
                      <a:r>
                        <a:rPr kumimoji="1" lang="en-US" altLang="ja-JP" sz="900" dirty="0" err="1"/>
                        <a:t>OptimiseModule</a:t>
                      </a:r>
                      <a:endParaRPr kumimoji="1" lang="ja-JP" altLang="en-US" sz="900" dirty="0"/>
                    </a:p>
                  </a:txBody>
                  <a:tcPr/>
                </a:tc>
                <a:tc>
                  <a:txBody>
                    <a:bodyPr/>
                    <a:lstStyle/>
                    <a:p>
                      <a:r>
                        <a:rPr kumimoji="1" lang="ja-JP" altLang="en-US" sz="900" dirty="0"/>
                        <a:t>モジュールを選択して最適化する</a:t>
                      </a:r>
                    </a:p>
                  </a:txBody>
                  <a:tcPr/>
                </a:tc>
                <a:extLst>
                  <a:ext uri="{0D108BD9-81ED-4DB2-BD59-A6C34878D82A}">
                    <a16:rowId xmlns:a16="http://schemas.microsoft.com/office/drawing/2014/main" val="2818827428"/>
                  </a:ext>
                </a:extLst>
              </a:tr>
              <a:tr h="144793">
                <a:tc>
                  <a:txBody>
                    <a:bodyPr/>
                    <a:lstStyle/>
                    <a:p>
                      <a:r>
                        <a:rPr kumimoji="1" lang="en-US" altLang="ja-JP" sz="900" dirty="0" err="1"/>
                        <a:t>DBOptimize</a:t>
                      </a:r>
                      <a:endParaRPr kumimoji="1" lang="ja-JP" altLang="en-US" sz="900" dirty="0"/>
                    </a:p>
                  </a:txBody>
                  <a:tcPr/>
                </a:tc>
                <a:tc>
                  <a:txBody>
                    <a:bodyPr/>
                    <a:lstStyle/>
                    <a:p>
                      <a:r>
                        <a:rPr kumimoji="1" lang="ja-JP" altLang="en-US" sz="900" dirty="0"/>
                        <a:t>古パ市で指定された</a:t>
                      </a:r>
                      <a:r>
                        <a:rPr kumimoji="1" lang="en-US" altLang="ja-JP" sz="900" dirty="0"/>
                        <a:t>.</a:t>
                      </a:r>
                      <a:r>
                        <a:rPr kumimoji="1" lang="en-US" altLang="ja-JP" sz="900" dirty="0" err="1"/>
                        <a:t>accdb</a:t>
                      </a:r>
                      <a:r>
                        <a:rPr kumimoji="1" lang="ja-JP" altLang="en-US" sz="900" dirty="0"/>
                        <a:t>モジュールの圧縮最適化を行う</a:t>
                      </a:r>
                    </a:p>
                  </a:txBody>
                  <a:tcPr/>
                </a:tc>
                <a:extLst>
                  <a:ext uri="{0D108BD9-81ED-4DB2-BD59-A6C34878D82A}">
                    <a16:rowId xmlns:a16="http://schemas.microsoft.com/office/drawing/2014/main" val="2052879498"/>
                  </a:ext>
                </a:extLst>
              </a:tr>
            </a:tbl>
          </a:graphicData>
        </a:graphic>
      </p:graphicFrame>
      <p:sp>
        <p:nvSpPr>
          <p:cNvPr id="15" name="テキスト ボックス 14">
            <a:extLst>
              <a:ext uri="{FF2B5EF4-FFF2-40B4-BE49-F238E27FC236}">
                <a16:creationId xmlns:a16="http://schemas.microsoft.com/office/drawing/2014/main" id="{D6697278-817F-CE1A-0E23-72AE3B89E51E}"/>
              </a:ext>
            </a:extLst>
          </p:cNvPr>
          <p:cNvSpPr txBox="1"/>
          <p:nvPr/>
        </p:nvSpPr>
        <p:spPr>
          <a:xfrm>
            <a:off x="308966" y="7169512"/>
            <a:ext cx="2339102" cy="253916"/>
          </a:xfrm>
          <a:prstGeom prst="rect">
            <a:avLst/>
          </a:prstGeom>
          <a:noFill/>
        </p:spPr>
        <p:txBody>
          <a:bodyPr wrap="none" rtlCol="0">
            <a:spAutoFit/>
          </a:bodyPr>
          <a:lstStyle/>
          <a:p>
            <a:r>
              <a:rPr kumimoji="1" lang="en-US" altLang="ja-JP" sz="1050" dirty="0"/>
              <a:t>【</a:t>
            </a:r>
            <a:r>
              <a:rPr kumimoji="1" lang="ja-JP" altLang="en-US" sz="1050" dirty="0"/>
              <a:t>参考</a:t>
            </a:r>
            <a:r>
              <a:rPr kumimoji="1" lang="en-US" altLang="ja-JP" sz="1050" dirty="0"/>
              <a:t>】</a:t>
            </a:r>
            <a:r>
              <a:rPr kumimoji="1" lang="ja-JP" altLang="en-US" sz="1050" dirty="0"/>
              <a:t>スクリプトの内部関数一覧</a:t>
            </a:r>
          </a:p>
        </p:txBody>
      </p:sp>
    </p:spTree>
    <p:extLst>
      <p:ext uri="{BB962C8B-B14F-4D97-AF65-F5344CB8AC3E}">
        <p14:creationId xmlns:p14="http://schemas.microsoft.com/office/powerpoint/2010/main" val="3556091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12FA193D-B891-EB74-1045-F8B3C6476E7B}"/>
              </a:ext>
            </a:extLst>
          </p:cNvPr>
          <p:cNvPicPr>
            <a:picLocks noChangeAspect="1"/>
          </p:cNvPicPr>
          <p:nvPr/>
        </p:nvPicPr>
        <p:blipFill rotWithShape="1">
          <a:blip r:embed="rId2"/>
          <a:srcRect b="15098"/>
          <a:stretch/>
        </p:blipFill>
        <p:spPr>
          <a:xfrm>
            <a:off x="679449" y="1193000"/>
            <a:ext cx="4406900" cy="3548549"/>
          </a:xfrm>
          <a:prstGeom prst="rect">
            <a:avLst/>
          </a:prstGeom>
        </p:spPr>
      </p:pic>
      <p:sp>
        <p:nvSpPr>
          <p:cNvPr id="2" name="タイトル 1">
            <a:extLst>
              <a:ext uri="{FF2B5EF4-FFF2-40B4-BE49-F238E27FC236}">
                <a16:creationId xmlns:a16="http://schemas.microsoft.com/office/drawing/2014/main" id="{66CC2946-0B61-5759-517A-5B5C97D2244B}"/>
              </a:ext>
            </a:extLst>
          </p:cNvPr>
          <p:cNvSpPr>
            <a:spLocks noGrp="1"/>
          </p:cNvSpPr>
          <p:nvPr>
            <p:ph type="title"/>
          </p:nvPr>
        </p:nvSpPr>
        <p:spPr>
          <a:xfrm>
            <a:off x="457199" y="243811"/>
            <a:ext cx="4629150" cy="462492"/>
          </a:xfrm>
        </p:spPr>
        <p:txBody>
          <a:bodyPr>
            <a:normAutofit fontScale="90000"/>
          </a:bodyPr>
          <a:lstStyle/>
          <a:p>
            <a:r>
              <a:rPr kumimoji="1" lang="en-US" altLang="ja-JP" dirty="0"/>
              <a:t>[</a:t>
            </a:r>
            <a:r>
              <a:rPr kumimoji="1" lang="ja-JP" altLang="en-US" dirty="0"/>
              <a:t>参考</a:t>
            </a:r>
            <a:r>
              <a:rPr kumimoji="1" lang="en-US" altLang="ja-JP" dirty="0"/>
              <a:t>]</a:t>
            </a:r>
            <a:r>
              <a:rPr kumimoji="1" lang="ja-JP" altLang="en-US" dirty="0"/>
              <a:t> スクリプト解説</a:t>
            </a:r>
          </a:p>
        </p:txBody>
      </p:sp>
      <p:sp>
        <p:nvSpPr>
          <p:cNvPr id="4" name="テキスト ボックス 3">
            <a:extLst>
              <a:ext uri="{FF2B5EF4-FFF2-40B4-BE49-F238E27FC236}">
                <a16:creationId xmlns:a16="http://schemas.microsoft.com/office/drawing/2014/main" id="{7FDFD002-B4EB-DBE6-B520-1D95DD63705E}"/>
              </a:ext>
            </a:extLst>
          </p:cNvPr>
          <p:cNvSpPr txBox="1"/>
          <p:nvPr/>
        </p:nvSpPr>
        <p:spPr>
          <a:xfrm>
            <a:off x="142875" y="636116"/>
            <a:ext cx="6315075" cy="556884"/>
          </a:xfrm>
          <a:prstGeom prst="rect">
            <a:avLst/>
          </a:prstGeom>
          <a:noFill/>
          <a:ln>
            <a:noFill/>
          </a:ln>
        </p:spPr>
        <p:txBody>
          <a:bodyPr wrap="square" rtlCol="0">
            <a:spAutoFit/>
          </a:bodyPr>
          <a:lstStyle/>
          <a:p>
            <a:pPr>
              <a:lnSpc>
                <a:spcPct val="150000"/>
              </a:lnSpc>
            </a:pPr>
            <a:r>
              <a:rPr kumimoji="1" lang="ja-JP" altLang="en-US" sz="1050" dirty="0"/>
              <a:t>　スクリプトは</a:t>
            </a:r>
            <a:r>
              <a:rPr kumimoji="1" lang="en-US" altLang="ja-JP" sz="1050" dirty="0"/>
              <a:t>S-JIS</a:t>
            </a:r>
            <a:r>
              <a:rPr kumimoji="1" lang="ja-JP" altLang="en-US" sz="1050" dirty="0"/>
              <a:t>のテキストファイルなのでメモ帳でも開けます。</a:t>
            </a:r>
            <a:endParaRPr kumimoji="1" lang="en-US" altLang="ja-JP" sz="1050" dirty="0"/>
          </a:p>
          <a:p>
            <a:pPr>
              <a:lnSpc>
                <a:spcPct val="150000"/>
              </a:lnSpc>
            </a:pPr>
            <a:r>
              <a:rPr kumimoji="1" lang="ja-JP" altLang="en-US" sz="1050" dirty="0"/>
              <a:t>　なお、</a:t>
            </a:r>
            <a:r>
              <a:rPr kumimoji="1" lang="en-US" altLang="ja-JP" sz="1050" dirty="0"/>
              <a:t>S-JIS</a:t>
            </a:r>
            <a:r>
              <a:rPr kumimoji="1" lang="ja-JP" altLang="en-US" sz="1050" dirty="0"/>
              <a:t>以外で保存してしまうと正常動作しなくなるので注意してください。</a:t>
            </a:r>
            <a:endParaRPr kumimoji="1" lang="en-US" altLang="ja-JP" sz="1050" dirty="0"/>
          </a:p>
        </p:txBody>
      </p:sp>
      <p:sp>
        <p:nvSpPr>
          <p:cNvPr id="8" name="テキスト ボックス 7">
            <a:extLst>
              <a:ext uri="{FF2B5EF4-FFF2-40B4-BE49-F238E27FC236}">
                <a16:creationId xmlns:a16="http://schemas.microsoft.com/office/drawing/2014/main" id="{13EDEBAB-EE8C-0AEA-10CD-371B559B56FD}"/>
              </a:ext>
            </a:extLst>
          </p:cNvPr>
          <p:cNvSpPr txBox="1"/>
          <p:nvPr/>
        </p:nvSpPr>
        <p:spPr>
          <a:xfrm>
            <a:off x="160734" y="4935851"/>
            <a:ext cx="6536532" cy="4680705"/>
          </a:xfrm>
          <a:prstGeom prst="rect">
            <a:avLst/>
          </a:prstGeom>
          <a:solidFill>
            <a:schemeClr val="bg1"/>
          </a:solidFill>
          <a:ln>
            <a:noFill/>
          </a:ln>
        </p:spPr>
        <p:txBody>
          <a:bodyPr wrap="square" rtlCol="0">
            <a:spAutoFit/>
          </a:bodyPr>
          <a:lstStyle/>
          <a:p>
            <a:pPr>
              <a:lnSpc>
                <a:spcPct val="150000"/>
              </a:lnSpc>
            </a:pPr>
            <a:r>
              <a:rPr kumimoji="1" lang="en-US" altLang="ja-JP" sz="1000" b="1" dirty="0" err="1"/>
              <a:t>MenuFolder</a:t>
            </a:r>
            <a:r>
              <a:rPr kumimoji="1" lang="ja-JP" altLang="en-US" sz="1000" b="1" dirty="0"/>
              <a:t>：</a:t>
            </a:r>
            <a:r>
              <a:rPr kumimoji="1" lang="ja-JP" altLang="en-US" sz="1000" dirty="0"/>
              <a:t>メニューモジュールが格納されているフォルダ</a:t>
            </a:r>
            <a:endParaRPr kumimoji="1" lang="en-US" altLang="ja-JP" sz="1000" dirty="0"/>
          </a:p>
          <a:p>
            <a:pPr>
              <a:lnSpc>
                <a:spcPct val="150000"/>
              </a:lnSpc>
            </a:pPr>
            <a:r>
              <a:rPr kumimoji="1" lang="ja-JP" altLang="en-US" sz="1000" dirty="0"/>
              <a:t>　デフォルトではスクリプトの配置されているフォルダになります。ショートカットではなくスクリプトのコピーを配布するときは絶対パスを指定してください。</a:t>
            </a:r>
            <a:endParaRPr kumimoji="1" lang="en-US" altLang="ja-JP" sz="1000" dirty="0"/>
          </a:p>
          <a:p>
            <a:pPr>
              <a:lnSpc>
                <a:spcPct val="150000"/>
              </a:lnSpc>
            </a:pPr>
            <a:r>
              <a:rPr kumimoji="1" lang="en-US" altLang="ja-JP" sz="1000" b="1" dirty="0" err="1"/>
              <a:t>WorkFolder</a:t>
            </a:r>
            <a:r>
              <a:rPr kumimoji="1" lang="ja-JP" altLang="en-US" sz="1000" b="1" dirty="0"/>
              <a:t>：</a:t>
            </a:r>
            <a:r>
              <a:rPr kumimoji="1" lang="ja-JP" altLang="en-US" sz="1000" dirty="0"/>
              <a:t>クライアント</a:t>
            </a:r>
            <a:r>
              <a:rPr kumimoji="1" lang="en-US" altLang="ja-JP" sz="1000" dirty="0"/>
              <a:t>PC</a:t>
            </a:r>
            <a:r>
              <a:rPr kumimoji="1" lang="ja-JP" altLang="en-US" sz="1000" dirty="0"/>
              <a:t>が作業するときのフォルダ</a:t>
            </a:r>
            <a:endParaRPr kumimoji="1" lang="en-US" altLang="ja-JP" sz="1000" dirty="0"/>
          </a:p>
          <a:p>
            <a:pPr>
              <a:lnSpc>
                <a:spcPct val="150000"/>
              </a:lnSpc>
            </a:pPr>
            <a:r>
              <a:rPr kumimoji="1" lang="ja-JP" altLang="en-US" sz="1000" dirty="0"/>
              <a:t>　配布バージョンのメニューモジュールが </a:t>
            </a:r>
            <a:r>
              <a:rPr kumimoji="1" lang="en-US" altLang="ja-JP" sz="1000" dirty="0" err="1"/>
              <a:t>MenuFolder</a:t>
            </a:r>
            <a:r>
              <a:rPr kumimoji="1" lang="ja-JP" altLang="en-US" sz="1000" dirty="0"/>
              <a:t> からここにコピーして起動されます。</a:t>
            </a:r>
            <a:endParaRPr kumimoji="1" lang="en-US" altLang="ja-JP" sz="1000" dirty="0"/>
          </a:p>
          <a:p>
            <a:pPr>
              <a:lnSpc>
                <a:spcPct val="150000"/>
              </a:lnSpc>
            </a:pPr>
            <a:r>
              <a:rPr kumimoji="1" lang="ja-JP" altLang="en-US" sz="1000" dirty="0"/>
              <a:t>　クライアントに</a:t>
            </a:r>
            <a:r>
              <a:rPr kumimoji="1" lang="en-US" altLang="ja-JP" sz="1000" dirty="0" err="1"/>
              <a:t>WorkFolder</a:t>
            </a:r>
            <a:r>
              <a:rPr kumimoji="1" lang="ja-JP" altLang="en-US" sz="1000" dirty="0"/>
              <a:t>がない場合はプロンプトして作成します。</a:t>
            </a:r>
            <a:endParaRPr kumimoji="1" lang="en-US" altLang="ja-JP" sz="1000" dirty="0"/>
          </a:p>
          <a:p>
            <a:pPr>
              <a:lnSpc>
                <a:spcPct val="150000"/>
              </a:lnSpc>
            </a:pPr>
            <a:r>
              <a:rPr kumimoji="1" lang="en-US" altLang="ja-JP" sz="1000" b="1" dirty="0" err="1"/>
              <a:t>ModuleName</a:t>
            </a:r>
            <a:r>
              <a:rPr kumimoji="1" lang="ja-JP" altLang="en-US" sz="1000" b="1" dirty="0"/>
              <a:t>：</a:t>
            </a:r>
            <a:r>
              <a:rPr kumimoji="1" lang="ja-JP" altLang="en-US" sz="1000" dirty="0"/>
              <a:t> メニューモジュールの名称</a:t>
            </a:r>
            <a:endParaRPr kumimoji="1" lang="en-US" altLang="ja-JP" sz="1000" dirty="0"/>
          </a:p>
          <a:p>
            <a:pPr>
              <a:lnSpc>
                <a:spcPct val="150000"/>
              </a:lnSpc>
            </a:pPr>
            <a:r>
              <a:rPr kumimoji="1" lang="ja-JP" altLang="en-US" sz="1000" dirty="0"/>
              <a:t>　配布するモジュールの名称を設定します。「備品管理」「在庫管理」のようにプロジェクトに応じた名前が設定されます。</a:t>
            </a:r>
            <a:endParaRPr kumimoji="1" lang="en-US" altLang="ja-JP" sz="1000" dirty="0"/>
          </a:p>
          <a:p>
            <a:pPr>
              <a:lnSpc>
                <a:spcPct val="150000"/>
              </a:lnSpc>
            </a:pPr>
            <a:r>
              <a:rPr kumimoji="1" lang="en-US" altLang="ja-JP" sz="1000" b="1" dirty="0" err="1"/>
              <a:t>ReleaseDef</a:t>
            </a:r>
            <a:r>
              <a:rPr kumimoji="1" lang="ja-JP" altLang="en-US" sz="1000" dirty="0"/>
              <a:t>：リリース定義ファイルのファイル名</a:t>
            </a:r>
            <a:endParaRPr kumimoji="1" lang="en-US" altLang="ja-JP" sz="1000" dirty="0"/>
          </a:p>
          <a:p>
            <a:pPr>
              <a:lnSpc>
                <a:spcPct val="150000"/>
              </a:lnSpc>
            </a:pPr>
            <a:r>
              <a:rPr kumimoji="1" lang="ja-JP" altLang="en-US" sz="1000" dirty="0"/>
              <a:t>　配布物のバージョン管理に使われます。</a:t>
            </a:r>
            <a:endParaRPr kumimoji="1" lang="en-US" altLang="ja-JP" sz="1000" dirty="0"/>
          </a:p>
          <a:p>
            <a:pPr>
              <a:lnSpc>
                <a:spcPct val="150000"/>
              </a:lnSpc>
            </a:pPr>
            <a:r>
              <a:rPr kumimoji="1" lang="en-US" altLang="ja-JP" sz="1000" b="1" dirty="0" err="1"/>
              <a:t>DriveName,DrivePath</a:t>
            </a:r>
            <a:r>
              <a:rPr kumimoji="1" lang="ja-JP" altLang="en-US" sz="1000" b="1" dirty="0"/>
              <a:t>：</a:t>
            </a:r>
            <a:r>
              <a:rPr kumimoji="1" lang="ja-JP" altLang="en-US" sz="1000" dirty="0"/>
              <a:t>ネットワークドライブの設定</a:t>
            </a:r>
            <a:endParaRPr kumimoji="1" lang="en-US" altLang="ja-JP" sz="1000" dirty="0"/>
          </a:p>
          <a:p>
            <a:pPr>
              <a:lnSpc>
                <a:spcPct val="150000"/>
              </a:lnSpc>
            </a:pPr>
            <a:r>
              <a:rPr kumimoji="1" lang="ja-JP" altLang="en-US" sz="1000" dirty="0"/>
              <a:t>　メニューモジュールの共有テーブルのリンクパスは絶対パスで保存されます。共有テーブルの参照先にネットワークドライブを使った場合、クライアント</a:t>
            </a:r>
            <a:r>
              <a:rPr kumimoji="1" lang="en-US" altLang="ja-JP" sz="1000" dirty="0"/>
              <a:t>PC</a:t>
            </a:r>
            <a:r>
              <a:rPr kumimoji="1" lang="ja-JP" altLang="en-US" sz="1000" dirty="0"/>
              <a:t>毎にドライブレターが異なっているとエラーとなってしまいます。このため、ネットワークドライブを使う場合は各クライアントで同じドライブレターを使うように設定する必要があります。</a:t>
            </a:r>
            <a:endParaRPr kumimoji="1" lang="en-US" altLang="ja-JP" sz="1000" dirty="0"/>
          </a:p>
          <a:p>
            <a:pPr>
              <a:lnSpc>
                <a:spcPct val="150000"/>
              </a:lnSpc>
            </a:pPr>
            <a:r>
              <a:rPr kumimoji="1" lang="ja-JP" altLang="en-US" sz="1000" dirty="0"/>
              <a:t>　なお、ネットワークドライブを使わないときは設定しなくて構いません。</a:t>
            </a:r>
            <a:endParaRPr kumimoji="1" lang="en-US" altLang="ja-JP" sz="1000" dirty="0"/>
          </a:p>
          <a:p>
            <a:pPr>
              <a:lnSpc>
                <a:spcPct val="150000"/>
              </a:lnSpc>
            </a:pPr>
            <a:endParaRPr kumimoji="1" lang="en-US" altLang="ja-JP" sz="1000" dirty="0"/>
          </a:p>
          <a:p>
            <a:pPr>
              <a:lnSpc>
                <a:spcPct val="150000"/>
              </a:lnSpc>
            </a:pPr>
            <a:r>
              <a:rPr kumimoji="1" lang="en-US" altLang="ja-JP" sz="1000" dirty="0"/>
              <a:t>【</a:t>
            </a:r>
            <a:r>
              <a:rPr kumimoji="1" lang="en-US" altLang="ja-JP" sz="1000" dirty="0" err="1"/>
              <a:t>Tips】DBGFLG</a:t>
            </a:r>
            <a:r>
              <a:rPr kumimoji="1" lang="ja-JP" altLang="en-US" sz="1000" dirty="0"/>
              <a:t> はコードトレース用のフラグです。</a:t>
            </a:r>
            <a:r>
              <a:rPr kumimoji="1" lang="en-US" altLang="ja-JP" sz="1000" dirty="0"/>
              <a:t>True</a:t>
            </a:r>
            <a:r>
              <a:rPr kumimoji="1" lang="ja-JP" altLang="en-US" sz="1000" dirty="0"/>
              <a:t>にするとスクリプトの動きをトレースできます。</a:t>
            </a:r>
            <a:endParaRPr kumimoji="1" lang="en-US" altLang="ja-JP" sz="1000" dirty="0"/>
          </a:p>
          <a:p>
            <a:pPr>
              <a:lnSpc>
                <a:spcPct val="150000"/>
              </a:lnSpc>
            </a:pPr>
            <a:r>
              <a:rPr kumimoji="1" lang="ja-JP" altLang="en-US" sz="1000" dirty="0"/>
              <a:t>　思った通りに動作しない場合は設定してみてください。</a:t>
            </a:r>
            <a:endParaRPr kumimoji="1" lang="en-US" altLang="ja-JP" sz="1000" dirty="0"/>
          </a:p>
        </p:txBody>
      </p:sp>
    </p:spTree>
    <p:extLst>
      <p:ext uri="{BB962C8B-B14F-4D97-AF65-F5344CB8AC3E}">
        <p14:creationId xmlns:p14="http://schemas.microsoft.com/office/powerpoint/2010/main" val="160334265"/>
      </p:ext>
    </p:extLst>
  </p:cSld>
  <p:clrMapOvr>
    <a:masterClrMapping/>
  </p:clrMapOvr>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228</TotalTime>
  <Words>789</Words>
  <Application>Microsoft Office PowerPoint</Application>
  <PresentationFormat>A4 210 x 297 mm</PresentationFormat>
  <Paragraphs>68</Paragraphs>
  <Slides>4</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4</vt:i4>
      </vt:variant>
    </vt:vector>
  </HeadingPairs>
  <TitlesOfParts>
    <vt:vector size="8" baseType="lpstr">
      <vt:lpstr>Arial</vt:lpstr>
      <vt:lpstr>Trebuchet MS</vt:lpstr>
      <vt:lpstr>Wingdings 3</vt:lpstr>
      <vt:lpstr>ファセット</vt:lpstr>
      <vt:lpstr>AccessALAYAの始め方 =起動スクリプト=</vt:lpstr>
      <vt:lpstr>1.ALAYA起動スクリプト</vt:lpstr>
      <vt:lpstr>3. 管理者メニュー</vt:lpstr>
      <vt:lpstr>[参考] スクリプト解説</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AccessALAYAの始め方 =起動スクリプト=</dc:title>
  <dc:creator>abete21</dc:creator>
  <cp:lastModifiedBy>哲一 阿部</cp:lastModifiedBy>
  <cp:revision>5</cp:revision>
  <dcterms:created xsi:type="dcterms:W3CDTF">2023-04-27T23:30:34Z</dcterms:created>
  <dcterms:modified xsi:type="dcterms:W3CDTF">2024-01-07T09:05:12Z</dcterms:modified>
</cp:coreProperties>
</file>